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66"/>
  </p:notesMasterIdLst>
  <p:sldIdLst>
    <p:sldId id="269" r:id="rId2"/>
    <p:sldId id="527" r:id="rId3"/>
    <p:sldId id="292" r:id="rId4"/>
    <p:sldId id="509" r:id="rId5"/>
    <p:sldId id="513" r:id="rId6"/>
    <p:sldId id="342" r:id="rId7"/>
    <p:sldId id="321" r:id="rId8"/>
    <p:sldId id="521" r:id="rId9"/>
    <p:sldId id="330" r:id="rId10"/>
    <p:sldId id="320" r:id="rId11"/>
    <p:sldId id="522" r:id="rId12"/>
    <p:sldId id="467" r:id="rId13"/>
    <p:sldId id="447" r:id="rId14"/>
    <p:sldId id="486" r:id="rId15"/>
    <p:sldId id="478" r:id="rId16"/>
    <p:sldId id="470" r:id="rId17"/>
    <p:sldId id="493" r:id="rId18"/>
    <p:sldId id="488" r:id="rId19"/>
    <p:sldId id="533" r:id="rId20"/>
    <p:sldId id="512" r:id="rId21"/>
    <p:sldId id="529" r:id="rId22"/>
    <p:sldId id="505" r:id="rId23"/>
    <p:sldId id="525" r:id="rId24"/>
    <p:sldId id="532" r:id="rId25"/>
    <p:sldId id="534" r:id="rId26"/>
    <p:sldId id="539" r:id="rId27"/>
    <p:sldId id="537" r:id="rId28"/>
    <p:sldId id="538" r:id="rId29"/>
    <p:sldId id="345" r:id="rId30"/>
    <p:sldId id="347" r:id="rId31"/>
    <p:sldId id="523" r:id="rId32"/>
    <p:sldId id="416" r:id="rId33"/>
    <p:sldId id="524" r:id="rId34"/>
    <p:sldId id="510" r:id="rId35"/>
    <p:sldId id="469" r:id="rId36"/>
    <p:sldId id="456" r:id="rId37"/>
    <p:sldId id="483" r:id="rId38"/>
    <p:sldId id="435" r:id="rId39"/>
    <p:sldId id="494" r:id="rId40"/>
    <p:sldId id="531" r:id="rId41"/>
    <p:sldId id="528" r:id="rId42"/>
    <p:sldId id="526" r:id="rId43"/>
    <p:sldId id="451" r:id="rId44"/>
    <p:sldId id="515" r:id="rId45"/>
    <p:sldId id="294" r:id="rId46"/>
    <p:sldId id="516" r:id="rId47"/>
    <p:sldId id="514" r:id="rId48"/>
    <p:sldId id="372" r:id="rId49"/>
    <p:sldId id="518" r:id="rId50"/>
    <p:sldId id="520" r:id="rId51"/>
    <p:sldId id="380" r:id="rId52"/>
    <p:sldId id="381" r:id="rId53"/>
    <p:sldId id="517" r:id="rId54"/>
    <p:sldId id="296" r:id="rId55"/>
    <p:sldId id="286" r:id="rId56"/>
    <p:sldId id="348" r:id="rId57"/>
    <p:sldId id="535" r:id="rId58"/>
    <p:sldId id="536" r:id="rId59"/>
    <p:sldId id="373" r:id="rId60"/>
    <p:sldId id="374" r:id="rId61"/>
    <p:sldId id="375" r:id="rId62"/>
    <p:sldId id="376" r:id="rId63"/>
    <p:sldId id="379" r:id="rId64"/>
    <p:sldId id="377"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5002"/>
    <a:srgbClr val="E6E6E6"/>
    <a:srgbClr val="95A0A4"/>
    <a:srgbClr val="8E9393"/>
    <a:srgbClr val="8E93AE"/>
    <a:srgbClr val="3A9A2D"/>
    <a:srgbClr val="5F3F85"/>
    <a:srgbClr val="CA4546"/>
    <a:srgbClr val="B60805"/>
    <a:srgbClr val="9372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071" autoAdjust="0"/>
    <p:restoredTop sz="82213" autoAdjust="0"/>
  </p:normalViewPr>
  <p:slideViewPr>
    <p:cSldViewPr snapToGrid="0">
      <p:cViewPr varScale="1">
        <p:scale>
          <a:sx n="67" d="100"/>
          <a:sy n="67" d="100"/>
        </p:scale>
        <p:origin x="220" y="4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2024/3/12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ただし、</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17</a:t>
            </a:fld>
            <a:endParaRPr kumimoji="1" lang="ja-JP" altLang="en-US"/>
          </a:p>
        </p:txBody>
      </p:sp>
    </p:spTree>
    <p:extLst>
      <p:ext uri="{BB962C8B-B14F-4D97-AF65-F5344CB8AC3E}">
        <p14:creationId xmlns:p14="http://schemas.microsoft.com/office/powerpoint/2010/main" val="744786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55</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2024 03 19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00.png"/><Relationship Id="rId7" Type="http://schemas.openxmlformats.org/officeDocument/2006/relationships/image" Target="../media/image1100.png"/><Relationship Id="rId1" Type="http://schemas.openxmlformats.org/officeDocument/2006/relationships/slideLayout" Target="../slideLayouts/slideLayout12.xml"/><Relationship Id="rId6" Type="http://schemas.openxmlformats.org/officeDocument/2006/relationships/image" Target="../media/image1000.png"/><Relationship Id="rId5" Type="http://schemas.openxmlformats.org/officeDocument/2006/relationships/image" Target="../media/image910.png"/><Relationship Id="rId4" Type="http://schemas.openxmlformats.org/officeDocument/2006/relationships/image" Target="../media/image720.png"/></Relationships>
</file>

<file path=ppt/slides/_rels/slide13.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2.png"/><Relationship Id="rId18" Type="http://schemas.openxmlformats.org/officeDocument/2006/relationships/image" Target="../media/image280.png"/><Relationship Id="rId3" Type="http://schemas.openxmlformats.org/officeDocument/2006/relationships/image" Target="../media/image10.png"/><Relationship Id="rId7" Type="http://schemas.openxmlformats.org/officeDocument/2006/relationships/image" Target="../media/image170.png"/><Relationship Id="rId12" Type="http://schemas.openxmlformats.org/officeDocument/2006/relationships/image" Target="../media/image220.png"/><Relationship Id="rId17" Type="http://schemas.openxmlformats.org/officeDocument/2006/relationships/image" Target="../media/image270.png"/><Relationship Id="rId2" Type="http://schemas.openxmlformats.org/officeDocument/2006/relationships/image" Target="../media/image9.png"/><Relationship Id="rId16" Type="http://schemas.openxmlformats.org/officeDocument/2006/relationships/image" Target="../media/image260.png"/><Relationship Id="rId1" Type="http://schemas.openxmlformats.org/officeDocument/2006/relationships/slideLayout" Target="../slideLayouts/slideLayout12.xml"/><Relationship Id="rId6" Type="http://schemas.openxmlformats.org/officeDocument/2006/relationships/image" Target="../media/image160.png"/><Relationship Id="rId11" Type="http://schemas.openxmlformats.org/officeDocument/2006/relationships/image" Target="../media/image210.png"/><Relationship Id="rId5" Type="http://schemas.openxmlformats.org/officeDocument/2006/relationships/image" Target="../media/image150.png"/><Relationship Id="rId15" Type="http://schemas.openxmlformats.org/officeDocument/2006/relationships/image" Target="../media/image250.png"/><Relationship Id="rId10" Type="http://schemas.openxmlformats.org/officeDocument/2006/relationships/image" Target="../media/image200.png"/><Relationship Id="rId19" Type="http://schemas.openxmlformats.org/officeDocument/2006/relationships/image" Target="../media/image290.png"/><Relationship Id="rId4" Type="http://schemas.openxmlformats.org/officeDocument/2006/relationships/image" Target="../media/image11.png"/><Relationship Id="rId9" Type="http://schemas.openxmlformats.org/officeDocument/2006/relationships/image" Target="../media/image190.png"/><Relationship Id="rId1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32.png"/><Relationship Id="rId12" Type="http://schemas.openxmlformats.org/officeDocument/2006/relationships/image" Target="../media/image18.png"/><Relationship Id="rId2" Type="http://schemas.openxmlformats.org/officeDocument/2006/relationships/image" Target="../media/image14.png"/><Relationship Id="rId16" Type="http://schemas.openxmlformats.org/officeDocument/2006/relationships/image" Target="../media/image223.png"/><Relationship Id="rId1" Type="http://schemas.openxmlformats.org/officeDocument/2006/relationships/slideLayout" Target="../slideLayouts/slideLayout5.xml"/><Relationship Id="rId6" Type="http://schemas.openxmlformats.org/officeDocument/2006/relationships/image" Target="../media/image122.png"/><Relationship Id="rId11" Type="http://schemas.openxmlformats.org/officeDocument/2006/relationships/image" Target="../media/image17.png"/><Relationship Id="rId5" Type="http://schemas.openxmlformats.org/officeDocument/2006/relationships/image" Target="../media/image119.png"/><Relationship Id="rId15" Type="http://schemas.openxmlformats.org/officeDocument/2006/relationships/image" Target="../media/image213.png"/><Relationship Id="rId10" Type="http://schemas.openxmlformats.org/officeDocument/2006/relationships/image" Target="../media/image162.png"/><Relationship Id="rId4" Type="http://schemas.openxmlformats.org/officeDocument/2006/relationships/image" Target="../media/image103.png"/><Relationship Id="rId9" Type="http://schemas.openxmlformats.org/officeDocument/2006/relationships/image" Target="../media/image152.png"/><Relationship Id="rId14" Type="http://schemas.openxmlformats.org/officeDocument/2006/relationships/image" Target="../media/image20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2.png"/><Relationship Id="rId7" Type="http://schemas.openxmlformats.org/officeDocument/2006/relationships/image" Target="../media/image340.png"/><Relationship Id="rId12" Type="http://schemas.openxmlformats.org/officeDocument/2006/relationships/image" Target="../media/image38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370.png"/><Relationship Id="rId5" Type="http://schemas.openxmlformats.org/officeDocument/2006/relationships/image" Target="../media/image29.png"/><Relationship Id="rId10" Type="http://schemas.openxmlformats.org/officeDocument/2006/relationships/image" Target="../media/image360.png"/><Relationship Id="rId4" Type="http://schemas.openxmlformats.org/officeDocument/2006/relationships/image" Target="../media/image23.png"/><Relationship Id="rId9" Type="http://schemas.openxmlformats.org/officeDocument/2006/relationships/image" Target="../media/image350.png"/></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8.png"/><Relationship Id="rId3" Type="http://schemas.openxmlformats.org/officeDocument/2006/relationships/image" Target="../media/image32.emf"/><Relationship Id="rId7" Type="http://schemas.openxmlformats.org/officeDocument/2006/relationships/image" Target="../media/image63.png"/><Relationship Id="rId12" Type="http://schemas.openxmlformats.org/officeDocument/2006/relationships/image" Target="../media/image67.png"/><Relationship Id="rId2" Type="http://schemas.openxmlformats.org/officeDocument/2006/relationships/image" Target="../media/image31.emf"/><Relationship Id="rId16"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62.png"/><Relationship Id="rId11" Type="http://schemas.openxmlformats.org/officeDocument/2006/relationships/image" Target="../media/image33.png"/><Relationship Id="rId5" Type="http://schemas.openxmlformats.org/officeDocument/2006/relationships/image" Target="../media/image90.png"/><Relationship Id="rId15" Type="http://schemas.openxmlformats.org/officeDocument/2006/relationships/image" Target="../media/image31.png"/><Relationship Id="rId10" Type="http://schemas.openxmlformats.org/officeDocument/2006/relationships/image" Target="../media/image301.png"/><Relationship Id="rId9" Type="http://schemas.openxmlformats.org/officeDocument/2006/relationships/image" Target="../media/image292.png"/><Relationship Id="rId1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8.jp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37.emf"/><Relationship Id="rId2" Type="http://schemas.openxmlformats.org/officeDocument/2006/relationships/image" Target="../media/image33.jpeg"/><Relationship Id="rId1" Type="http://schemas.openxmlformats.org/officeDocument/2006/relationships/slideLayout" Target="../slideLayouts/slideLayout5.xml"/><Relationship Id="rId6" Type="http://schemas.openxmlformats.org/officeDocument/2006/relationships/image" Target="../media/image39.png"/><Relationship Id="rId11" Type="http://schemas.openxmlformats.org/officeDocument/2006/relationships/image" Target="../media/image36.emf"/><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35.emf"/><Relationship Id="rId1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40.emf"/><Relationship Id="rId7" Type="http://schemas.openxmlformats.org/officeDocument/2006/relationships/image" Target="../media/image41.emf"/><Relationship Id="rId2" Type="http://schemas.openxmlformats.org/officeDocument/2006/relationships/image" Target="../media/image39.emf"/><Relationship Id="rId1" Type="http://schemas.openxmlformats.org/officeDocument/2006/relationships/slideLayout" Target="../slideLayouts/slideLayout12.xml"/><Relationship Id="rId6"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9.png"/><Relationship Id="rId2" Type="http://schemas.openxmlformats.org/officeDocument/2006/relationships/image" Target="../media/image43.jpeg"/><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0.png"/><Relationship Id="rId4" Type="http://schemas.openxmlformats.org/officeDocument/2006/relationships/image" Target="../media/image52.jpeg"/></Relationships>
</file>

<file path=ppt/slides/_rels/slide23.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1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 Id="rId9" Type="http://schemas.openxmlformats.org/officeDocument/2006/relationships/image" Target="../media/image60.jpeg"/></Relationships>
</file>

<file path=ppt/slides/_rels/slide2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5" Type="http://schemas.openxmlformats.org/officeDocument/2006/relationships/image" Target="../media/image64.jpg"/><Relationship Id="rId4" Type="http://schemas.openxmlformats.org/officeDocument/2006/relationships/image" Target="../media/image63.jpg"/></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6.png"/><Relationship Id="rId7" Type="http://schemas.openxmlformats.org/officeDocument/2006/relationships/image" Target="../media/image72.png"/><Relationship Id="rId2" Type="http://schemas.openxmlformats.org/officeDocument/2006/relationships/image" Target="../media/image65.png"/><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5.jpg"/><Relationship Id="rId1" Type="http://schemas.openxmlformats.org/officeDocument/2006/relationships/slideLayout" Target="../slideLayouts/slideLayout12.xml"/><Relationship Id="rId5" Type="http://schemas.openxmlformats.org/officeDocument/2006/relationships/image" Target="../media/image93.png"/><Relationship Id="rId4" Type="http://schemas.openxmlformats.org/officeDocument/2006/relationships/image" Target="../media/image76.jp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91.png"/><Relationship Id="rId18" Type="http://schemas.openxmlformats.org/officeDocument/2006/relationships/image" Target="../media/image291.png"/><Relationship Id="rId26" Type="http://schemas.openxmlformats.org/officeDocument/2006/relationships/image" Target="../media/image371.png"/><Relationship Id="rId3" Type="http://schemas.openxmlformats.org/officeDocument/2006/relationships/image" Target="../media/image98.png"/><Relationship Id="rId21" Type="http://schemas.openxmlformats.org/officeDocument/2006/relationships/image" Target="../media/image320.png"/><Relationship Id="rId7" Type="http://schemas.openxmlformats.org/officeDocument/2006/relationships/image" Target="../media/image130.png"/><Relationship Id="rId12" Type="http://schemas.openxmlformats.org/officeDocument/2006/relationships/image" Target="../media/image181.png"/><Relationship Id="rId17" Type="http://schemas.openxmlformats.org/officeDocument/2006/relationships/image" Target="../media/image230.png"/><Relationship Id="rId25" Type="http://schemas.openxmlformats.org/officeDocument/2006/relationships/image" Target="../media/image361.png"/><Relationship Id="rId2" Type="http://schemas.openxmlformats.org/officeDocument/2006/relationships/image" Target="../media/image810.png"/><Relationship Id="rId16" Type="http://schemas.openxmlformats.org/officeDocument/2006/relationships/image" Target="../media/image221.png"/><Relationship Id="rId20" Type="http://schemas.openxmlformats.org/officeDocument/2006/relationships/image" Target="../media/image310.png"/><Relationship Id="rId1" Type="http://schemas.openxmlformats.org/officeDocument/2006/relationships/slideLayout" Target="../slideLayouts/slideLayout5.xml"/><Relationship Id="rId6" Type="http://schemas.openxmlformats.org/officeDocument/2006/relationships/image" Target="../media/image120.png"/><Relationship Id="rId11" Type="http://schemas.openxmlformats.org/officeDocument/2006/relationships/image" Target="../media/image171.png"/><Relationship Id="rId24" Type="http://schemas.openxmlformats.org/officeDocument/2006/relationships/image" Target="../media/image35.png"/><Relationship Id="rId5" Type="http://schemas.openxmlformats.org/officeDocument/2006/relationships/image" Target="../media/image112.png"/><Relationship Id="rId15" Type="http://schemas.openxmlformats.org/officeDocument/2006/relationships/image" Target="../media/image211.png"/><Relationship Id="rId23" Type="http://schemas.openxmlformats.org/officeDocument/2006/relationships/image" Target="../media/image341.png"/><Relationship Id="rId10" Type="http://schemas.openxmlformats.org/officeDocument/2006/relationships/image" Target="../media/image161.png"/><Relationship Id="rId19" Type="http://schemas.openxmlformats.org/officeDocument/2006/relationships/image" Target="../media/image300.png"/><Relationship Id="rId4" Type="http://schemas.openxmlformats.org/officeDocument/2006/relationships/image" Target="../media/image105.png"/><Relationship Id="rId9" Type="http://schemas.openxmlformats.org/officeDocument/2006/relationships/image" Target="../media/image151.png"/><Relationship Id="rId14" Type="http://schemas.openxmlformats.org/officeDocument/2006/relationships/image" Target="../media/image201.png"/><Relationship Id="rId22" Type="http://schemas.openxmlformats.org/officeDocument/2006/relationships/image" Target="../media/image3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471.png"/><Relationship Id="rId3" Type="http://schemas.openxmlformats.org/officeDocument/2006/relationships/image" Target="../media/image420.png"/><Relationship Id="rId7" Type="http://schemas.openxmlformats.org/officeDocument/2006/relationships/image" Target="../media/image460.png"/><Relationship Id="rId2" Type="http://schemas.openxmlformats.org/officeDocument/2006/relationships/image" Target="../media/image400.png"/><Relationship Id="rId1" Type="http://schemas.openxmlformats.org/officeDocument/2006/relationships/slideLayout" Target="../slideLayouts/slideLayout5.xml"/><Relationship Id="rId6" Type="http://schemas.openxmlformats.org/officeDocument/2006/relationships/image" Target="../media/image450.png"/><Relationship Id="rId5" Type="http://schemas.openxmlformats.org/officeDocument/2006/relationships/image" Target="../media/image441.png"/><Relationship Id="rId10" Type="http://schemas.openxmlformats.org/officeDocument/2006/relationships/image" Target="../media/image490.png"/><Relationship Id="rId4" Type="http://schemas.openxmlformats.org/officeDocument/2006/relationships/image" Target="../media/image430.png"/><Relationship Id="rId9" Type="http://schemas.openxmlformats.org/officeDocument/2006/relationships/image" Target="../media/image480.png"/></Relationships>
</file>

<file path=ppt/slides/_rels/slide31.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81.png"/><Relationship Id="rId7" Type="http://schemas.openxmlformats.org/officeDocument/2006/relationships/image" Target="../media/image540.png"/><Relationship Id="rId12" Type="http://schemas.openxmlformats.org/officeDocument/2006/relationships/image" Target="../media/image590.png"/><Relationship Id="rId2"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530.png"/><Relationship Id="rId11" Type="http://schemas.openxmlformats.org/officeDocument/2006/relationships/image" Target="../media/image580.png"/><Relationship Id="rId5" Type="http://schemas.openxmlformats.org/officeDocument/2006/relationships/image" Target="../media/image82.png"/><Relationship Id="rId10" Type="http://schemas.openxmlformats.org/officeDocument/2006/relationships/image" Target="../media/image83.png"/><Relationship Id="rId4" Type="http://schemas.openxmlformats.org/officeDocument/2006/relationships/image" Target="../media/image510.png"/><Relationship Id="rId9" Type="http://schemas.openxmlformats.org/officeDocument/2006/relationships/image" Target="../media/image560.png"/></Relationships>
</file>

<file path=ppt/slides/_rels/slide3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9.png"/><Relationship Id="rId18" Type="http://schemas.openxmlformats.org/officeDocument/2006/relationships/image" Target="../media/image106.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7.png"/><Relationship Id="rId17" Type="http://schemas.openxmlformats.org/officeDocument/2006/relationships/image" Target="../media/image104.png"/><Relationship Id="rId2" Type="http://schemas.openxmlformats.org/officeDocument/2006/relationships/image" Target="../media/image84.png"/><Relationship Id="rId16"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88.png"/><Relationship Id="rId11" Type="http://schemas.openxmlformats.org/officeDocument/2006/relationships/image" Target="../media/image96.png"/><Relationship Id="rId5" Type="http://schemas.openxmlformats.org/officeDocument/2006/relationships/image" Target="../media/image87.png"/><Relationship Id="rId15" Type="http://schemas.openxmlformats.org/officeDocument/2006/relationships/image" Target="../media/image101.png"/><Relationship Id="rId10" Type="http://schemas.openxmlformats.org/officeDocument/2006/relationships/image" Target="../media/image95.png"/><Relationship Id="rId4" Type="http://schemas.openxmlformats.org/officeDocument/2006/relationships/image" Target="../media/image86.png"/><Relationship Id="rId9" Type="http://schemas.openxmlformats.org/officeDocument/2006/relationships/image" Target="../media/image94.png"/><Relationship Id="rId14" Type="http://schemas.openxmlformats.org/officeDocument/2006/relationships/image" Target="../media/image100.png"/></Relationships>
</file>

<file path=ppt/slides/_rels/slide34.x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810.png"/><Relationship Id="rId18" Type="http://schemas.openxmlformats.org/officeDocument/2006/relationships/image" Target="../media/image2310.png"/><Relationship Id="rId3" Type="http://schemas.openxmlformats.org/officeDocument/2006/relationships/image" Target="../media/image811.png"/><Relationship Id="rId7" Type="http://schemas.openxmlformats.org/officeDocument/2006/relationships/image" Target="../media/image1210.png"/><Relationship Id="rId12" Type="http://schemas.openxmlformats.org/officeDocument/2006/relationships/image" Target="../media/image670.png"/><Relationship Id="rId17" Type="http://schemas.openxmlformats.org/officeDocument/2006/relationships/image" Target="../media/image2210.png"/><Relationship Id="rId2" Type="http://schemas.openxmlformats.org/officeDocument/2006/relationships/image" Target="../media/image413.png"/><Relationship Id="rId16"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1110.png"/><Relationship Id="rId11" Type="http://schemas.openxmlformats.org/officeDocument/2006/relationships/image" Target="../media/image113.png"/><Relationship Id="rId5" Type="http://schemas.openxmlformats.org/officeDocument/2006/relationships/image" Target="../media/image1060.png"/><Relationship Id="rId15" Type="http://schemas.openxmlformats.org/officeDocument/2006/relationships/image" Target="../media/image440.png"/><Relationship Id="rId10" Type="http://schemas.openxmlformats.org/officeDocument/2006/relationships/image" Target="../media/image111.png"/><Relationship Id="rId4" Type="http://schemas.openxmlformats.org/officeDocument/2006/relationships/image" Target="../media/image911.png"/><Relationship Id="rId9" Type="http://schemas.openxmlformats.org/officeDocument/2006/relationships/image" Target="../media/image141.png"/><Relationship Id="rId14" Type="http://schemas.openxmlformats.org/officeDocument/2006/relationships/image" Target="../media/image1910.png"/></Relationships>
</file>

<file path=ppt/slides/_rels/slide3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73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791.png"/><Relationship Id="rId3" Type="http://schemas.openxmlformats.org/officeDocument/2006/relationships/image" Target="../media/image116.png"/><Relationship Id="rId7" Type="http://schemas.openxmlformats.org/officeDocument/2006/relationships/image" Target="../media/image41.png"/><Relationship Id="rId2" Type="http://schemas.openxmlformats.org/officeDocument/2006/relationships/image" Target="../media/image115.png"/><Relationship Id="rId1" Type="http://schemas.openxmlformats.org/officeDocument/2006/relationships/slideLayout" Target="../slideLayouts/slideLayout12.xml"/><Relationship Id="rId6" Type="http://schemas.openxmlformats.org/officeDocument/2006/relationships/image" Target="../media/image780.png"/><Relationship Id="rId11" Type="http://schemas.openxmlformats.org/officeDocument/2006/relationships/image" Target="../media/image452.png"/><Relationship Id="rId5" Type="http://schemas.openxmlformats.org/officeDocument/2006/relationships/image" Target="../media/image118.png"/><Relationship Id="rId10" Type="http://schemas.openxmlformats.org/officeDocument/2006/relationships/image" Target="../media/image820.png"/><Relationship Id="rId4" Type="http://schemas.openxmlformats.org/officeDocument/2006/relationships/image" Target="../media/image117.png"/><Relationship Id="rId9" Type="http://schemas.openxmlformats.org/officeDocument/2006/relationships/image" Target="../media/image8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5.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4.png"/><Relationship Id="rId2" Type="http://schemas.openxmlformats.org/officeDocument/2006/relationships/image" Target="../media/image121.png"/><Relationship Id="rId1" Type="http://schemas.openxmlformats.org/officeDocument/2006/relationships/slideLayout" Target="../slideLayouts/slideLayout5.xml"/><Relationship Id="rId6" Type="http://schemas.openxmlformats.org/officeDocument/2006/relationships/image" Target="../media/image126.png"/><Relationship Id="rId11" Type="http://schemas.openxmlformats.org/officeDocument/2006/relationships/image" Target="../media/image133.png"/><Relationship Id="rId5" Type="http://schemas.openxmlformats.org/officeDocument/2006/relationships/image" Target="../media/image125.png"/><Relationship Id="rId10" Type="http://schemas.openxmlformats.org/officeDocument/2006/relationships/image" Target="../media/image130.emf"/><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6.png"/></Relationships>
</file>

<file path=ppt/slides/_rels/slide41.xml.rels><?xml version="1.0" encoding="UTF-8" standalone="yes"?>
<Relationships xmlns="http://schemas.openxmlformats.org/package/2006/relationships"><Relationship Id="rId8" Type="http://schemas.openxmlformats.org/officeDocument/2006/relationships/image" Target="../media/image1070.png"/><Relationship Id="rId13" Type="http://schemas.openxmlformats.org/officeDocument/2006/relationships/image" Target="../media/image1140.png"/><Relationship Id="rId3" Type="http://schemas.openxmlformats.org/officeDocument/2006/relationships/image" Target="../media/image138.jpg"/><Relationship Id="rId7" Type="http://schemas.openxmlformats.org/officeDocument/2006/relationships/image" Target="../media/image1081.png"/><Relationship Id="rId12" Type="http://schemas.openxmlformats.org/officeDocument/2006/relationships/image" Target="../media/image1130.png"/><Relationship Id="rId2" Type="http://schemas.openxmlformats.org/officeDocument/2006/relationships/image" Target="../media/image137.jpg"/><Relationship Id="rId16" Type="http://schemas.openxmlformats.org/officeDocument/2006/relationships/image" Target="../media/image1170.png"/><Relationship Id="rId1" Type="http://schemas.openxmlformats.org/officeDocument/2006/relationships/slideLayout" Target="../slideLayouts/slideLayout12.xml"/><Relationship Id="rId6" Type="http://schemas.openxmlformats.org/officeDocument/2006/relationships/image" Target="../media/image1071.png"/><Relationship Id="rId11" Type="http://schemas.openxmlformats.org/officeDocument/2006/relationships/image" Target="../media/image1101.png"/><Relationship Id="rId5" Type="http://schemas.openxmlformats.org/officeDocument/2006/relationships/image" Target="../media/image1040.png"/><Relationship Id="rId15" Type="http://schemas.openxmlformats.org/officeDocument/2006/relationships/image" Target="../media/image1160.png"/><Relationship Id="rId10" Type="http://schemas.openxmlformats.org/officeDocument/2006/relationships/image" Target="../media/image1090.png"/><Relationship Id="rId4" Type="http://schemas.openxmlformats.org/officeDocument/2006/relationships/image" Target="../media/image970.png"/><Relationship Id="rId9" Type="http://schemas.openxmlformats.org/officeDocument/2006/relationships/image" Target="../media/image1080.png"/><Relationship Id="rId14" Type="http://schemas.openxmlformats.org/officeDocument/2006/relationships/image" Target="../media/image1150.png"/></Relationships>
</file>

<file path=ppt/slides/_rels/slide4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270.png"/><Relationship Id="rId2" Type="http://schemas.openxmlformats.org/officeDocument/2006/relationships/image" Target="../media/image139.png"/><Relationship Id="rId1" Type="http://schemas.openxmlformats.org/officeDocument/2006/relationships/slideLayout" Target="../slideLayouts/slideLayout12.xml"/><Relationship Id="rId6" Type="http://schemas.openxmlformats.org/officeDocument/2006/relationships/image" Target="../media/image1260.png"/><Relationship Id="rId5" Type="http://schemas.openxmlformats.org/officeDocument/2006/relationships/image" Target="../media/image145.png"/><Relationship Id="rId4" Type="http://schemas.openxmlformats.org/officeDocument/2006/relationships/image" Target="../media/image1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47.svg"/><Relationship Id="rId2" Type="http://schemas.openxmlformats.org/officeDocument/2006/relationships/image" Target="../media/image146.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731.png"/><Relationship Id="rId13" Type="http://schemas.openxmlformats.org/officeDocument/2006/relationships/image" Target="../media/image781.png"/><Relationship Id="rId3" Type="http://schemas.openxmlformats.org/officeDocument/2006/relationships/image" Target="../media/image660.png"/><Relationship Id="rId7" Type="http://schemas.openxmlformats.org/officeDocument/2006/relationships/image" Target="../media/image721.png"/><Relationship Id="rId12" Type="http://schemas.openxmlformats.org/officeDocument/2006/relationships/image" Target="../media/image770.png"/><Relationship Id="rId2" Type="http://schemas.openxmlformats.org/officeDocument/2006/relationships/image" Target="../media/image650.png"/><Relationship Id="rId1" Type="http://schemas.openxmlformats.org/officeDocument/2006/relationships/slideLayout" Target="../slideLayouts/slideLayout12.xml"/><Relationship Id="rId6" Type="http://schemas.openxmlformats.org/officeDocument/2006/relationships/image" Target="../media/image710.png"/><Relationship Id="rId11" Type="http://schemas.openxmlformats.org/officeDocument/2006/relationships/image" Target="../media/image76.png"/><Relationship Id="rId5" Type="http://schemas.openxmlformats.org/officeDocument/2006/relationships/image" Target="../media/image700.png"/><Relationship Id="rId15" Type="http://schemas.openxmlformats.org/officeDocument/2006/relationships/image" Target="../media/image802.png"/><Relationship Id="rId10" Type="http://schemas.openxmlformats.org/officeDocument/2006/relationships/image" Target="../media/image75.png"/><Relationship Id="rId4" Type="http://schemas.openxmlformats.org/officeDocument/2006/relationships/image" Target="../media/image690.png"/><Relationship Id="rId9" Type="http://schemas.openxmlformats.org/officeDocument/2006/relationships/image" Target="../media/image740.png"/><Relationship Id="rId14" Type="http://schemas.openxmlformats.org/officeDocument/2006/relationships/image" Target="../media/image790.png"/></Relationships>
</file>

<file path=ppt/slides/_rels/slide58.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149.png"/><Relationship Id="rId7" Type="http://schemas.openxmlformats.org/officeDocument/2006/relationships/image" Target="../media/image154.png"/><Relationship Id="rId2" Type="http://schemas.openxmlformats.org/officeDocument/2006/relationships/image" Target="../media/image148.png"/><Relationship Id="rId1" Type="http://schemas.openxmlformats.org/officeDocument/2006/relationships/slideLayout" Target="../slideLayouts/slideLayout12.xml"/><Relationship Id="rId6" Type="http://schemas.openxmlformats.org/officeDocument/2006/relationships/image" Target="../media/image153.png"/><Relationship Id="rId5" Type="http://schemas.openxmlformats.org/officeDocument/2006/relationships/image" Target="../media/image840.png"/><Relationship Id="rId4" Type="http://schemas.openxmlformats.org/officeDocument/2006/relationships/image" Target="../media/image830.png"/><Relationship Id="rId9" Type="http://schemas.openxmlformats.org/officeDocument/2006/relationships/image" Target="../media/image1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a:xfrm>
            <a:off x="5264402" y="2596541"/>
            <a:ext cx="6512266" cy="1772496"/>
          </a:xfrm>
        </p:spPr>
        <p:txBody>
          <a:bodyPr/>
          <a:lstStyle/>
          <a:p>
            <a:r>
              <a:rPr lang="ja-JP" altLang="en-US" dirty="0"/>
              <a:t>メタヒューリスティクス最適化手法の</a:t>
            </a:r>
            <a:br>
              <a:rPr lang="en-US" altLang="ja-JP" dirty="0"/>
            </a:br>
            <a:r>
              <a:rPr lang="ja-JP" altLang="en-US" dirty="0"/>
              <a:t>基礎アルゴリズム開発</a:t>
            </a:r>
            <a:br>
              <a:rPr lang="en-US" altLang="ja-JP" dirty="0"/>
            </a:br>
            <a:r>
              <a:rPr lang="ja-JP" altLang="en-US" dirty="0"/>
              <a:t>最終成果報告資料</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a:t>
            </a:r>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ja-JP" altLang="en-US" dirty="0"/>
              <a:t>横河電機株式会社</a:t>
            </a:r>
            <a:r>
              <a:rPr lang="en-US" altLang="ja-JP" dirty="0"/>
              <a:t> </a:t>
            </a:r>
            <a:r>
              <a:rPr lang="ja-JP" altLang="en-US" dirty="0"/>
              <a:t>マーケティング本部 イノベーションセンター</a:t>
            </a:r>
            <a:endParaRPr lang="en-US" altLang="ja-JP" dirty="0"/>
          </a:p>
          <a:p>
            <a:r>
              <a:rPr lang="ja-JP" altLang="en-US" dirty="0"/>
              <a:t>プロジェクトデザイン部 オペレーショナルエクセレンス</a:t>
            </a:r>
            <a:r>
              <a:rPr lang="en-US" altLang="ja-JP" dirty="0"/>
              <a:t>Gr.</a:t>
            </a:r>
            <a:endParaRPr lang="ja-JP" altLang="en-US"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2024</a:t>
            </a:r>
            <a:r>
              <a:rPr lang="ja-JP" altLang="en-US" dirty="0"/>
              <a:t>年</a:t>
            </a:r>
            <a:r>
              <a:rPr lang="en-US" altLang="ja-JP" dirty="0"/>
              <a:t>3</a:t>
            </a:r>
            <a:r>
              <a:rPr lang="ja-JP" altLang="en-US" dirty="0"/>
              <a:t>月</a:t>
            </a:r>
            <a:r>
              <a:rPr lang="en-US" altLang="ja-JP" dirty="0"/>
              <a:t>19</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257491"/>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solidFill>
                  <a:schemeClr val="bg1"/>
                </a:solidFill>
              </a:rPr>
              <a:t>2020</a:t>
            </a:r>
            <a:r>
              <a:rPr lang="ja-JP" altLang="en-US" sz="2400" dirty="0">
                <a:solidFill>
                  <a:schemeClr val="bg1"/>
                </a:solidFill>
              </a:rPr>
              <a:t>年度～</a:t>
            </a:r>
            <a:r>
              <a:rPr lang="en-US" altLang="ja-JP" sz="2400" dirty="0">
                <a:solidFill>
                  <a:schemeClr val="bg1"/>
                </a:solidFill>
              </a:rPr>
              <a:t>2024</a:t>
            </a:r>
            <a:r>
              <a:rPr lang="ja-JP" altLang="en-US" sz="2400" dirty="0">
                <a:solidFill>
                  <a:schemeClr val="bg1"/>
                </a:solidFill>
              </a:rPr>
              <a:t>年度 共同研究</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成果概要</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63545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有制約最適化手法の研究を進めて、社内研究テーマの技術目標を満たすことを確認した。</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共同研究の成果</a:t>
            </a:r>
          </a:p>
        </p:txBody>
      </p:sp>
      <p:sp>
        <p:nvSpPr>
          <p:cNvPr id="5" name="角丸四角形 11">
            <a:extLst>
              <a:ext uri="{FF2B5EF4-FFF2-40B4-BE49-F238E27FC236}">
                <a16:creationId xmlns:a16="http://schemas.microsoft.com/office/drawing/2014/main" id="{DD0897EB-3CDF-5A07-3097-9A4439AC6A65}"/>
              </a:ext>
            </a:extLst>
          </p:cNvPr>
          <p:cNvSpPr/>
          <p:nvPr/>
        </p:nvSpPr>
        <p:spPr>
          <a:xfrm>
            <a:off x="276453" y="4127464"/>
            <a:ext cx="1245914" cy="498881"/>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横河</a:t>
            </a:r>
          </a:p>
        </p:txBody>
      </p:sp>
      <p:sp>
        <p:nvSpPr>
          <p:cNvPr id="6" name="テキスト ボックス 5">
            <a:extLst>
              <a:ext uri="{FF2B5EF4-FFF2-40B4-BE49-F238E27FC236}">
                <a16:creationId xmlns:a16="http://schemas.microsoft.com/office/drawing/2014/main" id="{236EAAC0-1277-8D85-8495-D254B53DDDD6}"/>
              </a:ext>
            </a:extLst>
          </p:cNvPr>
          <p:cNvSpPr txBox="1"/>
          <p:nvPr/>
        </p:nvSpPr>
        <p:spPr>
          <a:xfrm>
            <a:off x="730535" y="2589774"/>
            <a:ext cx="9145452" cy="461665"/>
          </a:xfrm>
          <a:prstGeom prst="rect">
            <a:avLst/>
          </a:prstGeom>
          <a:noFill/>
        </p:spPr>
        <p:txBody>
          <a:bodyPr wrap="none" rtlCol="0">
            <a:spAutoFit/>
          </a:bodyPr>
          <a:lstStyle/>
          <a:p>
            <a:r>
              <a:rPr kumimoji="1" lang="ja-JP" altLang="en-US" sz="2400" b="1" dirty="0">
                <a:solidFill>
                  <a:schemeClr val="accent1"/>
                </a:solidFill>
              </a:rPr>
              <a:t>連続変数の有制約最適化手法の研究を進め、アルゴリズムを開発した。</a:t>
            </a:r>
          </a:p>
        </p:txBody>
      </p:sp>
      <p:sp>
        <p:nvSpPr>
          <p:cNvPr id="7" name="テキスト ボックス 6">
            <a:extLst>
              <a:ext uri="{FF2B5EF4-FFF2-40B4-BE49-F238E27FC236}">
                <a16:creationId xmlns:a16="http://schemas.microsoft.com/office/drawing/2014/main" id="{4885D1FE-207A-A958-234A-5E9C685EC852}"/>
              </a:ext>
            </a:extLst>
          </p:cNvPr>
          <p:cNvSpPr txBox="1"/>
          <p:nvPr/>
        </p:nvSpPr>
        <p:spPr>
          <a:xfrm>
            <a:off x="737172" y="3078686"/>
            <a:ext cx="11041191" cy="784830"/>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kumimoji="1" lang="ja-JP" altLang="en-US" sz="2000" dirty="0"/>
              <a:t>有制約ベンチマーク問題での検証を通して、有効性を確認した。</a:t>
            </a:r>
          </a:p>
          <a:p>
            <a:pPr marL="342900" indent="-342900">
              <a:spcBef>
                <a:spcPts val="600"/>
              </a:spcBef>
              <a:buFont typeface="Arial" panose="020B0604020202020204" pitchFamily="34" charset="0"/>
              <a:buChar char="•"/>
            </a:pPr>
            <a:r>
              <a:rPr kumimoji="1" lang="ja-JP" altLang="en-US" sz="2000" dirty="0"/>
              <a:t>実問題が有する性質変化に対する探索性能のロバスト化にも成功した。</a:t>
            </a:r>
            <a:endParaRPr kumimoji="1" lang="en-US" altLang="ja-JP" sz="2000" dirty="0"/>
          </a:p>
        </p:txBody>
      </p:sp>
      <p:sp>
        <p:nvSpPr>
          <p:cNvPr id="9" name="角丸四角形 11">
            <a:extLst>
              <a:ext uri="{FF2B5EF4-FFF2-40B4-BE49-F238E27FC236}">
                <a16:creationId xmlns:a16="http://schemas.microsoft.com/office/drawing/2014/main" id="{11EE2384-7EF8-6205-47BF-8C33E6099A07}"/>
              </a:ext>
            </a:extLst>
          </p:cNvPr>
          <p:cNvSpPr/>
          <p:nvPr/>
        </p:nvSpPr>
        <p:spPr>
          <a:xfrm>
            <a:off x="276453" y="2053858"/>
            <a:ext cx="1245914" cy="498881"/>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1"/>
                </a:solidFill>
              </a:rPr>
              <a:t>都立大</a:t>
            </a:r>
          </a:p>
        </p:txBody>
      </p:sp>
      <p:sp>
        <p:nvSpPr>
          <p:cNvPr id="10" name="テキスト ボックス 9">
            <a:extLst>
              <a:ext uri="{FF2B5EF4-FFF2-40B4-BE49-F238E27FC236}">
                <a16:creationId xmlns:a16="http://schemas.microsoft.com/office/drawing/2014/main" id="{0465B481-C848-6F4D-4B7C-BC66349BEF63}"/>
              </a:ext>
            </a:extLst>
          </p:cNvPr>
          <p:cNvSpPr txBox="1"/>
          <p:nvPr/>
        </p:nvSpPr>
        <p:spPr>
          <a:xfrm>
            <a:off x="730535" y="4672110"/>
            <a:ext cx="8872942" cy="461665"/>
          </a:xfrm>
          <a:prstGeom prst="rect">
            <a:avLst/>
          </a:prstGeom>
          <a:noFill/>
        </p:spPr>
        <p:txBody>
          <a:bodyPr wrap="none" rtlCol="0">
            <a:spAutoFit/>
          </a:bodyPr>
          <a:lstStyle/>
          <a:p>
            <a:r>
              <a:rPr kumimoji="1" lang="ja-JP" altLang="en-US" sz="2400" b="1" dirty="0">
                <a:solidFill>
                  <a:schemeClr val="accent1"/>
                </a:solidFill>
              </a:rPr>
              <a:t>実問題での検証・分析を進めながら、混合変数の対処法を考案した。</a:t>
            </a:r>
          </a:p>
        </p:txBody>
      </p:sp>
      <p:sp>
        <p:nvSpPr>
          <p:cNvPr id="11" name="テキスト ボックス 10">
            <a:extLst>
              <a:ext uri="{FF2B5EF4-FFF2-40B4-BE49-F238E27FC236}">
                <a16:creationId xmlns:a16="http://schemas.microsoft.com/office/drawing/2014/main" id="{550CFDA9-B855-5BED-5753-EA8E5722905E}"/>
              </a:ext>
            </a:extLst>
          </p:cNvPr>
          <p:cNvSpPr txBox="1"/>
          <p:nvPr/>
        </p:nvSpPr>
        <p:spPr>
          <a:xfrm>
            <a:off x="743809" y="5161644"/>
            <a:ext cx="11041191" cy="784830"/>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kumimoji="1" lang="ja-JP" altLang="en-US" sz="2000" dirty="0"/>
              <a:t>プラント運転計画問題や非凸制約問題で検証し、技術目標を満たすことや特有の問題性質を確認した。</a:t>
            </a:r>
            <a:endParaRPr kumimoji="1" lang="en-US" altLang="ja-JP" sz="2000" dirty="0"/>
          </a:p>
          <a:p>
            <a:pPr marL="342900" indent="-342900">
              <a:spcBef>
                <a:spcPts val="600"/>
              </a:spcBef>
              <a:buFont typeface="Arial" panose="020B0604020202020204" pitchFamily="34" charset="0"/>
              <a:buChar char="•"/>
            </a:pPr>
            <a:r>
              <a:rPr kumimoji="1" lang="ja-JP" altLang="en-US" sz="2000" dirty="0"/>
              <a:t>上記手法を混合変数に拡張可能な方法を考案・検証し、別アプローチよりも優れていることを確認した。</a:t>
            </a:r>
            <a:endParaRPr kumimoji="1" lang="en-US" altLang="ja-JP" sz="2000" dirty="0"/>
          </a:p>
        </p:txBody>
      </p:sp>
    </p:spTree>
    <p:extLst>
      <p:ext uri="{BB962C8B-B14F-4D97-AF65-F5344CB8AC3E}">
        <p14:creationId xmlns:p14="http://schemas.microsoft.com/office/powerpoint/2010/main" val="3410361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検証項目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共同研究の成果</a:t>
            </a:r>
          </a:p>
        </p:txBody>
      </p:sp>
      <p:sp>
        <p:nvSpPr>
          <p:cNvPr id="4" name="テキスト ボックス 3">
            <a:extLst>
              <a:ext uri="{FF2B5EF4-FFF2-40B4-BE49-F238E27FC236}">
                <a16:creationId xmlns:a16="http://schemas.microsoft.com/office/drawing/2014/main" id="{2FB3A6D3-F3A6-4C34-9DB5-F6EC630567B9}"/>
              </a:ext>
            </a:extLst>
          </p:cNvPr>
          <p:cNvSpPr txBox="1"/>
          <p:nvPr/>
        </p:nvSpPr>
        <p:spPr>
          <a:xfrm>
            <a:off x="367553" y="5827275"/>
            <a:ext cx="5770305" cy="338554"/>
          </a:xfrm>
          <a:prstGeom prst="rect">
            <a:avLst/>
          </a:prstGeom>
          <a:noFill/>
        </p:spPr>
        <p:txBody>
          <a:bodyPr wrap="square" rtlCol="0">
            <a:spAutoFit/>
          </a:bodyPr>
          <a:lstStyle/>
          <a:p>
            <a:r>
              <a:rPr kumimoji="1" lang="en-US" altLang="ja-JP" sz="1600" dirty="0"/>
              <a:t>※</a:t>
            </a:r>
            <a:r>
              <a:rPr kumimoji="1" lang="ja-JP" altLang="en-US" sz="1600" dirty="0"/>
              <a:t>問題規模削減のための実装工夫の検証については割愛</a:t>
            </a:r>
          </a:p>
        </p:txBody>
      </p:sp>
      <p:graphicFrame>
        <p:nvGraphicFramePr>
          <p:cNvPr id="5" name="表 5">
            <a:extLst>
              <a:ext uri="{FF2B5EF4-FFF2-40B4-BE49-F238E27FC236}">
                <a16:creationId xmlns:a16="http://schemas.microsoft.com/office/drawing/2014/main" id="{28666248-C0DB-87CB-04E5-73811B06D3DB}"/>
              </a:ext>
            </a:extLst>
          </p:cNvPr>
          <p:cNvGraphicFramePr>
            <a:graphicFrameLocks noGrp="1"/>
          </p:cNvGraphicFramePr>
          <p:nvPr>
            <p:extLst>
              <p:ext uri="{D42A27DB-BD31-4B8C-83A1-F6EECF244321}">
                <p14:modId xmlns:p14="http://schemas.microsoft.com/office/powerpoint/2010/main" val="3028189564"/>
              </p:ext>
            </p:extLst>
          </p:nvPr>
        </p:nvGraphicFramePr>
        <p:xfrm>
          <a:off x="367553" y="1882634"/>
          <a:ext cx="11483788" cy="3754120"/>
        </p:xfrm>
        <a:graphic>
          <a:graphicData uri="http://schemas.openxmlformats.org/drawingml/2006/table">
            <a:tbl>
              <a:tblPr firstRow="1" bandRow="1">
                <a:tableStyleId>{5C22544A-7EE6-4342-B048-85BDC9FD1C3A}</a:tableStyleId>
              </a:tblPr>
              <a:tblGrid>
                <a:gridCol w="2492188">
                  <a:extLst>
                    <a:ext uri="{9D8B030D-6E8A-4147-A177-3AD203B41FA5}">
                      <a16:colId xmlns:a16="http://schemas.microsoft.com/office/drawing/2014/main" val="2847889217"/>
                    </a:ext>
                  </a:extLst>
                </a:gridCol>
                <a:gridCol w="2662518">
                  <a:extLst>
                    <a:ext uri="{9D8B030D-6E8A-4147-A177-3AD203B41FA5}">
                      <a16:colId xmlns:a16="http://schemas.microsoft.com/office/drawing/2014/main" val="3680977478"/>
                    </a:ext>
                  </a:extLst>
                </a:gridCol>
                <a:gridCol w="6329082">
                  <a:extLst>
                    <a:ext uri="{9D8B030D-6E8A-4147-A177-3AD203B41FA5}">
                      <a16:colId xmlns:a16="http://schemas.microsoft.com/office/drawing/2014/main" val="2726504872"/>
                    </a:ext>
                  </a:extLst>
                </a:gridCol>
              </a:tblGrid>
              <a:tr h="370840">
                <a:tc>
                  <a:txBody>
                    <a:bodyPr/>
                    <a:lstStyle/>
                    <a:p>
                      <a:r>
                        <a:rPr kumimoji="1" lang="ja-JP" altLang="en-US" dirty="0"/>
                        <a:t>検証大項目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dirty="0"/>
                        <a:t>検証で用いた問題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dirty="0"/>
                        <a:t>検証小項目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8124143"/>
                  </a:ext>
                </a:extLst>
              </a:tr>
              <a:tr h="370840">
                <a:tc>
                  <a:txBody>
                    <a:bodyPr/>
                    <a:lstStyle/>
                    <a:p>
                      <a:pPr marL="0" indent="0">
                        <a:buNone/>
                      </a:pPr>
                      <a:r>
                        <a:rPr kumimoji="1" lang="en-US" altLang="ja-JP" sz="1800" dirty="0"/>
                        <a:t>1. </a:t>
                      </a:r>
                      <a:r>
                        <a:rPr kumimoji="1" lang="ja-JP" altLang="en-US" sz="1800" dirty="0"/>
                        <a:t>連続変数・有制約・非線形</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342900" indent="-342900">
                        <a:buAutoNum type="arabicParenBoth"/>
                      </a:pPr>
                      <a:r>
                        <a:rPr kumimoji="1" lang="ja-JP" altLang="en-US" dirty="0"/>
                        <a:t>ベンチマーク問題</a:t>
                      </a:r>
                      <a:endParaRPr kumimoji="1" lang="en-US" altLang="ja-JP" dirty="0"/>
                    </a:p>
                    <a:p>
                      <a:pPr marL="0" indent="0">
                        <a:buNone/>
                      </a:pPr>
                      <a:r>
                        <a:rPr kumimoji="1" lang="ja-JP" altLang="en-US" dirty="0"/>
                        <a:t>（担当 都立大 学生）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08000" lvl="2" indent="-144000">
                        <a:buFont typeface="Arial" panose="020B0604020202020204" pitchFamily="34" charset="0"/>
                        <a:buChar char="•"/>
                        <a:defRPr/>
                      </a:pPr>
                      <a:r>
                        <a:rPr lang="en-US" altLang="ja-JP" sz="1800" dirty="0"/>
                        <a:t>1. (</a:t>
                      </a:r>
                      <a:r>
                        <a:rPr lang="en-US" altLang="ja-JP" sz="1800" dirty="0" err="1"/>
                        <a:t>f,v</a:t>
                      </a:r>
                      <a:r>
                        <a:rPr lang="en-US" altLang="ja-JP" sz="1800" dirty="0"/>
                        <a:t>)</a:t>
                      </a:r>
                      <a:r>
                        <a:rPr lang="ja-JP" altLang="en-US" sz="1800" dirty="0"/>
                        <a:t>のパレートフロンティアが狭いベンチマーク問題（安田さん）</a:t>
                      </a:r>
                      <a:endParaRPr lang="en-US" altLang="ja-JP" sz="1800" dirty="0"/>
                    </a:p>
                    <a:p>
                      <a:pPr marL="108000" lvl="2" indent="-144000">
                        <a:buFont typeface="Arial" panose="020B0604020202020204" pitchFamily="34" charset="0"/>
                        <a:buChar char="•"/>
                        <a:defRPr/>
                      </a:pPr>
                      <a:r>
                        <a:rPr lang="en-US" altLang="ja-JP" sz="1800" dirty="0"/>
                        <a:t>2. (</a:t>
                      </a:r>
                      <a:r>
                        <a:rPr lang="en-US" altLang="ja-JP" sz="1800" dirty="0" err="1"/>
                        <a:t>f,v</a:t>
                      </a:r>
                      <a:r>
                        <a:rPr lang="en-US" altLang="ja-JP" sz="1800" dirty="0"/>
                        <a:t>)</a:t>
                      </a:r>
                      <a:r>
                        <a:rPr lang="ja-JP" altLang="en-US" sz="1800" dirty="0"/>
                        <a:t>のスケール性の影響分析（小嶋さん、安田さん）</a:t>
                      </a:r>
                      <a:endParaRPr lang="en-US" altLang="ja-JP" sz="1800" dirty="0"/>
                    </a:p>
                    <a:p>
                      <a:pPr marL="108000" lvl="2" indent="-144000">
                        <a:buFont typeface="Arial" panose="020B0604020202020204" pitchFamily="34" charset="0"/>
                        <a:buChar char="•"/>
                        <a:defRPr/>
                      </a:pPr>
                      <a:r>
                        <a:rPr lang="en-US" altLang="ja-JP" sz="1800" dirty="0"/>
                        <a:t>3. (</a:t>
                      </a:r>
                      <a:r>
                        <a:rPr lang="en-US" altLang="ja-JP" sz="1800" dirty="0" err="1"/>
                        <a:t>f,v</a:t>
                      </a:r>
                      <a:r>
                        <a:rPr lang="en-US" altLang="ja-JP" sz="1800" dirty="0"/>
                        <a:t>)</a:t>
                      </a:r>
                      <a:r>
                        <a:rPr lang="ja-JP" altLang="en-US" sz="1800" dirty="0"/>
                        <a:t>のパレートフロンティアの広さと実行可能領域の非連結性の影響分析（宇津本さん）</a:t>
                      </a:r>
                      <a:endParaRPr lang="en-US" altLang="ja-JP" sz="1800" dirty="0"/>
                    </a:p>
                    <a:p>
                      <a:pPr marL="108000" lvl="2" indent="-144000">
                        <a:buFont typeface="Arial" panose="020B0604020202020204" pitchFamily="34" charset="0"/>
                        <a:buChar char="•"/>
                        <a:defRPr/>
                      </a:pPr>
                      <a:r>
                        <a:rPr lang="en-US" altLang="ja-JP" sz="1800" dirty="0"/>
                        <a:t>4. </a:t>
                      </a:r>
                      <a:r>
                        <a:rPr lang="ja-JP" altLang="en-US" sz="1800" dirty="0"/>
                        <a:t>有制約問題における外部アーカイブの影響分析（佐藤さん）</a:t>
                      </a:r>
                      <a:endParaRPr lang="en-US" altLang="ja-JP"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8699367"/>
                  </a:ext>
                </a:extLst>
              </a:tr>
              <a:tr h="370840">
                <a:tc>
                  <a:txBody>
                    <a:bodyPr/>
                    <a:lstStyle/>
                    <a:p>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r>
                        <a:rPr kumimoji="1" lang="en-US" altLang="ja-JP" dirty="0"/>
                        <a:t>(2) </a:t>
                      </a:r>
                      <a:r>
                        <a:rPr kumimoji="1" lang="ja-JP" altLang="en-US" dirty="0"/>
                        <a:t>プラント運転計画問題</a:t>
                      </a:r>
                      <a:endParaRPr kumimoji="1" lang="en-US" altLang="ja-JP" dirty="0"/>
                    </a:p>
                    <a:p>
                      <a:r>
                        <a:rPr kumimoji="1" lang="ja-JP" altLang="en-US" dirty="0"/>
                        <a:t>（担当 横河 熊谷）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44000" marR="0" lvl="2" indent="-144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800" dirty="0"/>
                        <a:t>1. </a:t>
                      </a:r>
                      <a:r>
                        <a:rPr lang="ja-JP" altLang="en-US" sz="1800" dirty="0"/>
                        <a:t>紙パルプ蒸解工程運転計画問題</a:t>
                      </a:r>
                      <a:endParaRPr lang="en-US" altLang="ja-JP" sz="1800" dirty="0"/>
                    </a:p>
                    <a:p>
                      <a:pPr marL="144000" marR="0" lvl="2" indent="-144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800" dirty="0"/>
                        <a:t>2. </a:t>
                      </a:r>
                      <a:r>
                        <a:rPr lang="ja-JP" altLang="en-US" sz="1800" dirty="0"/>
                        <a:t>再生水</a:t>
                      </a:r>
                      <a:r>
                        <a:rPr lang="en-US" altLang="ja-JP" sz="1800" dirty="0"/>
                        <a:t>RO</a:t>
                      </a:r>
                      <a:r>
                        <a:rPr lang="ja-JP" altLang="en-US" sz="1800" dirty="0"/>
                        <a:t>運転計画問題</a:t>
                      </a:r>
                      <a:endParaRPr lang="en-US" altLang="ja-JP"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5847308"/>
                  </a:ext>
                </a:extLst>
              </a:tr>
              <a:tr h="370840">
                <a:tc>
                  <a:txBody>
                    <a:bodyPr/>
                    <a:lstStyle/>
                    <a:p>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kumimoji="1" lang="en-US" altLang="ja-JP" dirty="0"/>
                        <a:t>(3) </a:t>
                      </a:r>
                      <a:r>
                        <a:rPr kumimoji="1" lang="ja-JP" altLang="en-US" dirty="0"/>
                        <a:t>データ駆動制約問題</a:t>
                      </a:r>
                      <a:endParaRPr kumimoji="1" lang="en-US" altLang="ja-JP" dirty="0"/>
                    </a:p>
                    <a:p>
                      <a:r>
                        <a:rPr kumimoji="1" lang="ja-JP" altLang="en-US" dirty="0"/>
                        <a:t>（担当 横河 熊谷）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44000" lvl="2" indent="-144000">
                        <a:buFont typeface="Arial" panose="020B0604020202020204" pitchFamily="34" charset="0"/>
                        <a:buChar char="•"/>
                        <a:defRPr/>
                      </a:pPr>
                      <a:r>
                        <a:rPr lang="en-US" altLang="ja-JP" sz="1800" dirty="0"/>
                        <a:t>1. </a:t>
                      </a:r>
                      <a:r>
                        <a:rPr lang="en-US" altLang="ja-JP" sz="1800" dirty="0" err="1"/>
                        <a:t>AutoEncoder</a:t>
                      </a:r>
                      <a:r>
                        <a:rPr lang="ja-JP" altLang="en-US" sz="1800" dirty="0"/>
                        <a:t>で抽出した制約問題</a:t>
                      </a:r>
                      <a:endParaRPr lang="en-US" altLang="ja-JP"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83851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2. </a:t>
                      </a:r>
                      <a:r>
                        <a:rPr kumimoji="1" lang="ja-JP" altLang="en-US" sz="1800" dirty="0"/>
                        <a:t>混合変数・無制約・非線形</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kumimoji="1" lang="ja-JP" altLang="en-US" dirty="0"/>
                        <a:t>非凸ベンチマーク問題</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（担当 横河 熊谷）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44000" marR="0" lvl="0" indent="-144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800" dirty="0"/>
                        <a:t>1. </a:t>
                      </a:r>
                      <a:r>
                        <a:rPr lang="ja-JP" altLang="en-US" sz="1800" dirty="0"/>
                        <a:t>非凸関数に混合変数を設定した問題</a:t>
                      </a:r>
                      <a:endParaRPr lang="en-US" altLang="ja-JP"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494489"/>
                  </a:ext>
                </a:extLst>
              </a:tr>
            </a:tbl>
          </a:graphicData>
        </a:graphic>
      </p:graphicFrame>
      <p:sp>
        <p:nvSpPr>
          <p:cNvPr id="6" name="テキスト プレースホルダー 2">
            <a:extLst>
              <a:ext uri="{FF2B5EF4-FFF2-40B4-BE49-F238E27FC236}">
                <a16:creationId xmlns:a16="http://schemas.microsoft.com/office/drawing/2014/main" id="{79E8E9EB-AA4B-2D17-8763-ED0CF9478B12}"/>
              </a:ext>
            </a:extLst>
          </p:cNvPr>
          <p:cNvSpPr txBox="1">
            <a:spLocks/>
          </p:cNvSpPr>
          <p:nvPr/>
        </p:nvSpPr>
        <p:spPr>
          <a:xfrm>
            <a:off x="517054" y="1020575"/>
            <a:ext cx="11400125" cy="6066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各アプローチの手法について、問題を構築して検証した。</a:t>
            </a:r>
            <a:endParaRPr lang="en-US" altLang="ja-JP" sz="2800" dirty="0"/>
          </a:p>
        </p:txBody>
      </p:sp>
    </p:spTree>
    <p:extLst>
      <p:ext uri="{BB962C8B-B14F-4D97-AF65-F5344CB8AC3E}">
        <p14:creationId xmlns:p14="http://schemas.microsoft.com/office/powerpoint/2010/main" val="212366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制約対処法の分類</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6209"/>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14:m>
                  <m:oMath xmlns:m="http://schemas.openxmlformats.org/officeDocument/2006/math">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r>
                      <a:rPr kumimoji="1" lang="en-US" altLang="ja-JP" sz="2800" b="0" i="1" smtClean="0">
                        <a:latin typeface="Cambria Math" panose="02040503050406030204" pitchFamily="18" charset="0"/>
                      </a:rPr>
                      <m:t>)</m:t>
                    </m:r>
                  </m:oMath>
                </a14:m>
                <a:r>
                  <a:rPr lang="ja-JP" altLang="en-US" sz="2800" dirty="0"/>
                  <a:t>のトレードオフ領域の探索は多目的最適化ベースが有利。</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56209"/>
                <a:ext cx="11509002" cy="542974"/>
              </a:xfrm>
              <a:prstGeom prst="rect">
                <a:avLst/>
              </a:prstGeom>
              <a:blipFill>
                <a:blip r:embed="rId3"/>
                <a:stretch>
                  <a:fillRect t="-20225" b="-17978"/>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0648425-8D2E-4A46-B123-B2E9CBD135E5}"/>
              </a:ext>
            </a:extLst>
          </p:cNvPr>
          <p:cNvSpPr txBox="1"/>
          <p:nvPr/>
        </p:nvSpPr>
        <p:spPr>
          <a:xfrm>
            <a:off x="4889893" y="4785554"/>
            <a:ext cx="1766917" cy="369332"/>
          </a:xfrm>
          <a:prstGeom prst="rect">
            <a:avLst/>
          </a:prstGeom>
          <a:noFill/>
        </p:spPr>
        <p:txBody>
          <a:bodyPr wrap="square" rtlCol="0">
            <a:spAutoFit/>
          </a:bodyPr>
          <a:lstStyle/>
          <a:p>
            <a:pPr algn="ctr"/>
            <a:r>
              <a:rPr kumimoji="1" lang="en-US" altLang="ja-JP" dirty="0"/>
              <a:t>Feasibility Rule</a:t>
            </a:r>
            <a:r>
              <a:rPr kumimoji="1" lang="ja-JP" altLang="en-US" dirty="0"/>
              <a:t>、</a:t>
            </a:r>
          </a:p>
        </p:txBody>
      </p:sp>
      <p:sp>
        <p:nvSpPr>
          <p:cNvPr id="23" name="テキスト ボックス 22">
            <a:extLst>
              <a:ext uri="{FF2B5EF4-FFF2-40B4-BE49-F238E27FC236}">
                <a16:creationId xmlns:a16="http://schemas.microsoft.com/office/drawing/2014/main" id="{9A522F8C-993F-4CC6-A1FD-07068EA58406}"/>
              </a:ext>
            </a:extLst>
          </p:cNvPr>
          <p:cNvSpPr txBox="1"/>
          <p:nvPr/>
        </p:nvSpPr>
        <p:spPr>
          <a:xfrm>
            <a:off x="2408909" y="4623629"/>
            <a:ext cx="1916299" cy="369332"/>
          </a:xfrm>
          <a:prstGeom prst="rect">
            <a:avLst/>
          </a:prstGeom>
          <a:noFill/>
        </p:spPr>
        <p:txBody>
          <a:bodyPr wrap="square" rtlCol="0">
            <a:spAutoFit/>
          </a:bodyPr>
          <a:lstStyle/>
          <a:p>
            <a:pPr algn="ctr"/>
            <a:r>
              <a:rPr kumimoji="1" lang="en-US" altLang="ja-JP" dirty="0"/>
              <a:t>Death Penalty</a:t>
            </a:r>
            <a:r>
              <a:rPr kumimoji="1" lang="ja-JP" altLang="en-US" dirty="0"/>
              <a:t>、</a:t>
            </a:r>
          </a:p>
        </p:txBody>
      </p:sp>
      <p:sp>
        <p:nvSpPr>
          <p:cNvPr id="24" name="テキスト ボックス 23">
            <a:extLst>
              <a:ext uri="{FF2B5EF4-FFF2-40B4-BE49-F238E27FC236}">
                <a16:creationId xmlns:a16="http://schemas.microsoft.com/office/drawing/2014/main" id="{1BFD0BDB-B153-4E3B-8C3B-123ED229D81E}"/>
              </a:ext>
            </a:extLst>
          </p:cNvPr>
          <p:cNvSpPr txBox="1"/>
          <p:nvPr/>
        </p:nvSpPr>
        <p:spPr>
          <a:xfrm>
            <a:off x="8704965" y="4806714"/>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40" name="テキスト ボックス 39">
            <a:extLst>
              <a:ext uri="{FF2B5EF4-FFF2-40B4-BE49-F238E27FC236}">
                <a16:creationId xmlns:a16="http://schemas.microsoft.com/office/drawing/2014/main" id="{EE52DF4F-15AF-487E-97D0-BD727B7BD4F9}"/>
              </a:ext>
            </a:extLst>
          </p:cNvPr>
          <p:cNvSpPr txBox="1"/>
          <p:nvPr/>
        </p:nvSpPr>
        <p:spPr>
          <a:xfrm>
            <a:off x="2408909" y="4992304"/>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42" name="テキスト ボックス 41">
            <a:extLst>
              <a:ext uri="{FF2B5EF4-FFF2-40B4-BE49-F238E27FC236}">
                <a16:creationId xmlns:a16="http://schemas.microsoft.com/office/drawing/2014/main" id="{1D5E04A3-56D7-4EDB-9BEE-89B132DFFAE3}"/>
              </a:ext>
            </a:extLst>
          </p:cNvPr>
          <p:cNvSpPr txBox="1"/>
          <p:nvPr/>
        </p:nvSpPr>
        <p:spPr>
          <a:xfrm>
            <a:off x="10660355" y="4806714"/>
            <a:ext cx="1117341" cy="646331"/>
          </a:xfrm>
          <a:prstGeom prst="rect">
            <a:avLst/>
          </a:prstGeom>
          <a:noFill/>
        </p:spPr>
        <p:txBody>
          <a:bodyPr wrap="square" rtlCol="0">
            <a:spAutoFit/>
          </a:bodyPr>
          <a:lstStyle/>
          <a:p>
            <a:pPr algn="ctr"/>
            <a:r>
              <a:rPr kumimoji="1" lang="en-US" altLang="ja-JP" dirty="0"/>
              <a:t>AW- MOEA/D</a:t>
            </a:r>
            <a:endParaRPr kumimoji="1" lang="ja-JP" altLang="en-US" dirty="0"/>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466A389F-447F-4B69-A5C3-E4AD21F18972}"/>
                  </a:ext>
                </a:extLst>
              </p:cNvPr>
              <p:cNvSpPr txBox="1"/>
              <p:nvPr/>
            </p:nvSpPr>
            <p:spPr>
              <a:xfrm>
                <a:off x="5413046" y="5154229"/>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44" name="テキスト ボックス 43">
                <a:extLst>
                  <a:ext uri="{FF2B5EF4-FFF2-40B4-BE49-F238E27FC236}">
                    <a16:creationId xmlns:a16="http://schemas.microsoft.com/office/drawing/2014/main" id="{466A389F-447F-4B69-A5C3-E4AD21F18972}"/>
                  </a:ext>
                </a:extLst>
              </p:cNvPr>
              <p:cNvSpPr txBox="1">
                <a:spLocks noRot="1" noChangeAspect="1" noMove="1" noResize="1" noEditPoints="1" noAdjustHandles="1" noChangeArrowheads="1" noChangeShapeType="1" noTextEdit="1"/>
              </p:cNvSpPr>
              <p:nvPr/>
            </p:nvSpPr>
            <p:spPr>
              <a:xfrm>
                <a:off x="5413046" y="5154229"/>
                <a:ext cx="720610" cy="369332"/>
              </a:xfrm>
              <a:prstGeom prst="rect">
                <a:avLst/>
              </a:prstGeom>
              <a:blipFill>
                <a:blip r:embed="rId4"/>
                <a:stretch>
                  <a:fillRect t="-10000" r="-2542" b="-26667"/>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0426C4A-5568-4F24-B5F8-14ABAB94101B}"/>
              </a:ext>
            </a:extLst>
          </p:cNvPr>
          <p:cNvSpPr txBox="1"/>
          <p:nvPr/>
        </p:nvSpPr>
        <p:spPr>
          <a:xfrm>
            <a:off x="7019232" y="4785554"/>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
        <p:nvSpPr>
          <p:cNvPr id="15" name="テキスト ボックス 14">
            <a:extLst>
              <a:ext uri="{FF2B5EF4-FFF2-40B4-BE49-F238E27FC236}">
                <a16:creationId xmlns:a16="http://schemas.microsoft.com/office/drawing/2014/main" id="{820BE8F3-F806-493F-B66D-19BA4B15CE6E}"/>
              </a:ext>
            </a:extLst>
          </p:cNvPr>
          <p:cNvSpPr txBox="1"/>
          <p:nvPr/>
        </p:nvSpPr>
        <p:spPr>
          <a:xfrm>
            <a:off x="571984" y="-20412"/>
            <a:ext cx="55240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アルゴリズム</a:t>
            </a:r>
          </a:p>
        </p:txBody>
      </p:sp>
      <p:sp>
        <p:nvSpPr>
          <p:cNvPr id="2" name="正方形/長方形 1">
            <a:extLst>
              <a:ext uri="{FF2B5EF4-FFF2-40B4-BE49-F238E27FC236}">
                <a16:creationId xmlns:a16="http://schemas.microsoft.com/office/drawing/2014/main" id="{C7F0CC70-F0E2-4CDE-B4CA-2D9678B8D830}"/>
              </a:ext>
            </a:extLst>
          </p:cNvPr>
          <p:cNvSpPr/>
          <p:nvPr/>
        </p:nvSpPr>
        <p:spPr>
          <a:xfrm>
            <a:off x="1933574" y="1856951"/>
            <a:ext cx="2866967"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ペナルティベース</a:t>
            </a:r>
            <a:endParaRPr kumimoji="1" lang="en-US" altLang="ja-JP" b="1" dirty="0">
              <a:solidFill>
                <a:schemeClr val="bg1"/>
              </a:solidFill>
            </a:endParaRPr>
          </a:p>
        </p:txBody>
      </p:sp>
      <p:sp>
        <p:nvSpPr>
          <p:cNvPr id="16" name="正方形/長方形 15">
            <a:extLst>
              <a:ext uri="{FF2B5EF4-FFF2-40B4-BE49-F238E27FC236}">
                <a16:creationId xmlns:a16="http://schemas.microsoft.com/office/drawing/2014/main" id="{836FA066-76C9-4CA8-B99A-57F383FCBD08}"/>
              </a:ext>
            </a:extLst>
          </p:cNvPr>
          <p:cNvSpPr/>
          <p:nvPr/>
        </p:nvSpPr>
        <p:spPr>
          <a:xfrm>
            <a:off x="4889308" y="1856951"/>
            <a:ext cx="3445068"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分離ベース</a:t>
            </a:r>
            <a:endParaRPr kumimoji="1" lang="en-US" altLang="ja-JP" b="1" dirty="0">
              <a:solidFill>
                <a:schemeClr val="bg1"/>
              </a:solidFill>
            </a:endParaRPr>
          </a:p>
        </p:txBody>
      </p:sp>
      <p:sp>
        <p:nvSpPr>
          <p:cNvPr id="17" name="正方形/長方形 16">
            <a:extLst>
              <a:ext uri="{FF2B5EF4-FFF2-40B4-BE49-F238E27FC236}">
                <a16:creationId xmlns:a16="http://schemas.microsoft.com/office/drawing/2014/main" id="{39566209-24AB-4394-B0F7-609B95FA0674}"/>
              </a:ext>
            </a:extLst>
          </p:cNvPr>
          <p:cNvSpPr/>
          <p:nvPr/>
        </p:nvSpPr>
        <p:spPr>
          <a:xfrm>
            <a:off x="8489816" y="1856951"/>
            <a:ext cx="3494039"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多目的最適化ベース</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837DFE9E-A658-485D-BF74-60AB3DD9EA5B}"/>
              </a:ext>
            </a:extLst>
          </p:cNvPr>
          <p:cNvSpPr/>
          <p:nvPr/>
        </p:nvSpPr>
        <p:spPr>
          <a:xfrm>
            <a:off x="10368076" y="4362601"/>
            <a:ext cx="1615779" cy="349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問題分割</a:t>
            </a:r>
          </a:p>
        </p:txBody>
      </p:sp>
      <p:sp>
        <p:nvSpPr>
          <p:cNvPr id="21" name="正方形/長方形 20">
            <a:extLst>
              <a:ext uri="{FF2B5EF4-FFF2-40B4-BE49-F238E27FC236}">
                <a16:creationId xmlns:a16="http://schemas.microsoft.com/office/drawing/2014/main" id="{27B1A8D3-CCBD-4E2E-831A-06C1CF28A53E}"/>
              </a:ext>
            </a:extLst>
          </p:cNvPr>
          <p:cNvSpPr/>
          <p:nvPr/>
        </p:nvSpPr>
        <p:spPr>
          <a:xfrm>
            <a:off x="8489816" y="4361871"/>
            <a:ext cx="1720267" cy="3505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パレートランキング</a:t>
            </a:r>
          </a:p>
        </p:txBody>
      </p:sp>
      <p:sp>
        <p:nvSpPr>
          <p:cNvPr id="22" name="正方形/長方形 21">
            <a:extLst>
              <a:ext uri="{FF2B5EF4-FFF2-40B4-BE49-F238E27FC236}">
                <a16:creationId xmlns:a16="http://schemas.microsoft.com/office/drawing/2014/main" id="{8EC9F912-ED0F-4616-AC1F-E5FE652A0CA7}"/>
              </a:ext>
            </a:extLst>
          </p:cNvPr>
          <p:cNvSpPr/>
          <p:nvPr/>
        </p:nvSpPr>
        <p:spPr>
          <a:xfrm>
            <a:off x="6684416" y="4368207"/>
            <a:ext cx="1649960" cy="337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ランキング</a:t>
            </a:r>
          </a:p>
        </p:txBody>
      </p:sp>
      <p:sp>
        <p:nvSpPr>
          <p:cNvPr id="25" name="正方形/長方形 24">
            <a:extLst>
              <a:ext uri="{FF2B5EF4-FFF2-40B4-BE49-F238E27FC236}">
                <a16:creationId xmlns:a16="http://schemas.microsoft.com/office/drawing/2014/main" id="{31693377-1EE6-4DD8-A645-2E6C2D78D2C4}"/>
              </a:ext>
            </a:extLst>
          </p:cNvPr>
          <p:cNvSpPr/>
          <p:nvPr/>
        </p:nvSpPr>
        <p:spPr>
          <a:xfrm>
            <a:off x="4889308" y="4372127"/>
            <a:ext cx="1680670" cy="330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切替</a:t>
            </a:r>
          </a:p>
        </p:txBody>
      </p:sp>
      <p:sp>
        <p:nvSpPr>
          <p:cNvPr id="30" name="テキスト ボックス 29">
            <a:extLst>
              <a:ext uri="{FF2B5EF4-FFF2-40B4-BE49-F238E27FC236}">
                <a16:creationId xmlns:a16="http://schemas.microsoft.com/office/drawing/2014/main" id="{FC73A26F-BB0B-42BA-9116-BE0BED6D177C}"/>
              </a:ext>
            </a:extLst>
          </p:cNvPr>
          <p:cNvSpPr txBox="1"/>
          <p:nvPr/>
        </p:nvSpPr>
        <p:spPr>
          <a:xfrm>
            <a:off x="324224" y="2647221"/>
            <a:ext cx="1393326" cy="369332"/>
          </a:xfrm>
          <a:prstGeom prst="rect">
            <a:avLst/>
          </a:prstGeom>
          <a:noFill/>
        </p:spPr>
        <p:txBody>
          <a:bodyPr wrap="square" rtlCol="0">
            <a:spAutoFit/>
          </a:bodyPr>
          <a:lstStyle/>
          <a:p>
            <a:pPr algn="ctr"/>
            <a:r>
              <a:rPr kumimoji="1" lang="ja-JP" altLang="en-US" b="1" dirty="0"/>
              <a:t>方法</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6DF9008-A655-42F6-88D1-2E588EB880A3}"/>
                  </a:ext>
                </a:extLst>
              </p:cNvPr>
              <p:cNvSpPr txBox="1"/>
              <p:nvPr/>
            </p:nvSpPr>
            <p:spPr>
              <a:xfrm>
                <a:off x="2408909" y="2647221"/>
                <a:ext cx="1916299" cy="369332"/>
              </a:xfrm>
              <a:prstGeom prst="rect">
                <a:avLst/>
              </a:prstGeom>
              <a:noFill/>
            </p:spPr>
            <p:txBody>
              <a:bodyPr wrap="square" rtlCol="0">
                <a:spAutoFit/>
              </a:bodyPr>
              <a:lstStyle/>
              <a:p>
                <a:pPr algn="ctr"/>
                <a14:m>
                  <m:oMath xmlns:m="http://schemas.openxmlformats.org/officeDocument/2006/math">
                    <m:r>
                      <a:rPr kumimoji="1" lang="en-US" altLang="ja-JP" sz="1800" b="0" i="1" smtClean="0">
                        <a:solidFill>
                          <a:schemeClr val="tx1"/>
                        </a:solidFill>
                        <a:latin typeface="Cambria Math" panose="02040503050406030204" pitchFamily="18" charset="0"/>
                      </a:rPr>
                      <m:t>𝐹</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𝑓</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𝑣</m:t>
                    </m:r>
                  </m:oMath>
                </a14:m>
                <a:r>
                  <a:rPr kumimoji="1" lang="ja-JP" altLang="en-US" dirty="0">
                    <a:solidFill>
                      <a:schemeClr val="tx1"/>
                    </a:solidFill>
                  </a:rPr>
                  <a:t>で評価</a:t>
                </a:r>
              </a:p>
            </p:txBody>
          </p:sp>
        </mc:Choice>
        <mc:Fallback xmlns="">
          <p:sp>
            <p:nvSpPr>
              <p:cNvPr id="31" name="テキスト ボックス 30">
                <a:extLst>
                  <a:ext uri="{FF2B5EF4-FFF2-40B4-BE49-F238E27FC236}">
                    <a16:creationId xmlns:a16="http://schemas.microsoft.com/office/drawing/2014/main" id="{A6DF9008-A655-42F6-88D1-2E588EB880A3}"/>
                  </a:ext>
                </a:extLst>
              </p:cNvPr>
              <p:cNvSpPr txBox="1">
                <a:spLocks noRot="1" noChangeAspect="1" noMove="1" noResize="1" noEditPoints="1" noAdjustHandles="1" noChangeArrowheads="1" noChangeShapeType="1" noTextEdit="1"/>
              </p:cNvSpPr>
              <p:nvPr/>
            </p:nvSpPr>
            <p:spPr>
              <a:xfrm>
                <a:off x="2408909" y="2647221"/>
                <a:ext cx="1916299" cy="369332"/>
              </a:xfrm>
              <a:prstGeom prst="rect">
                <a:avLst/>
              </a:prstGeom>
              <a:blipFill>
                <a:blip r:embed="rId5"/>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75F8247D-461E-49C8-8006-E126172BB55D}"/>
                  </a:ext>
                </a:extLst>
              </p:cNvPr>
              <p:cNvSpPr txBox="1"/>
              <p:nvPr/>
            </p:nvSpPr>
            <p:spPr>
              <a:xfrm>
                <a:off x="5552486" y="2647221"/>
                <a:ext cx="2118709"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𝑓</m:t>
                    </m:r>
                  </m:oMath>
                </a14:m>
                <a:r>
                  <a:rPr kumimoji="1" lang="ja-JP" altLang="en-US" dirty="0">
                    <a:solidFill>
                      <a:schemeClr val="tx1"/>
                    </a:solidFill>
                  </a:rPr>
                  <a:t>と</a:t>
                </a:r>
                <a14:m>
                  <m:oMath xmlns:m="http://schemas.openxmlformats.org/officeDocument/2006/math">
                    <m:r>
                      <a:rPr kumimoji="1" lang="en-US" altLang="ja-JP" i="1">
                        <a:solidFill>
                          <a:schemeClr val="tx1"/>
                        </a:solidFill>
                        <a:latin typeface="Cambria Math" panose="02040503050406030204" pitchFamily="18" charset="0"/>
                      </a:rPr>
                      <m:t>𝑣</m:t>
                    </m:r>
                  </m:oMath>
                </a14:m>
                <a:r>
                  <a:rPr kumimoji="1" lang="ja-JP" altLang="en-US" dirty="0">
                    <a:solidFill>
                      <a:schemeClr val="tx1"/>
                    </a:solidFill>
                  </a:rPr>
                  <a:t>を分離して評価</a:t>
                </a:r>
              </a:p>
            </p:txBody>
          </p:sp>
        </mc:Choice>
        <mc:Fallback xmlns="">
          <p:sp>
            <p:nvSpPr>
              <p:cNvPr id="32" name="テキスト ボックス 31">
                <a:extLst>
                  <a:ext uri="{FF2B5EF4-FFF2-40B4-BE49-F238E27FC236}">
                    <a16:creationId xmlns:a16="http://schemas.microsoft.com/office/drawing/2014/main" id="{75F8247D-461E-49C8-8006-E126172BB55D}"/>
                  </a:ext>
                </a:extLst>
              </p:cNvPr>
              <p:cNvSpPr txBox="1">
                <a:spLocks noRot="1" noChangeAspect="1" noMove="1" noResize="1" noEditPoints="1" noAdjustHandles="1" noChangeArrowheads="1" noChangeShapeType="1" noTextEdit="1"/>
              </p:cNvSpPr>
              <p:nvPr/>
            </p:nvSpPr>
            <p:spPr>
              <a:xfrm>
                <a:off x="5552486" y="2647221"/>
                <a:ext cx="2118709" cy="369332"/>
              </a:xfrm>
              <a:prstGeom prst="rect">
                <a:avLst/>
              </a:prstGeom>
              <a:blipFill>
                <a:blip r:embed="rId6"/>
                <a:stretch>
                  <a:fillRect t="-8197" r="-57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19A297A-D9F6-4E36-8EAD-A37E34570B5C}"/>
                  </a:ext>
                </a:extLst>
              </p:cNvPr>
              <p:cNvSpPr txBox="1"/>
              <p:nvPr/>
            </p:nvSpPr>
            <p:spPr>
              <a:xfrm>
                <a:off x="9110805" y="2647221"/>
                <a:ext cx="2300145"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𝑓</m:t>
                    </m:r>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𝑣</m:t>
                    </m:r>
                    <m:r>
                      <a:rPr kumimoji="1" lang="en-US" altLang="ja-JP" i="1" smtClean="0">
                        <a:solidFill>
                          <a:schemeClr val="tx1"/>
                        </a:solidFill>
                        <a:latin typeface="Cambria Math" panose="02040503050406030204" pitchFamily="18" charset="0"/>
                      </a:rPr>
                      <m:t>)</m:t>
                    </m:r>
                  </m:oMath>
                </a14:m>
                <a:r>
                  <a:rPr kumimoji="1" lang="ja-JP" altLang="en-US" dirty="0">
                    <a:solidFill>
                      <a:schemeClr val="tx1"/>
                    </a:solidFill>
                  </a:rPr>
                  <a:t>の二目的最適化</a:t>
                </a:r>
              </a:p>
            </p:txBody>
          </p:sp>
        </mc:Choice>
        <mc:Fallback xmlns="">
          <p:sp>
            <p:nvSpPr>
              <p:cNvPr id="33" name="テキスト ボックス 32">
                <a:extLst>
                  <a:ext uri="{FF2B5EF4-FFF2-40B4-BE49-F238E27FC236}">
                    <a16:creationId xmlns:a16="http://schemas.microsoft.com/office/drawing/2014/main" id="{019A297A-D9F6-4E36-8EAD-A37E34570B5C}"/>
                  </a:ext>
                </a:extLst>
              </p:cNvPr>
              <p:cNvSpPr txBox="1">
                <a:spLocks noRot="1" noChangeAspect="1" noMove="1" noResize="1" noEditPoints="1" noAdjustHandles="1" noChangeArrowheads="1" noChangeShapeType="1" noTextEdit="1"/>
              </p:cNvSpPr>
              <p:nvPr/>
            </p:nvSpPr>
            <p:spPr>
              <a:xfrm>
                <a:off x="9110805" y="2647221"/>
                <a:ext cx="2300145" cy="369332"/>
              </a:xfrm>
              <a:prstGeom prst="rect">
                <a:avLst/>
              </a:prstGeom>
              <a:blipFill>
                <a:blip r:embed="rId7"/>
                <a:stretch>
                  <a:fillRect l="-796" t="-8197" r="-2122" b="-2459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62B4C24-19F0-4E6F-B799-B9D18CFAAFF0}"/>
              </a:ext>
            </a:extLst>
          </p:cNvPr>
          <p:cNvSpPr txBox="1"/>
          <p:nvPr/>
        </p:nvSpPr>
        <p:spPr>
          <a:xfrm>
            <a:off x="324224" y="4846113"/>
            <a:ext cx="1393326" cy="369332"/>
          </a:xfrm>
          <a:prstGeom prst="rect">
            <a:avLst/>
          </a:prstGeom>
          <a:noFill/>
        </p:spPr>
        <p:txBody>
          <a:bodyPr wrap="square" rtlCol="0">
            <a:spAutoFit/>
          </a:bodyPr>
          <a:lstStyle/>
          <a:p>
            <a:pPr algn="ctr"/>
            <a:r>
              <a:rPr kumimoji="1" lang="ja-JP" altLang="en-US" b="1" dirty="0"/>
              <a:t>例</a:t>
            </a:r>
          </a:p>
        </p:txBody>
      </p:sp>
      <p:cxnSp>
        <p:nvCxnSpPr>
          <p:cNvPr id="35" name="直線コネクタ 34">
            <a:extLst>
              <a:ext uri="{FF2B5EF4-FFF2-40B4-BE49-F238E27FC236}">
                <a16:creationId xmlns:a16="http://schemas.microsoft.com/office/drawing/2014/main" id="{38E10CEF-B226-405D-AA23-B34B4CC4DED3}"/>
              </a:ext>
            </a:extLst>
          </p:cNvPr>
          <p:cNvCxnSpPr>
            <a:cxnSpLocks/>
          </p:cNvCxnSpPr>
          <p:nvPr/>
        </p:nvCxnSpPr>
        <p:spPr>
          <a:xfrm flipH="1">
            <a:off x="304470" y="310105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8C6D809-C0AC-49A3-940B-D549E23E640B}"/>
              </a:ext>
            </a:extLst>
          </p:cNvPr>
          <p:cNvCxnSpPr>
            <a:cxnSpLocks/>
          </p:cNvCxnSpPr>
          <p:nvPr/>
        </p:nvCxnSpPr>
        <p:spPr>
          <a:xfrm flipH="1">
            <a:off x="251074" y="5662252"/>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95AE37CD-39B0-4B29-A051-3C254DD6C5DB}"/>
              </a:ext>
            </a:extLst>
          </p:cNvPr>
          <p:cNvSpPr txBox="1"/>
          <p:nvPr/>
        </p:nvSpPr>
        <p:spPr>
          <a:xfrm>
            <a:off x="251074" y="3422962"/>
            <a:ext cx="1539626" cy="584775"/>
          </a:xfrm>
          <a:prstGeom prst="rect">
            <a:avLst/>
          </a:prstGeom>
          <a:noFill/>
        </p:spPr>
        <p:txBody>
          <a:bodyPr wrap="square" rtlCol="0">
            <a:spAutoFit/>
          </a:bodyPr>
          <a:lstStyle/>
          <a:p>
            <a:pPr algn="ctr"/>
            <a:r>
              <a:rPr kumimoji="1" lang="ja-JP" altLang="en-US" sz="1600" b="1" dirty="0"/>
              <a:t>トレードオフ領域の探索効率</a:t>
            </a:r>
          </a:p>
        </p:txBody>
      </p:sp>
      <p:cxnSp>
        <p:nvCxnSpPr>
          <p:cNvPr id="39" name="直線コネクタ 38">
            <a:extLst>
              <a:ext uri="{FF2B5EF4-FFF2-40B4-BE49-F238E27FC236}">
                <a16:creationId xmlns:a16="http://schemas.microsoft.com/office/drawing/2014/main" id="{BDE24E3E-54D8-471D-B5BF-E6D71FE89FFB}"/>
              </a:ext>
            </a:extLst>
          </p:cNvPr>
          <p:cNvCxnSpPr>
            <a:cxnSpLocks/>
          </p:cNvCxnSpPr>
          <p:nvPr/>
        </p:nvCxnSpPr>
        <p:spPr>
          <a:xfrm flipH="1">
            <a:off x="304470" y="407260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CC99ED17-012C-4CFA-9573-FEFEE6E48FDD}"/>
              </a:ext>
            </a:extLst>
          </p:cNvPr>
          <p:cNvSpPr txBox="1"/>
          <p:nvPr/>
        </p:nvSpPr>
        <p:spPr>
          <a:xfrm>
            <a:off x="2409767" y="3530683"/>
            <a:ext cx="1916299" cy="369332"/>
          </a:xfrm>
          <a:prstGeom prst="rect">
            <a:avLst/>
          </a:prstGeom>
          <a:noFill/>
        </p:spPr>
        <p:txBody>
          <a:bodyPr wrap="square" rtlCol="0">
            <a:spAutoFit/>
          </a:bodyPr>
          <a:lstStyle/>
          <a:p>
            <a:pPr algn="ctr"/>
            <a:r>
              <a:rPr kumimoji="1" lang="ja-JP" altLang="en-US" dirty="0">
                <a:solidFill>
                  <a:schemeClr val="tx1"/>
                </a:solidFill>
              </a:rPr>
              <a:t>低</a:t>
            </a:r>
          </a:p>
        </p:txBody>
      </p:sp>
      <p:sp>
        <p:nvSpPr>
          <p:cNvPr id="43" name="テキスト ボックス 42">
            <a:extLst>
              <a:ext uri="{FF2B5EF4-FFF2-40B4-BE49-F238E27FC236}">
                <a16:creationId xmlns:a16="http://schemas.microsoft.com/office/drawing/2014/main" id="{EF819735-321B-4A85-A9F2-3BA58D287EC8}"/>
              </a:ext>
            </a:extLst>
          </p:cNvPr>
          <p:cNvSpPr txBox="1"/>
          <p:nvPr/>
        </p:nvSpPr>
        <p:spPr>
          <a:xfrm>
            <a:off x="5720632" y="3530683"/>
            <a:ext cx="1916299" cy="369332"/>
          </a:xfrm>
          <a:prstGeom prst="rect">
            <a:avLst/>
          </a:prstGeom>
          <a:noFill/>
        </p:spPr>
        <p:txBody>
          <a:bodyPr wrap="square" rtlCol="0">
            <a:spAutoFit/>
          </a:bodyPr>
          <a:lstStyle/>
          <a:p>
            <a:pPr algn="ctr"/>
            <a:r>
              <a:rPr kumimoji="1" lang="ja-JP" altLang="en-US" dirty="0">
                <a:solidFill>
                  <a:schemeClr val="tx1"/>
                </a:solidFill>
              </a:rPr>
              <a:t>中</a:t>
            </a:r>
          </a:p>
        </p:txBody>
      </p:sp>
      <p:sp>
        <p:nvSpPr>
          <p:cNvPr id="45" name="テキスト ボックス 44">
            <a:extLst>
              <a:ext uri="{FF2B5EF4-FFF2-40B4-BE49-F238E27FC236}">
                <a16:creationId xmlns:a16="http://schemas.microsoft.com/office/drawing/2014/main" id="{D6DD8EE1-FF2A-4A2F-AC19-ACECFC195FCE}"/>
              </a:ext>
            </a:extLst>
          </p:cNvPr>
          <p:cNvSpPr txBox="1"/>
          <p:nvPr/>
        </p:nvSpPr>
        <p:spPr>
          <a:xfrm>
            <a:off x="9302727" y="3530651"/>
            <a:ext cx="1916299" cy="369397"/>
          </a:xfrm>
          <a:prstGeom prst="rect">
            <a:avLst/>
          </a:prstGeom>
          <a:noFill/>
        </p:spPr>
        <p:txBody>
          <a:bodyPr wrap="square" rtlCol="0">
            <a:spAutoFit/>
          </a:bodyPr>
          <a:lstStyle/>
          <a:p>
            <a:pPr algn="ctr"/>
            <a:r>
              <a:rPr kumimoji="1" lang="ja-JP" altLang="en-US" dirty="0">
                <a:solidFill>
                  <a:schemeClr val="tx1"/>
                </a:solidFill>
              </a:rPr>
              <a:t>高</a:t>
            </a:r>
          </a:p>
        </p:txBody>
      </p:sp>
    </p:spTree>
    <p:extLst>
      <p:ext uri="{BB962C8B-B14F-4D97-AF65-F5344CB8AC3E}">
        <p14:creationId xmlns:p14="http://schemas.microsoft.com/office/powerpoint/2010/main" val="1659524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問題分割に基づく制約対処法</a:t>
            </a:r>
            <a:endParaRPr lang="en-US" dirty="0"/>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3" y="-20411"/>
            <a:ext cx="738139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アルゴリズム</a:t>
            </a:r>
          </a:p>
        </p:txBody>
      </p:sp>
      <p:pic>
        <p:nvPicPr>
          <p:cNvPr id="11" name="図 10">
            <a:extLst>
              <a:ext uri="{FF2B5EF4-FFF2-40B4-BE49-F238E27FC236}">
                <a16:creationId xmlns:a16="http://schemas.microsoft.com/office/drawing/2014/main" id="{9796E080-8022-413A-92CE-23B6C7951371}"/>
              </a:ext>
            </a:extLst>
          </p:cNvPr>
          <p:cNvPicPr>
            <a:picLocks noChangeAspect="1"/>
          </p:cNvPicPr>
          <p:nvPr/>
        </p:nvPicPr>
        <p:blipFill>
          <a:blip r:embed="rId2"/>
          <a:stretch>
            <a:fillRect/>
          </a:stretch>
        </p:blipFill>
        <p:spPr>
          <a:xfrm>
            <a:off x="1063719" y="4667449"/>
            <a:ext cx="1338433" cy="1260162"/>
          </a:xfrm>
          <a:prstGeom prst="rect">
            <a:avLst/>
          </a:prstGeom>
        </p:spPr>
      </p:pic>
      <p:pic>
        <p:nvPicPr>
          <p:cNvPr id="13" name="図 12">
            <a:extLst>
              <a:ext uri="{FF2B5EF4-FFF2-40B4-BE49-F238E27FC236}">
                <a16:creationId xmlns:a16="http://schemas.microsoft.com/office/drawing/2014/main" id="{06357A2E-C074-4889-AEFD-8218371B7F19}"/>
              </a:ext>
            </a:extLst>
          </p:cNvPr>
          <p:cNvPicPr>
            <a:picLocks noChangeAspect="1"/>
          </p:cNvPicPr>
          <p:nvPr/>
        </p:nvPicPr>
        <p:blipFill>
          <a:blip r:embed="rId3"/>
          <a:stretch>
            <a:fillRect/>
          </a:stretch>
        </p:blipFill>
        <p:spPr>
          <a:xfrm>
            <a:off x="2830436" y="4670822"/>
            <a:ext cx="1338433" cy="1252335"/>
          </a:xfrm>
          <a:prstGeom prst="rect">
            <a:avLst/>
          </a:prstGeom>
        </p:spPr>
      </p:pic>
      <p:pic>
        <p:nvPicPr>
          <p:cNvPr id="14" name="図 13">
            <a:extLst>
              <a:ext uri="{FF2B5EF4-FFF2-40B4-BE49-F238E27FC236}">
                <a16:creationId xmlns:a16="http://schemas.microsoft.com/office/drawing/2014/main" id="{390432DA-FE41-4A92-9607-CE1DD0F87038}"/>
              </a:ext>
            </a:extLst>
          </p:cNvPr>
          <p:cNvPicPr>
            <a:picLocks noChangeAspect="1"/>
          </p:cNvPicPr>
          <p:nvPr/>
        </p:nvPicPr>
        <p:blipFill>
          <a:blip r:embed="rId4"/>
          <a:stretch>
            <a:fillRect/>
          </a:stretch>
        </p:blipFill>
        <p:spPr>
          <a:xfrm>
            <a:off x="1023847" y="1843216"/>
            <a:ext cx="3134828" cy="1958239"/>
          </a:xfrm>
          <a:prstGeom prst="rect">
            <a:avLst/>
          </a:prstGeom>
        </p:spPr>
      </p:pic>
      <p:sp>
        <p:nvSpPr>
          <p:cNvPr id="15" name="テキスト プレースホルダー 2">
            <a:extLst>
              <a:ext uri="{FF2B5EF4-FFF2-40B4-BE49-F238E27FC236}">
                <a16:creationId xmlns:a16="http://schemas.microsoft.com/office/drawing/2014/main" id="{76A2B97C-7096-43E1-BE89-D5825C12C952}"/>
              </a:ext>
            </a:extLst>
          </p:cNvPr>
          <p:cNvSpPr txBox="1">
            <a:spLocks/>
          </p:cNvSpPr>
          <p:nvPr/>
        </p:nvSpPr>
        <p:spPr>
          <a:xfrm>
            <a:off x="517055" y="959222"/>
            <a:ext cx="11400125" cy="48107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dirty="0"/>
              <a:t>有制約における探索戦略に基づき、</a:t>
            </a:r>
            <a:r>
              <a:rPr lang="en-US" altLang="ja-JP" dirty="0"/>
              <a:t>MOEA/D</a:t>
            </a:r>
            <a:r>
              <a:rPr lang="ja-JP" altLang="en-US" dirty="0"/>
              <a:t>の重み調整則を開発した。</a:t>
            </a:r>
            <a:endParaRPr lang="en-US" altLang="ja-JP"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74DF74B-8946-4A64-ACAD-3DABCD0D95C9}"/>
                  </a:ext>
                </a:extLst>
              </p:cNvPr>
              <p:cNvSpPr txBox="1"/>
              <p:nvPr/>
            </p:nvSpPr>
            <p:spPr>
              <a:xfrm>
                <a:off x="9763423" y="5152197"/>
                <a:ext cx="1478675" cy="261610"/>
              </a:xfrm>
              <a:prstGeom prst="rect">
                <a:avLst/>
              </a:prstGeom>
              <a:noFill/>
            </p:spPr>
            <p:txBody>
              <a:bodyPr wrap="none" rtlCol="0">
                <a:spAutoFit/>
              </a:bodyPr>
              <a:lstStyle/>
              <a:p>
                <a14:m>
                  <m:oMath xmlns:m="http://schemas.openxmlformats.org/officeDocument/2006/math">
                    <m:sSup>
                      <m:sSupPr>
                        <m:ctrlPr>
                          <a:rPr kumimoji="1" lang="en-US" altLang="ja-JP" sz="1100" i="1" smtClean="0">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𝑠</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r>
                      <a:rPr kumimoji="1" lang="en-US" altLang="ja-JP" sz="1100" b="0" i="1" smtClean="0">
                        <a:latin typeface="Cambria Math" panose="02040503050406030204" pitchFamily="18" charset="0"/>
                      </a:rPr>
                      <m:t>,</m:t>
                    </m:r>
                    <m:sSup>
                      <m:sSupPr>
                        <m:ctrlPr>
                          <a:rPr kumimoji="1" lang="en-US" altLang="ja-JP" sz="1100" i="1">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𝑡</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oMath>
                </a14:m>
                <a:r>
                  <a:rPr kumimoji="1" lang="ja-JP" altLang="en-US" sz="1100" dirty="0"/>
                  <a:t>：探索点</a:t>
                </a:r>
              </a:p>
            </p:txBody>
          </p:sp>
        </mc:Choice>
        <mc:Fallback xmlns="">
          <p:sp>
            <p:nvSpPr>
              <p:cNvPr id="17" name="テキスト ボックス 16">
                <a:extLst>
                  <a:ext uri="{FF2B5EF4-FFF2-40B4-BE49-F238E27FC236}">
                    <a16:creationId xmlns:a16="http://schemas.microsoft.com/office/drawing/2014/main" id="{E74DF74B-8946-4A64-ACAD-3DABCD0D95C9}"/>
                  </a:ext>
                </a:extLst>
              </p:cNvPr>
              <p:cNvSpPr txBox="1">
                <a:spLocks noRot="1" noChangeAspect="1" noMove="1" noResize="1" noEditPoints="1" noAdjustHandles="1" noChangeArrowheads="1" noChangeShapeType="1" noTextEdit="1"/>
              </p:cNvSpPr>
              <p:nvPr/>
            </p:nvSpPr>
            <p:spPr>
              <a:xfrm>
                <a:off x="9763423" y="5152197"/>
                <a:ext cx="1478675" cy="261610"/>
              </a:xfrm>
              <a:prstGeom prst="rect">
                <a:avLst/>
              </a:prstGeom>
              <a:blipFill>
                <a:blip r:embed="rId5"/>
                <a:stretch>
                  <a:fillRect t="-2326" b="-1395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D3943622-A380-4B3D-97F3-D4E6FFFF0223}"/>
              </a:ext>
            </a:extLst>
          </p:cNvPr>
          <p:cNvSpPr txBox="1"/>
          <p:nvPr/>
        </p:nvSpPr>
        <p:spPr>
          <a:xfrm>
            <a:off x="7413827" y="5462164"/>
            <a:ext cx="4156907" cy="523220"/>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400" dirty="0"/>
              <a:t>非劣性の判定：パレートフロンティアへの収束状況</a:t>
            </a:r>
            <a:endParaRPr kumimoji="1" lang="en-US" altLang="ja-JP" sz="1400" dirty="0"/>
          </a:p>
          <a:p>
            <a:pPr marL="285750" indent="-285750">
              <a:buFont typeface="Wingdings" panose="05000000000000000000" pitchFamily="2" charset="2"/>
              <a:buChar char="Ø"/>
            </a:pPr>
            <a:r>
              <a:rPr kumimoji="1" lang="ja-JP" altLang="en-US" sz="1400" dirty="0"/>
              <a:t>可能性の判定：可能領域／違反領域の偏り状況</a:t>
            </a:r>
          </a:p>
        </p:txBody>
      </p:sp>
      <p:sp>
        <p:nvSpPr>
          <p:cNvPr id="19" name="テキスト ボックス 18">
            <a:extLst>
              <a:ext uri="{FF2B5EF4-FFF2-40B4-BE49-F238E27FC236}">
                <a16:creationId xmlns:a16="http://schemas.microsoft.com/office/drawing/2014/main" id="{1459918E-5BD3-4118-9751-CB0CFE85CE83}"/>
              </a:ext>
            </a:extLst>
          </p:cNvPr>
          <p:cNvSpPr txBox="1"/>
          <p:nvPr/>
        </p:nvSpPr>
        <p:spPr>
          <a:xfrm>
            <a:off x="1611537" y="1559923"/>
            <a:ext cx="2125903" cy="307777"/>
          </a:xfrm>
          <a:prstGeom prst="rect">
            <a:avLst/>
          </a:prstGeom>
          <a:noFill/>
        </p:spPr>
        <p:txBody>
          <a:bodyPr wrap="none" rtlCol="0">
            <a:spAutoFit/>
          </a:bodyPr>
          <a:lstStyle/>
          <a:p>
            <a:pPr algn="ctr"/>
            <a:r>
              <a:rPr kumimoji="1" lang="ja-JP" altLang="en-US" sz="1400" b="1" dirty="0"/>
              <a:t>有制約最適化の多目的化</a:t>
            </a:r>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207E9708-D9C7-4BC1-90AA-B57FA14891A5}"/>
                  </a:ext>
                </a:extLst>
              </p:cNvPr>
              <p:cNvSpPr txBox="1"/>
              <p:nvPr/>
            </p:nvSpPr>
            <p:spPr>
              <a:xfrm>
                <a:off x="1091135" y="4470128"/>
                <a:ext cx="1460411"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0.5</m:t>
                    </m:r>
                  </m:oMath>
                </a14:m>
                <a:r>
                  <a:rPr lang="ja-JP" altLang="en-US" sz="1200" dirty="0"/>
                  <a:t>（中・小）</a:t>
                </a:r>
                <a:endParaRPr lang="en-US" altLang="ja-JP" sz="1200" dirty="0"/>
              </a:p>
            </p:txBody>
          </p:sp>
        </mc:Choice>
        <mc:Fallback xmlns="">
          <p:sp>
            <p:nvSpPr>
              <p:cNvPr id="20" name="テキスト ボックス 19">
                <a:extLst>
                  <a:ext uri="{FF2B5EF4-FFF2-40B4-BE49-F238E27FC236}">
                    <a16:creationId xmlns:a16="http://schemas.microsoft.com/office/drawing/2014/main" id="{207E9708-D9C7-4BC1-90AA-B57FA14891A5}"/>
                  </a:ext>
                </a:extLst>
              </p:cNvPr>
              <p:cNvSpPr txBox="1">
                <a:spLocks noRot="1" noChangeAspect="1" noMove="1" noResize="1" noEditPoints="1" noAdjustHandles="1" noChangeArrowheads="1" noChangeShapeType="1" noTextEdit="1"/>
              </p:cNvSpPr>
              <p:nvPr/>
            </p:nvSpPr>
            <p:spPr>
              <a:xfrm>
                <a:off x="1091135" y="4470128"/>
                <a:ext cx="1460411" cy="276999"/>
              </a:xfrm>
              <a:prstGeom prst="rect">
                <a:avLst/>
              </a:prstGeom>
              <a:blipFill>
                <a:blip r:embed="rId6"/>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04DD68B-655D-43C8-ACE9-6A50786540DC}"/>
                  </a:ext>
                </a:extLst>
              </p:cNvPr>
              <p:cNvSpPr txBox="1"/>
              <p:nvPr/>
            </p:nvSpPr>
            <p:spPr>
              <a:xfrm>
                <a:off x="2997673" y="4470128"/>
                <a:ext cx="1177874"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1</m:t>
                    </m:r>
                  </m:oMath>
                </a14:m>
                <a:r>
                  <a:rPr lang="ja-JP" altLang="en-US" sz="1200" dirty="0"/>
                  <a:t>（大）</a:t>
                </a:r>
                <a:endParaRPr lang="en-US" altLang="ja-JP" sz="1200" dirty="0"/>
              </a:p>
            </p:txBody>
          </p:sp>
        </mc:Choice>
        <mc:Fallback xmlns="">
          <p:sp>
            <p:nvSpPr>
              <p:cNvPr id="22" name="テキスト ボックス 21">
                <a:extLst>
                  <a:ext uri="{FF2B5EF4-FFF2-40B4-BE49-F238E27FC236}">
                    <a16:creationId xmlns:a16="http://schemas.microsoft.com/office/drawing/2014/main" id="{404DD68B-655D-43C8-ACE9-6A50786540DC}"/>
                  </a:ext>
                </a:extLst>
              </p:cNvPr>
              <p:cNvSpPr txBox="1">
                <a:spLocks noRot="1" noChangeAspect="1" noMove="1" noResize="1" noEditPoints="1" noAdjustHandles="1" noChangeArrowheads="1" noChangeShapeType="1" noTextEdit="1"/>
              </p:cNvSpPr>
              <p:nvPr/>
            </p:nvSpPr>
            <p:spPr>
              <a:xfrm>
                <a:off x="2997673" y="4470128"/>
                <a:ext cx="1177874" cy="276999"/>
              </a:xfrm>
              <a:prstGeom prst="rect">
                <a:avLst/>
              </a:prstGeom>
              <a:blipFill>
                <a:blip r:embed="rId7"/>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8570A4D-09F2-447C-B4CF-442B2011B5EC}"/>
                  </a:ext>
                </a:extLst>
              </p:cNvPr>
              <p:cNvSpPr txBox="1"/>
              <p:nvPr/>
            </p:nvSpPr>
            <p:spPr>
              <a:xfrm>
                <a:off x="3326170" y="4723881"/>
                <a:ext cx="939196" cy="276999"/>
              </a:xfrm>
              <a:prstGeom prst="rect">
                <a:avLst/>
              </a:prstGeom>
              <a:noFill/>
            </p:spPr>
            <p:txBody>
              <a:bodyPr wrap="square" rtlCol="0">
                <a:spAutoFit/>
              </a:bodyPr>
              <a:lstStyle/>
              <a:p>
                <a:pPr algn="ctr"/>
                <a14:m>
                  <m:oMath xmlns:m="http://schemas.openxmlformats.org/officeDocument/2006/math">
                    <m:r>
                      <a:rPr lang="en-US" altLang="ja-JP" sz="120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𝑣</m:t>
                    </m:r>
                  </m:oMath>
                </a14:m>
                <a:r>
                  <a:rPr lang="ja-JP" altLang="en-US" sz="1200" dirty="0"/>
                  <a:t>が均等</a:t>
                </a:r>
                <a:endParaRPr lang="en-US" altLang="ja-JP" sz="1200" dirty="0"/>
              </a:p>
            </p:txBody>
          </p:sp>
        </mc:Choice>
        <mc:Fallback xmlns="">
          <p:sp>
            <p:nvSpPr>
              <p:cNvPr id="23" name="テキスト ボックス 22">
                <a:extLst>
                  <a:ext uri="{FF2B5EF4-FFF2-40B4-BE49-F238E27FC236}">
                    <a16:creationId xmlns:a16="http://schemas.microsoft.com/office/drawing/2014/main" id="{D8570A4D-09F2-447C-B4CF-442B2011B5EC}"/>
                  </a:ext>
                </a:extLst>
              </p:cNvPr>
              <p:cNvSpPr txBox="1">
                <a:spLocks noRot="1" noChangeAspect="1" noMove="1" noResize="1" noEditPoints="1" noAdjustHandles="1" noChangeArrowheads="1" noChangeShapeType="1" noTextEdit="1"/>
              </p:cNvSpPr>
              <p:nvPr/>
            </p:nvSpPr>
            <p:spPr>
              <a:xfrm>
                <a:off x="3326170" y="4723881"/>
                <a:ext cx="939196" cy="276999"/>
              </a:xfrm>
              <a:prstGeom prst="rect">
                <a:avLst/>
              </a:prstGeom>
              <a:blipFill>
                <a:blip r:embed="rId8"/>
                <a:stretch>
                  <a:fillRect t="-4444"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E073ED6-DCF1-41AB-A749-283D17E1A987}"/>
                  </a:ext>
                </a:extLst>
              </p:cNvPr>
              <p:cNvSpPr txBox="1"/>
              <p:nvPr/>
            </p:nvSpPr>
            <p:spPr>
              <a:xfrm>
                <a:off x="1523484" y="4733815"/>
                <a:ext cx="924557" cy="261610"/>
              </a:xfrm>
              <a:prstGeom prst="rect">
                <a:avLst/>
              </a:prstGeom>
              <a:noFill/>
            </p:spPr>
            <p:txBody>
              <a:bodyPr wrap="square" rtlCol="0">
                <a:spAutoFit/>
              </a:bodyPr>
              <a:lstStyle/>
              <a:p>
                <a:pPr algn="ctr"/>
                <a14:m>
                  <m:oMath xmlns:m="http://schemas.openxmlformats.org/officeDocument/2006/math">
                    <m:r>
                      <a:rPr lang="en-US" altLang="ja-JP" sz="1100" b="0" i="1" smtClean="0">
                        <a:latin typeface="Cambria Math" panose="02040503050406030204" pitchFamily="18" charset="0"/>
                      </a:rPr>
                      <m:t>𝑣</m:t>
                    </m:r>
                  </m:oMath>
                </a14:m>
                <a:r>
                  <a:rPr lang="ja-JP" altLang="en-US" sz="1100" dirty="0"/>
                  <a:t>をやや重視</a:t>
                </a:r>
              </a:p>
            </p:txBody>
          </p:sp>
        </mc:Choice>
        <mc:Fallback xmlns="">
          <p:sp>
            <p:nvSpPr>
              <p:cNvPr id="24" name="テキスト ボックス 23">
                <a:extLst>
                  <a:ext uri="{FF2B5EF4-FFF2-40B4-BE49-F238E27FC236}">
                    <a16:creationId xmlns:a16="http://schemas.microsoft.com/office/drawing/2014/main" id="{CE073ED6-DCF1-41AB-A749-283D17E1A987}"/>
                  </a:ext>
                </a:extLst>
              </p:cNvPr>
              <p:cNvSpPr txBox="1">
                <a:spLocks noRot="1" noChangeAspect="1" noMove="1" noResize="1" noEditPoints="1" noAdjustHandles="1" noChangeArrowheads="1" noChangeShapeType="1" noTextEdit="1"/>
              </p:cNvSpPr>
              <p:nvPr/>
            </p:nvSpPr>
            <p:spPr>
              <a:xfrm>
                <a:off x="1523484" y="4733815"/>
                <a:ext cx="924557" cy="261610"/>
              </a:xfrm>
              <a:prstGeom prst="rect">
                <a:avLst/>
              </a:prstGeom>
              <a:blipFill>
                <a:blip r:embed="rId9"/>
                <a:stretch>
                  <a:fillRect t="-2381" b="-16667"/>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C6914AF5-A1CC-47B8-ADD3-ADF28A12A7ED}"/>
              </a:ext>
            </a:extLst>
          </p:cNvPr>
          <p:cNvSpPr txBox="1"/>
          <p:nvPr/>
        </p:nvSpPr>
        <p:spPr>
          <a:xfrm>
            <a:off x="869576" y="5930541"/>
            <a:ext cx="1681970" cy="276999"/>
          </a:xfrm>
          <a:prstGeom prst="rect">
            <a:avLst/>
          </a:prstGeom>
          <a:noFill/>
        </p:spPr>
        <p:txBody>
          <a:bodyPr wrap="square" rtlCol="0">
            <a:spAutoFit/>
          </a:bodyPr>
          <a:lstStyle/>
          <a:p>
            <a:pPr algn="ctr"/>
            <a:r>
              <a:rPr lang="ja-JP" altLang="en-US" sz="1200" b="0" dirty="0"/>
              <a:t>実行可能領域側に偏る</a:t>
            </a:r>
            <a:endParaRPr lang="ja-JP" altLang="en-US" sz="1200" dirty="0"/>
          </a:p>
        </p:txBody>
      </p:sp>
      <p:sp>
        <p:nvSpPr>
          <p:cNvPr id="26" name="テキスト ボックス 25">
            <a:extLst>
              <a:ext uri="{FF2B5EF4-FFF2-40B4-BE49-F238E27FC236}">
                <a16:creationId xmlns:a16="http://schemas.microsoft.com/office/drawing/2014/main" id="{6B18D660-EFFC-401B-A88E-46CF6DC67F72}"/>
              </a:ext>
            </a:extLst>
          </p:cNvPr>
          <p:cNvSpPr txBox="1"/>
          <p:nvPr/>
        </p:nvSpPr>
        <p:spPr>
          <a:xfrm>
            <a:off x="2668278" y="5922630"/>
            <a:ext cx="1735640" cy="276999"/>
          </a:xfrm>
          <a:prstGeom prst="rect">
            <a:avLst/>
          </a:prstGeom>
          <a:noFill/>
        </p:spPr>
        <p:txBody>
          <a:bodyPr wrap="square" rtlCol="0">
            <a:spAutoFit/>
          </a:bodyPr>
          <a:lstStyle/>
          <a:p>
            <a:pPr algn="ctr"/>
            <a:r>
              <a:rPr lang="ja-JP" altLang="en-US" sz="1200" dirty="0"/>
              <a:t>パレートフロンティア</a:t>
            </a:r>
            <a:r>
              <a:rPr lang="ja-JP" altLang="en-US" sz="1200" b="0" dirty="0"/>
              <a:t>に一様</a:t>
            </a:r>
            <a:endParaRPr lang="ja-JP" altLang="en-US" sz="12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3D86D6F-F86E-43C3-818B-8B5A2A4A9BC8}"/>
                  </a:ext>
                </a:extLst>
              </p:cNvPr>
              <p:cNvSpPr txBox="1"/>
              <p:nvPr/>
            </p:nvSpPr>
            <p:spPr>
              <a:xfrm>
                <a:off x="1578676" y="3983577"/>
                <a:ext cx="2191626" cy="307777"/>
              </a:xfrm>
              <a:prstGeom prst="rect">
                <a:avLst/>
              </a:prstGeom>
              <a:noFill/>
            </p:spPr>
            <p:txBody>
              <a:bodyPr wrap="none" rtlCol="0">
                <a:spAutoFit/>
              </a:bodyPr>
              <a:lstStyle/>
              <a:p>
                <a:pPr algn="ctr"/>
                <a:r>
                  <a:rPr kumimoji="1" lang="ja-JP" altLang="en-US" sz="1400" b="1" dirty="0"/>
                  <a:t>パラメータ</a:t>
                </a:r>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による重み調整</a:t>
                </a:r>
              </a:p>
            </p:txBody>
          </p:sp>
        </mc:Choice>
        <mc:Fallback xmlns="">
          <p:sp>
            <p:nvSpPr>
              <p:cNvPr id="27" name="テキスト ボックス 26">
                <a:extLst>
                  <a:ext uri="{FF2B5EF4-FFF2-40B4-BE49-F238E27FC236}">
                    <a16:creationId xmlns:a16="http://schemas.microsoft.com/office/drawing/2014/main" id="{A3D86D6F-F86E-43C3-818B-8B5A2A4A9BC8}"/>
                  </a:ext>
                </a:extLst>
              </p:cNvPr>
              <p:cNvSpPr txBox="1">
                <a:spLocks noRot="1" noChangeAspect="1" noMove="1" noResize="1" noEditPoints="1" noAdjustHandles="1" noChangeArrowheads="1" noChangeShapeType="1" noTextEdit="1"/>
              </p:cNvSpPr>
              <p:nvPr/>
            </p:nvSpPr>
            <p:spPr>
              <a:xfrm>
                <a:off x="1578676" y="3983577"/>
                <a:ext cx="2191626" cy="307777"/>
              </a:xfrm>
              <a:prstGeom prst="rect">
                <a:avLst/>
              </a:prstGeom>
              <a:blipFill>
                <a:blip r:embed="rId10"/>
                <a:stretch>
                  <a:fillRect l="-279" t="-1961" r="-279" b="-19608"/>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E736F2DF-822A-443C-8DC3-6B6BADE4094C}"/>
              </a:ext>
            </a:extLst>
          </p:cNvPr>
          <p:cNvSpPr txBox="1"/>
          <p:nvPr/>
        </p:nvSpPr>
        <p:spPr>
          <a:xfrm>
            <a:off x="8792678" y="1559923"/>
            <a:ext cx="1420582" cy="307777"/>
          </a:xfrm>
          <a:prstGeom prst="rect">
            <a:avLst/>
          </a:prstGeom>
          <a:noFill/>
        </p:spPr>
        <p:txBody>
          <a:bodyPr wrap="none" rtlCol="0">
            <a:spAutoFit/>
          </a:bodyPr>
          <a:lstStyle/>
          <a:p>
            <a:r>
              <a:rPr kumimoji="1" lang="ja-JP" altLang="en-US" sz="1400" b="1" dirty="0"/>
              <a:t>重みの調整戦略</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64B42BD-F864-4F85-90F5-BFDF7E49C614}"/>
                  </a:ext>
                </a:extLst>
              </p:cNvPr>
              <p:cNvSpPr txBox="1"/>
              <p:nvPr/>
            </p:nvSpPr>
            <p:spPr>
              <a:xfrm>
                <a:off x="8998663" y="4036917"/>
                <a:ext cx="1008609" cy="307777"/>
              </a:xfrm>
              <a:prstGeom prst="rect">
                <a:avLst/>
              </a:prstGeom>
              <a:noFill/>
            </p:spPr>
            <p:txBody>
              <a:bodyPr wrap="none" rtlCol="0">
                <a:spAutoFit/>
              </a:bodyPr>
              <a:lstStyle/>
              <a:p>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の調整則</a:t>
                </a:r>
              </a:p>
            </p:txBody>
          </p:sp>
        </mc:Choice>
        <mc:Fallback xmlns="">
          <p:sp>
            <p:nvSpPr>
              <p:cNvPr id="29" name="テキスト ボックス 28">
                <a:extLst>
                  <a:ext uri="{FF2B5EF4-FFF2-40B4-BE49-F238E27FC236}">
                    <a16:creationId xmlns:a16="http://schemas.microsoft.com/office/drawing/2014/main" id="{964B42BD-F864-4F85-90F5-BFDF7E49C614}"/>
                  </a:ext>
                </a:extLst>
              </p:cNvPr>
              <p:cNvSpPr txBox="1">
                <a:spLocks noRot="1" noChangeAspect="1" noMove="1" noResize="1" noEditPoints="1" noAdjustHandles="1" noChangeArrowheads="1" noChangeShapeType="1" noTextEdit="1"/>
              </p:cNvSpPr>
              <p:nvPr/>
            </p:nvSpPr>
            <p:spPr>
              <a:xfrm>
                <a:off x="8998663" y="4036917"/>
                <a:ext cx="1008609" cy="307777"/>
              </a:xfrm>
              <a:prstGeom prst="rect">
                <a:avLst/>
              </a:prstGeom>
              <a:blipFill>
                <a:blip r:embed="rId11"/>
                <a:stretch>
                  <a:fillRect t="-3922" r="-60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AFB724EB-4A9C-41D7-93DE-7F3C98318DC0}"/>
                  </a:ext>
                </a:extLst>
              </p:cNvPr>
              <p:cNvSpPr txBox="1"/>
              <p:nvPr/>
            </p:nvSpPr>
            <p:spPr>
              <a:xfrm>
                <a:off x="3590135" y="2357347"/>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30" name="テキスト ボックス 29">
                <a:extLst>
                  <a:ext uri="{FF2B5EF4-FFF2-40B4-BE49-F238E27FC236}">
                    <a16:creationId xmlns:a16="http://schemas.microsoft.com/office/drawing/2014/main" id="{AFB724EB-4A9C-41D7-93DE-7F3C98318DC0}"/>
                  </a:ext>
                </a:extLst>
              </p:cNvPr>
              <p:cNvSpPr txBox="1">
                <a:spLocks noRot="1" noChangeAspect="1" noMove="1" noResize="1" noEditPoints="1" noAdjustHandles="1" noChangeArrowheads="1" noChangeShapeType="1" noTextEdit="1"/>
              </p:cNvSpPr>
              <p:nvPr/>
            </p:nvSpPr>
            <p:spPr>
              <a:xfrm>
                <a:off x="3590135" y="2357347"/>
                <a:ext cx="704647" cy="277705"/>
              </a:xfrm>
              <a:prstGeom prst="rect">
                <a:avLst/>
              </a:prstGeom>
              <a:blipFill>
                <a:blip r:embed="rId12"/>
                <a:stretch>
                  <a:fillRect l="-6897"/>
                </a:stretch>
              </a:blipFill>
            </p:spPr>
            <p:txBody>
              <a:bodyPr/>
              <a:lstStyle/>
              <a:p>
                <a:r>
                  <a:rPr lang="ja-JP" altLang="en-US">
                    <a:noFill/>
                  </a:rPr>
                  <a:t> </a:t>
                </a:r>
              </a:p>
            </p:txBody>
          </p:sp>
        </mc:Fallback>
      </mc:AlternateContent>
      <p:pic>
        <p:nvPicPr>
          <p:cNvPr id="32" name="図 31">
            <a:extLst>
              <a:ext uri="{FF2B5EF4-FFF2-40B4-BE49-F238E27FC236}">
                <a16:creationId xmlns:a16="http://schemas.microsoft.com/office/drawing/2014/main" id="{7F622CCC-3BF9-4D1A-ABC7-4703659C83AE}"/>
              </a:ext>
            </a:extLst>
          </p:cNvPr>
          <p:cNvPicPr>
            <a:picLocks noChangeAspect="1"/>
          </p:cNvPicPr>
          <p:nvPr/>
        </p:nvPicPr>
        <p:blipFill>
          <a:blip r:embed="rId13"/>
          <a:stretch>
            <a:fillRect/>
          </a:stretch>
        </p:blipFill>
        <p:spPr>
          <a:xfrm>
            <a:off x="7617266" y="2317014"/>
            <a:ext cx="2031684" cy="1641210"/>
          </a:xfrm>
          <a:prstGeom prst="rect">
            <a:avLst/>
          </a:prstGeom>
        </p:spPr>
      </p:pic>
      <p:pic>
        <p:nvPicPr>
          <p:cNvPr id="33" name="図 32">
            <a:extLst>
              <a:ext uri="{FF2B5EF4-FFF2-40B4-BE49-F238E27FC236}">
                <a16:creationId xmlns:a16="http://schemas.microsoft.com/office/drawing/2014/main" id="{71040CBB-1435-4EF7-A022-F912ED603806}"/>
              </a:ext>
            </a:extLst>
          </p:cNvPr>
          <p:cNvPicPr>
            <a:picLocks noChangeAspect="1"/>
          </p:cNvPicPr>
          <p:nvPr/>
        </p:nvPicPr>
        <p:blipFill>
          <a:blip r:embed="rId14"/>
          <a:stretch>
            <a:fillRect/>
          </a:stretch>
        </p:blipFill>
        <p:spPr>
          <a:xfrm>
            <a:off x="9567760" y="2314930"/>
            <a:ext cx="1686839" cy="1594937"/>
          </a:xfrm>
          <a:prstGeom prst="rect">
            <a:avLst/>
          </a:prstGeom>
        </p:spPr>
      </p:pic>
      <p:sp>
        <p:nvSpPr>
          <p:cNvPr id="34" name="テキスト ボックス 33">
            <a:extLst>
              <a:ext uri="{FF2B5EF4-FFF2-40B4-BE49-F238E27FC236}">
                <a16:creationId xmlns:a16="http://schemas.microsoft.com/office/drawing/2014/main" id="{883129AC-9C09-4D8C-A135-A3B842834B2B}"/>
              </a:ext>
            </a:extLst>
          </p:cNvPr>
          <p:cNvSpPr txBox="1"/>
          <p:nvPr/>
        </p:nvSpPr>
        <p:spPr>
          <a:xfrm>
            <a:off x="8792678" y="2493432"/>
            <a:ext cx="875622" cy="276999"/>
          </a:xfrm>
          <a:prstGeom prst="rect">
            <a:avLst/>
          </a:prstGeom>
          <a:noFill/>
        </p:spPr>
        <p:txBody>
          <a:bodyPr wrap="square" rtlCol="0">
            <a:spAutoFit/>
          </a:bodyPr>
          <a:lstStyle/>
          <a:p>
            <a:pPr algn="ctr"/>
            <a:r>
              <a:rPr lang="ja-JP" altLang="en-US" sz="1200" dirty="0">
                <a:solidFill>
                  <a:schemeClr val="accent1"/>
                </a:solidFill>
              </a:rPr>
              <a:t>探索領域</a:t>
            </a:r>
            <a:endParaRPr lang="en-US" altLang="ja-JP" sz="1200" dirty="0">
              <a:solidFill>
                <a:schemeClr val="accent1"/>
              </a:solidFill>
            </a:endParaRP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CA6600A-2611-40C4-94B5-A590C96F3550}"/>
                  </a:ext>
                </a:extLst>
              </p:cNvPr>
              <p:cNvSpPr txBox="1"/>
              <p:nvPr/>
            </p:nvSpPr>
            <p:spPr>
              <a:xfrm>
                <a:off x="7451799" y="1860950"/>
                <a:ext cx="3964601" cy="307777"/>
              </a:xfrm>
              <a:prstGeom prst="rect">
                <a:avLst/>
              </a:prstGeom>
              <a:noFill/>
            </p:spPr>
            <p:txBody>
              <a:bodyPr wrap="square" rtlCol="0">
                <a:spAutoFit/>
              </a:bodyPr>
              <a:lstStyle/>
              <a:p>
                <a:pPr algn="ctr"/>
                <a:r>
                  <a:rPr lang="ja-JP" altLang="en-US" sz="1400" dirty="0"/>
                  <a:t>探索領域が有望領域を常に覆うように</a:t>
                </a:r>
                <a14:m>
                  <m:oMath xmlns:m="http://schemas.openxmlformats.org/officeDocument/2006/math">
                    <m:r>
                      <a:rPr lang="ja-JP" altLang="en-US" sz="1400" i="1" smtClean="0">
                        <a:latin typeface="Cambria Math" panose="02040503050406030204" pitchFamily="18" charset="0"/>
                      </a:rPr>
                      <m:t>𝛼</m:t>
                    </m:r>
                  </m:oMath>
                </a14:m>
                <a:r>
                  <a:rPr lang="ja-JP" altLang="en-US" sz="1400" dirty="0"/>
                  <a:t>を増減させる</a:t>
                </a:r>
                <a:endParaRPr lang="en-US" altLang="ja-JP" sz="1400" dirty="0"/>
              </a:p>
            </p:txBody>
          </p:sp>
        </mc:Choice>
        <mc:Fallback xmlns="">
          <p:sp>
            <p:nvSpPr>
              <p:cNvPr id="35" name="テキスト ボックス 34">
                <a:extLst>
                  <a:ext uri="{FF2B5EF4-FFF2-40B4-BE49-F238E27FC236}">
                    <a16:creationId xmlns:a16="http://schemas.microsoft.com/office/drawing/2014/main" id="{2CA6600A-2611-40C4-94B5-A590C96F3550}"/>
                  </a:ext>
                </a:extLst>
              </p:cNvPr>
              <p:cNvSpPr txBox="1">
                <a:spLocks noRot="1" noChangeAspect="1" noMove="1" noResize="1" noEditPoints="1" noAdjustHandles="1" noChangeArrowheads="1" noChangeShapeType="1" noTextEdit="1"/>
              </p:cNvSpPr>
              <p:nvPr/>
            </p:nvSpPr>
            <p:spPr>
              <a:xfrm>
                <a:off x="7451799" y="1860950"/>
                <a:ext cx="3964601" cy="307777"/>
              </a:xfrm>
              <a:prstGeom prst="rect">
                <a:avLst/>
              </a:prstGeom>
              <a:blipFill>
                <a:blip r:embed="rId15"/>
                <a:stretch>
                  <a:fillRect t="-1961" b="-19608"/>
                </a:stretch>
              </a:blipFill>
            </p:spPr>
            <p:txBody>
              <a:bodyPr/>
              <a:lstStyle/>
              <a:p>
                <a:r>
                  <a:rPr lang="ja-JP" altLang="en-US">
                    <a:noFill/>
                  </a:rPr>
                  <a:t> </a:t>
                </a:r>
              </a:p>
            </p:txBody>
          </p:sp>
        </mc:Fallback>
      </mc:AlternateContent>
      <p:sp>
        <p:nvSpPr>
          <p:cNvPr id="36" name="四角形: 角を丸くする 35">
            <a:extLst>
              <a:ext uri="{FF2B5EF4-FFF2-40B4-BE49-F238E27FC236}">
                <a16:creationId xmlns:a16="http://schemas.microsoft.com/office/drawing/2014/main" id="{57D1A4EB-66F0-4516-8FF4-393A4E5CB738}"/>
              </a:ext>
            </a:extLst>
          </p:cNvPr>
          <p:cNvSpPr/>
          <p:nvPr/>
        </p:nvSpPr>
        <p:spPr>
          <a:xfrm>
            <a:off x="727835" y="1494083"/>
            <a:ext cx="3893308" cy="2307372"/>
          </a:xfrm>
          <a:prstGeom prst="roundRect">
            <a:avLst>
              <a:gd name="adj" fmla="val 1161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5BE8289C-6879-4AFE-AB4A-427B3C24C187}"/>
              </a:ext>
            </a:extLst>
          </p:cNvPr>
          <p:cNvSpPr/>
          <p:nvPr/>
        </p:nvSpPr>
        <p:spPr>
          <a:xfrm>
            <a:off x="727835" y="3932909"/>
            <a:ext cx="3893308" cy="2245196"/>
          </a:xfrm>
          <a:prstGeom prst="roundRect">
            <a:avLst>
              <a:gd name="adj" fmla="val 1067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619ACA0C-0C93-4181-8FF7-40031BBE14DA}"/>
              </a:ext>
            </a:extLst>
          </p:cNvPr>
          <p:cNvSpPr/>
          <p:nvPr/>
        </p:nvSpPr>
        <p:spPr>
          <a:xfrm>
            <a:off x="7342830" y="1494083"/>
            <a:ext cx="4203714" cy="4684022"/>
          </a:xfrm>
          <a:prstGeom prst="roundRect">
            <a:avLst>
              <a:gd name="adj" fmla="val 714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CAA9A96-0B02-4FBB-9C57-B98035D76840}"/>
              </a:ext>
            </a:extLst>
          </p:cNvPr>
          <p:cNvSpPr txBox="1"/>
          <p:nvPr/>
        </p:nvSpPr>
        <p:spPr>
          <a:xfrm>
            <a:off x="1732936" y="4223440"/>
            <a:ext cx="1924473" cy="307777"/>
          </a:xfrm>
          <a:prstGeom prst="rect">
            <a:avLst/>
          </a:prstGeom>
          <a:noFill/>
        </p:spPr>
        <p:txBody>
          <a:bodyPr wrap="square" rtlCol="0">
            <a:spAutoFit/>
          </a:bodyPr>
          <a:lstStyle/>
          <a:p>
            <a:pPr algn="ctr"/>
            <a:r>
              <a:rPr lang="ja-JP" altLang="en-US" sz="1400" b="0" dirty="0"/>
              <a:t>探索の偏りを調整可能</a:t>
            </a:r>
            <a:endParaRPr lang="ja-JP" altLang="en-US" sz="1400" dirty="0"/>
          </a:p>
        </p:txBody>
      </p:sp>
      <p:sp>
        <p:nvSpPr>
          <p:cNvPr id="40" name="二等辺三角形 39">
            <a:extLst>
              <a:ext uri="{FF2B5EF4-FFF2-40B4-BE49-F238E27FC236}">
                <a16:creationId xmlns:a16="http://schemas.microsoft.com/office/drawing/2014/main" id="{3FE0F86E-CF9D-4C8A-AC2B-8FF74201C3CC}"/>
              </a:ext>
            </a:extLst>
          </p:cNvPr>
          <p:cNvSpPr/>
          <p:nvPr/>
        </p:nvSpPr>
        <p:spPr>
          <a:xfrm rot="5400000">
            <a:off x="5809420" y="3681618"/>
            <a:ext cx="481074" cy="49476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9F2628D8-568A-4E96-A7AE-B1FB06E2F64A}"/>
                  </a:ext>
                </a:extLst>
              </p:cNvPr>
              <p:cNvSpPr txBox="1"/>
              <p:nvPr/>
            </p:nvSpPr>
            <p:spPr>
              <a:xfrm>
                <a:off x="4748581" y="4223440"/>
                <a:ext cx="2424056" cy="307777"/>
              </a:xfrm>
              <a:prstGeom prst="rect">
                <a:avLst/>
              </a:prstGeom>
              <a:noFill/>
            </p:spPr>
            <p:txBody>
              <a:bodyPr wrap="square" rtlCol="0">
                <a:spAutoFit/>
              </a:bodyPr>
              <a:lstStyle/>
              <a:p>
                <a:pPr algn="ctr"/>
                <a:r>
                  <a:rPr lang="ja-JP" altLang="en-US" sz="1400" dirty="0"/>
                  <a:t>適切な</a:t>
                </a:r>
                <a14:m>
                  <m:oMath xmlns:m="http://schemas.openxmlformats.org/officeDocument/2006/math">
                    <m:r>
                      <a:rPr lang="ja-JP" altLang="en-US" sz="1400" b="0" i="1" smtClean="0">
                        <a:latin typeface="Cambria Math" panose="02040503050406030204" pitchFamily="18" charset="0"/>
                      </a:rPr>
                      <m:t>𝛼</m:t>
                    </m:r>
                  </m:oMath>
                </a14:m>
                <a:r>
                  <a:rPr kumimoji="1" lang="ja-JP" altLang="en-US" sz="1400" dirty="0"/>
                  <a:t>は問題によって異なる</a:t>
                </a:r>
              </a:p>
            </p:txBody>
          </p:sp>
        </mc:Choice>
        <mc:Fallback xmlns="">
          <p:sp>
            <p:nvSpPr>
              <p:cNvPr id="41" name="テキスト ボックス 40">
                <a:extLst>
                  <a:ext uri="{FF2B5EF4-FFF2-40B4-BE49-F238E27FC236}">
                    <a16:creationId xmlns:a16="http://schemas.microsoft.com/office/drawing/2014/main" id="{9F2628D8-568A-4E96-A7AE-B1FB06E2F64A}"/>
                  </a:ext>
                </a:extLst>
              </p:cNvPr>
              <p:cNvSpPr txBox="1">
                <a:spLocks noRot="1" noChangeAspect="1" noMove="1" noResize="1" noEditPoints="1" noAdjustHandles="1" noChangeArrowheads="1" noChangeShapeType="1" noTextEdit="1"/>
              </p:cNvSpPr>
              <p:nvPr/>
            </p:nvSpPr>
            <p:spPr>
              <a:xfrm>
                <a:off x="4748581" y="4223440"/>
                <a:ext cx="2424056" cy="307777"/>
              </a:xfrm>
              <a:prstGeom prst="rect">
                <a:avLst/>
              </a:prstGeom>
              <a:blipFill>
                <a:blip r:embed="rId16"/>
                <a:stretch>
                  <a:fillRect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D9EFD11-F0FB-42B8-A88A-4D98DE309E18}"/>
                  </a:ext>
                </a:extLst>
              </p:cNvPr>
              <p:cNvSpPr txBox="1"/>
              <p:nvPr/>
            </p:nvSpPr>
            <p:spPr>
              <a:xfrm>
                <a:off x="7763838" y="4630489"/>
                <a:ext cx="3478260" cy="527388"/>
              </a:xfrm>
              <a:prstGeom prst="rect">
                <a:avLst/>
              </a:prstGeom>
              <a:noFill/>
            </p:spPr>
            <p:txBody>
              <a:bodyPr wrap="none" rtlCol="0">
                <a:spAutoFit/>
              </a:bodyPr>
              <a:lstStyle/>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を減少；</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𝑠</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ja-JP" altLang="en-US" sz="1400" i="1">
                        <a:latin typeface="Cambria Math" panose="02040503050406030204" pitchFamily="18" charset="0"/>
                      </a:rPr>
                      <m:t>が</m:t>
                    </m:r>
                  </m:oMath>
                </a14:m>
                <a:r>
                  <a:rPr kumimoji="1" lang="ja-JP" altLang="en-US" sz="1400" dirty="0"/>
                  <a:t>非劣解かつ</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𝑡</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oMath>
                </a14:m>
                <a:r>
                  <a:rPr kumimoji="1" lang="ja-JP" altLang="en-US" sz="1400" dirty="0"/>
                  <a:t>が違反解</a:t>
                </a:r>
                <a:endParaRPr kumimoji="1" lang="en-US" altLang="ja-JP" sz="1400" dirty="0"/>
              </a:p>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を増加；</a:t>
                </a:r>
                <a:r>
                  <a:rPr kumimoji="1" lang="en-US" altLang="ja-JP" sz="1400" dirty="0"/>
                  <a:t>otherwise</a:t>
                </a:r>
              </a:p>
            </p:txBody>
          </p:sp>
        </mc:Choice>
        <mc:Fallback xmlns="">
          <p:sp>
            <p:nvSpPr>
              <p:cNvPr id="42" name="テキスト ボックス 41">
                <a:extLst>
                  <a:ext uri="{FF2B5EF4-FFF2-40B4-BE49-F238E27FC236}">
                    <a16:creationId xmlns:a16="http://schemas.microsoft.com/office/drawing/2014/main" id="{ED9EFD11-F0FB-42B8-A88A-4D98DE309E18}"/>
                  </a:ext>
                </a:extLst>
              </p:cNvPr>
              <p:cNvSpPr txBox="1">
                <a:spLocks noRot="1" noChangeAspect="1" noMove="1" noResize="1" noEditPoints="1" noAdjustHandles="1" noChangeArrowheads="1" noChangeShapeType="1" noTextEdit="1"/>
              </p:cNvSpPr>
              <p:nvPr/>
            </p:nvSpPr>
            <p:spPr>
              <a:xfrm>
                <a:off x="7763838" y="4630489"/>
                <a:ext cx="3478260" cy="527388"/>
              </a:xfrm>
              <a:prstGeom prst="rect">
                <a:avLst/>
              </a:prstGeom>
              <a:blipFill>
                <a:blip r:embed="rId17"/>
                <a:stretch>
                  <a:fillRect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FBDFA60-ECAD-4375-96C4-897F2A620050}"/>
                  </a:ext>
                </a:extLst>
              </p:cNvPr>
              <p:cNvSpPr txBox="1"/>
              <p:nvPr/>
            </p:nvSpPr>
            <p:spPr>
              <a:xfrm>
                <a:off x="1578676" y="2762321"/>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43" name="テキスト ボックス 42">
                <a:extLst>
                  <a:ext uri="{FF2B5EF4-FFF2-40B4-BE49-F238E27FC236}">
                    <a16:creationId xmlns:a16="http://schemas.microsoft.com/office/drawing/2014/main" id="{BFBDFA60-ECAD-4375-96C4-897F2A620050}"/>
                  </a:ext>
                </a:extLst>
              </p:cNvPr>
              <p:cNvSpPr txBox="1">
                <a:spLocks noRot="1" noChangeAspect="1" noMove="1" noResize="1" noEditPoints="1" noAdjustHandles="1" noChangeArrowheads="1" noChangeShapeType="1" noTextEdit="1"/>
              </p:cNvSpPr>
              <p:nvPr/>
            </p:nvSpPr>
            <p:spPr>
              <a:xfrm>
                <a:off x="1578676" y="2762321"/>
                <a:ext cx="704647" cy="277705"/>
              </a:xfrm>
              <a:prstGeom prst="rect">
                <a:avLst/>
              </a:prstGeom>
              <a:blipFill>
                <a:blip r:embed="rId18"/>
                <a:stretch>
                  <a:fillRect l="-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47AE4D8-17CB-4288-A393-5BE0977295EC}"/>
                  </a:ext>
                </a:extLst>
              </p:cNvPr>
              <p:cNvSpPr txBox="1"/>
              <p:nvPr/>
            </p:nvSpPr>
            <p:spPr>
              <a:xfrm>
                <a:off x="7822085" y="4316239"/>
                <a:ext cx="3361764" cy="307777"/>
              </a:xfrm>
              <a:prstGeom prst="rect">
                <a:avLst/>
              </a:prstGeom>
              <a:noFill/>
            </p:spPr>
            <p:txBody>
              <a:bodyPr wrap="square" rtlCol="0">
                <a:spAutoFit/>
              </a:bodyPr>
              <a:lstStyle/>
              <a:p>
                <a:pPr algn="ctr"/>
                <a:r>
                  <a:rPr lang="ja-JP" altLang="en-US" sz="1400" dirty="0"/>
                  <a:t>探索状況に従って、</a:t>
                </a:r>
                <a14:m>
                  <m:oMath xmlns:m="http://schemas.openxmlformats.org/officeDocument/2006/math">
                    <m:r>
                      <a:rPr lang="ja-JP" altLang="en-US" sz="1400" i="1" smtClean="0">
                        <a:latin typeface="Cambria Math" panose="02040503050406030204" pitchFamily="18" charset="0"/>
                      </a:rPr>
                      <m:t>𝛼</m:t>
                    </m:r>
                  </m:oMath>
                </a14:m>
                <a:r>
                  <a:rPr lang="ja-JP" altLang="en-US" sz="1400" dirty="0"/>
                  <a:t>を調整</a:t>
                </a:r>
                <a:endParaRPr lang="en-US" altLang="ja-JP" sz="1400" dirty="0"/>
              </a:p>
            </p:txBody>
          </p:sp>
        </mc:Choice>
        <mc:Fallback xmlns="">
          <p:sp>
            <p:nvSpPr>
              <p:cNvPr id="44" name="テキスト ボックス 43">
                <a:extLst>
                  <a:ext uri="{FF2B5EF4-FFF2-40B4-BE49-F238E27FC236}">
                    <a16:creationId xmlns:a16="http://schemas.microsoft.com/office/drawing/2014/main" id="{947AE4D8-17CB-4288-A393-5BE0977295EC}"/>
                  </a:ext>
                </a:extLst>
              </p:cNvPr>
              <p:cNvSpPr txBox="1">
                <a:spLocks noRot="1" noChangeAspect="1" noMove="1" noResize="1" noEditPoints="1" noAdjustHandles="1" noChangeArrowheads="1" noChangeShapeType="1" noTextEdit="1"/>
              </p:cNvSpPr>
              <p:nvPr/>
            </p:nvSpPr>
            <p:spPr>
              <a:xfrm>
                <a:off x="7822085" y="4316239"/>
                <a:ext cx="3361764" cy="307777"/>
              </a:xfrm>
              <a:prstGeom prst="rect">
                <a:avLst/>
              </a:prstGeom>
              <a:blipFill>
                <a:blip r:embed="rId19"/>
                <a:stretch>
                  <a:fillRect t="-3922" b="-19608"/>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91FC78F3-9C50-49F5-A7B3-45E0F91AE24F}"/>
              </a:ext>
            </a:extLst>
          </p:cNvPr>
          <p:cNvSpPr txBox="1"/>
          <p:nvPr/>
        </p:nvSpPr>
        <p:spPr>
          <a:xfrm>
            <a:off x="5185758" y="2789408"/>
            <a:ext cx="2148546" cy="461665"/>
          </a:xfrm>
          <a:prstGeom prst="rect">
            <a:avLst/>
          </a:prstGeom>
          <a:noFill/>
        </p:spPr>
        <p:txBody>
          <a:bodyPr wrap="square" rtlCol="0">
            <a:spAutoFit/>
          </a:bodyPr>
          <a:lstStyle/>
          <a:p>
            <a:pPr algn="ctr"/>
            <a:r>
              <a:rPr lang="ja-JP" altLang="en-US" sz="1200" b="1" dirty="0">
                <a:solidFill>
                  <a:schemeClr val="accent4"/>
                </a:solidFill>
              </a:rPr>
              <a:t>可能領域と違反領域に対する</a:t>
            </a:r>
            <a:endParaRPr lang="en-US" altLang="ja-JP" sz="1200" b="1" dirty="0">
              <a:solidFill>
                <a:schemeClr val="accent4"/>
              </a:solidFill>
            </a:endParaRPr>
          </a:p>
          <a:p>
            <a:pPr algn="ctr"/>
            <a:r>
              <a:rPr lang="ja-JP" altLang="en-US" sz="1200" b="1" dirty="0">
                <a:solidFill>
                  <a:schemeClr val="accent4"/>
                </a:solidFill>
              </a:rPr>
              <a:t>選択圧の偏りを調整</a:t>
            </a:r>
            <a:endParaRPr lang="en-US" altLang="ja-JP" sz="1200" b="1" dirty="0">
              <a:solidFill>
                <a:schemeClr val="accent4"/>
              </a:solidFill>
            </a:endParaRPr>
          </a:p>
        </p:txBody>
      </p:sp>
    </p:spTree>
    <p:extLst>
      <p:ext uri="{BB962C8B-B14F-4D97-AF65-F5344CB8AC3E}">
        <p14:creationId xmlns:p14="http://schemas.microsoft.com/office/powerpoint/2010/main" val="3272116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検証で用いた最適化方法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55240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アルゴリズム</a:t>
            </a: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37420"/>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共同研究で開発した問題分割と、違反量削減優先を使用する。</a:t>
            </a:r>
            <a:endParaRPr lang="en-US" altLang="ja-JP" sz="2800"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B810EE4B-5D08-46A8-AF52-85939A2FE07A}"/>
                  </a:ext>
                </a:extLst>
              </p:cNvPr>
              <p:cNvSpPr txBox="1"/>
              <p:nvPr/>
            </p:nvSpPr>
            <p:spPr>
              <a:xfrm>
                <a:off x="6588422" y="3084984"/>
                <a:ext cx="3406894" cy="523220"/>
              </a:xfrm>
              <a:prstGeom prst="rect">
                <a:avLst/>
              </a:prstGeom>
              <a:noFill/>
            </p:spPr>
            <p:txBody>
              <a:bodyPr wrap="square" rtlCol="0">
                <a:spAutoFit/>
              </a:bodyPr>
              <a:lstStyle/>
              <a:p>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b="1" dirty="0"/>
                  <a:t>よりも</a:t>
                </a:r>
                <a14:m>
                  <m:oMath xmlns:m="http://schemas.openxmlformats.org/officeDocument/2006/math">
                    <m:r>
                      <a:rPr kumimoji="1" lang="en-US" altLang="ja-JP" sz="1400" i="1">
                        <a:latin typeface="Cambria Math" panose="02040503050406030204" pitchFamily="18" charset="0"/>
                      </a:rPr>
                      <m:t>𝑣</m:t>
                    </m:r>
                  </m:oMath>
                </a14:m>
                <a:r>
                  <a:rPr kumimoji="1" lang="ja-JP" altLang="en-US" sz="1400" b="1" dirty="0"/>
                  <a:t>を優先して、解を選択する方法</a:t>
                </a:r>
                <a:endParaRPr kumimoji="1" lang="en-US" altLang="ja-JP" sz="1400" b="1" dirty="0"/>
              </a:p>
              <a:p>
                <a:r>
                  <a:rPr kumimoji="1" lang="ja-JP" altLang="en-US" sz="1400" b="1" dirty="0"/>
                  <a:t>基本的に可能領域への選択圧が強い</a:t>
                </a:r>
                <a:endParaRPr kumimoji="1" lang="en-US" altLang="ja-JP" sz="1400" b="1" dirty="0"/>
              </a:p>
            </p:txBody>
          </p:sp>
        </mc:Choice>
        <mc:Fallback xmlns="">
          <p:sp>
            <p:nvSpPr>
              <p:cNvPr id="42" name="テキスト ボックス 41">
                <a:extLst>
                  <a:ext uri="{FF2B5EF4-FFF2-40B4-BE49-F238E27FC236}">
                    <a16:creationId xmlns:a16="http://schemas.microsoft.com/office/drawing/2014/main" id="{B810EE4B-5D08-46A8-AF52-85939A2FE07A}"/>
                  </a:ext>
                </a:extLst>
              </p:cNvPr>
              <p:cNvSpPr txBox="1">
                <a:spLocks noRot="1" noChangeAspect="1" noMove="1" noResize="1" noEditPoints="1" noAdjustHandles="1" noChangeArrowheads="1" noChangeShapeType="1" noTextEdit="1"/>
              </p:cNvSpPr>
              <p:nvPr/>
            </p:nvSpPr>
            <p:spPr>
              <a:xfrm>
                <a:off x="6588422" y="3084984"/>
                <a:ext cx="3406894" cy="523220"/>
              </a:xfrm>
              <a:prstGeom prst="rect">
                <a:avLst/>
              </a:prstGeom>
              <a:blipFill>
                <a:blip r:embed="rId2"/>
                <a:stretch>
                  <a:fillRect l="-537"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7E426246-C9BA-4D2A-B3CE-24F305678207}"/>
                  </a:ext>
                </a:extLst>
              </p:cNvPr>
              <p:cNvSpPr txBox="1"/>
              <p:nvPr/>
            </p:nvSpPr>
            <p:spPr>
              <a:xfrm>
                <a:off x="5262104" y="3722393"/>
                <a:ext cx="3614554" cy="5729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𝑆</m:t>
                      </m:r>
                      <m:d>
                        <m:dPr>
                          <m:ctrlPr>
                            <a:rPr kumimoji="1" lang="en-US" altLang="ja-JP" sz="140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&lt;</m:t>
                      </m:r>
                      <m:r>
                        <a:rPr kumimoji="1" lang="en-US" altLang="ja-JP" sz="1400" i="1">
                          <a:latin typeface="Cambria Math" panose="02040503050406030204" pitchFamily="18" charset="0"/>
                        </a:rPr>
                        <m:t>𝑆</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m>
                            <m:mPr>
                              <m:mcs>
                                <m:mc>
                                  <m:mcPr>
                                    <m:count m:val="1"/>
                                    <m:mcJc m:val="center"/>
                                  </m:mcPr>
                                </m:mc>
                              </m:mcs>
                              <m:ctrlPr>
                                <a:rPr kumimoji="1" lang="en-US" altLang="ja-JP" sz="1400" b="0" i="1" smtClean="0">
                                  <a:latin typeface="Cambria Math" panose="02040503050406030204" pitchFamily="18" charset="0"/>
                                </a:rPr>
                              </m:ctrlPr>
                            </m:mPr>
                            <m:mr>
                              <m:e>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r>
                              <m:e>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𝒚</m:t>
                                    </m:r>
                                  </m:e>
                                </m:d>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
                        </m:e>
                      </m:d>
                    </m:oMath>
                  </m:oMathPara>
                </a14:m>
                <a:endParaRPr kumimoji="1" lang="ja-JP" altLang="en-US" sz="1400" dirty="0"/>
              </a:p>
            </p:txBody>
          </p:sp>
        </mc:Choice>
        <mc:Fallback xmlns="">
          <p:sp>
            <p:nvSpPr>
              <p:cNvPr id="43" name="テキスト ボックス 42">
                <a:extLst>
                  <a:ext uri="{FF2B5EF4-FFF2-40B4-BE49-F238E27FC236}">
                    <a16:creationId xmlns:a16="http://schemas.microsoft.com/office/drawing/2014/main" id="{7E426246-C9BA-4D2A-B3CE-24F305678207}"/>
                  </a:ext>
                </a:extLst>
              </p:cNvPr>
              <p:cNvSpPr txBox="1">
                <a:spLocks noRot="1" noChangeAspect="1" noMove="1" noResize="1" noEditPoints="1" noAdjustHandles="1" noChangeArrowheads="1" noChangeShapeType="1" noTextEdit="1"/>
              </p:cNvSpPr>
              <p:nvPr/>
            </p:nvSpPr>
            <p:spPr>
              <a:xfrm>
                <a:off x="5262104" y="3722393"/>
                <a:ext cx="3614554" cy="572914"/>
              </a:xfrm>
              <a:prstGeom prst="rect">
                <a:avLst/>
              </a:prstGeom>
              <a:blipFill>
                <a:blip r:embed="rId3"/>
                <a:stretch>
                  <a:fillRect t="-179787" b="-264894"/>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F75210A9-85CC-413A-B1C6-69A04ADF091E}"/>
              </a:ext>
            </a:extLst>
          </p:cNvPr>
          <p:cNvSpPr txBox="1"/>
          <p:nvPr/>
        </p:nvSpPr>
        <p:spPr>
          <a:xfrm>
            <a:off x="7339011" y="2619394"/>
            <a:ext cx="1916299" cy="338554"/>
          </a:xfrm>
          <a:prstGeom prst="rect">
            <a:avLst/>
          </a:prstGeom>
          <a:noFill/>
        </p:spPr>
        <p:txBody>
          <a:bodyPr wrap="square" rtlCol="0">
            <a:spAutoFit/>
          </a:bodyPr>
          <a:lstStyle/>
          <a:p>
            <a:pPr algn="ctr"/>
            <a:r>
              <a:rPr kumimoji="1" lang="en-US" altLang="ja-JP" sz="1600" dirty="0"/>
              <a:t>Feasibility Rule</a:t>
            </a:r>
            <a:endParaRPr kumimoji="1" lang="ja-JP" altLang="en-US" sz="1600" dirty="0"/>
          </a:p>
        </p:txBody>
      </p:sp>
      <p:graphicFrame>
        <p:nvGraphicFramePr>
          <p:cNvPr id="45" name="表 44">
            <a:extLst>
              <a:ext uri="{FF2B5EF4-FFF2-40B4-BE49-F238E27FC236}">
                <a16:creationId xmlns:a16="http://schemas.microsoft.com/office/drawing/2014/main" id="{33017FBE-AC2E-430F-8DD9-F402A814671E}"/>
              </a:ext>
            </a:extLst>
          </p:cNvPr>
          <p:cNvGraphicFramePr>
            <a:graphicFrameLocks noGrp="1"/>
          </p:cNvGraphicFramePr>
          <p:nvPr/>
        </p:nvGraphicFramePr>
        <p:xfrm>
          <a:off x="1026311" y="1534622"/>
          <a:ext cx="10156039" cy="1005840"/>
        </p:xfrm>
        <a:graphic>
          <a:graphicData uri="http://schemas.openxmlformats.org/drawingml/2006/table">
            <a:tbl>
              <a:tblPr firstRow="1" bandRow="1">
                <a:tableStyleId>{5C22544A-7EE6-4342-B048-85BDC9FD1C3A}</a:tableStyleId>
              </a:tblPr>
              <a:tblGrid>
                <a:gridCol w="2316960">
                  <a:extLst>
                    <a:ext uri="{9D8B030D-6E8A-4147-A177-3AD203B41FA5}">
                      <a16:colId xmlns:a16="http://schemas.microsoft.com/office/drawing/2014/main" val="937617659"/>
                    </a:ext>
                  </a:extLst>
                </a:gridCol>
                <a:gridCol w="3792872">
                  <a:extLst>
                    <a:ext uri="{9D8B030D-6E8A-4147-A177-3AD203B41FA5}">
                      <a16:colId xmlns:a16="http://schemas.microsoft.com/office/drawing/2014/main" val="2145614959"/>
                    </a:ext>
                  </a:extLst>
                </a:gridCol>
                <a:gridCol w="4046207">
                  <a:extLst>
                    <a:ext uri="{9D8B030D-6E8A-4147-A177-3AD203B41FA5}">
                      <a16:colId xmlns:a16="http://schemas.microsoft.com/office/drawing/2014/main" val="612450490"/>
                    </a:ext>
                  </a:extLst>
                </a:gridCol>
              </a:tblGrid>
              <a:tr h="246761">
                <a:tc>
                  <a:txBody>
                    <a:bodyPr/>
                    <a:lstStyle/>
                    <a:p>
                      <a:pPr algn="ctr"/>
                      <a:r>
                        <a:rPr kumimoji="1" lang="ja-JP" altLang="en-US" sz="1600" dirty="0"/>
                        <a:t>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Adaptive Weight MOEA/D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優秀な近傍生成＋違反量削減優先</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多目的最適化（問題分割）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Feasibility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777559"/>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Activity Feedback PSO</a:t>
                      </a:r>
                      <a:r>
                        <a:rPr kumimoji="1" lang="ja-JP" altLang="en-US" sz="1400" dirty="0"/>
                        <a:t>／</a:t>
                      </a:r>
                      <a:r>
                        <a:rPr kumimoji="1" lang="en-US" altLang="ja-JP" sz="1400" dirty="0"/>
                        <a:t>JADE</a:t>
                      </a:r>
                      <a:r>
                        <a:rPr kumimoji="1" lang="ja-JP" altLang="en-US" sz="1400" dirty="0"/>
                        <a:t>／</a:t>
                      </a:r>
                      <a:r>
                        <a:rPr kumimoji="1" lang="en-US" altLang="ja-JP" sz="1400" dirty="0"/>
                        <a:t>SHADE[2]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p:sp>
        <p:nvSpPr>
          <p:cNvPr id="46" name="テキスト ボックス 45">
            <a:extLst>
              <a:ext uri="{FF2B5EF4-FFF2-40B4-BE49-F238E27FC236}">
                <a16:creationId xmlns:a16="http://schemas.microsoft.com/office/drawing/2014/main" id="{27301E89-607D-476E-896F-8ABC7B333E73}"/>
              </a:ext>
            </a:extLst>
          </p:cNvPr>
          <p:cNvSpPr txBox="1"/>
          <p:nvPr/>
        </p:nvSpPr>
        <p:spPr>
          <a:xfrm>
            <a:off x="5407599" y="4468554"/>
            <a:ext cx="1748276" cy="307777"/>
          </a:xfrm>
          <a:prstGeom prst="rect">
            <a:avLst/>
          </a:prstGeom>
          <a:noFill/>
        </p:spPr>
        <p:txBody>
          <a:bodyPr wrap="square" rtlCol="0">
            <a:spAutoFit/>
          </a:bodyPr>
          <a:lstStyle/>
          <a:p>
            <a:r>
              <a:rPr kumimoji="1" lang="ja-JP" altLang="en-US" sz="1400" dirty="0"/>
              <a:t>違反解同士の比較</a:t>
            </a:r>
            <a:endParaRPr kumimoji="1" lang="en-US" altLang="ja-JP" sz="1400" dirty="0"/>
          </a:p>
        </p:txBody>
      </p:sp>
      <p:sp>
        <p:nvSpPr>
          <p:cNvPr id="47" name="左中かっこ 46">
            <a:extLst>
              <a:ext uri="{FF2B5EF4-FFF2-40B4-BE49-F238E27FC236}">
                <a16:creationId xmlns:a16="http://schemas.microsoft.com/office/drawing/2014/main" id="{9A614BB9-0874-417F-B1E1-7104F8ADEB45}"/>
              </a:ext>
            </a:extLst>
          </p:cNvPr>
          <p:cNvSpPr/>
          <p:nvPr/>
        </p:nvSpPr>
        <p:spPr>
          <a:xfrm>
            <a:off x="5308146" y="4482843"/>
            <a:ext cx="66675" cy="100584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B9156F39-23E5-4BB2-8276-BAF4741878BF}"/>
              </a:ext>
            </a:extLst>
          </p:cNvPr>
          <p:cNvSpPr txBox="1"/>
          <p:nvPr/>
        </p:nvSpPr>
        <p:spPr>
          <a:xfrm>
            <a:off x="5407598" y="4822349"/>
            <a:ext cx="2002851" cy="307777"/>
          </a:xfrm>
          <a:prstGeom prst="rect">
            <a:avLst/>
          </a:prstGeom>
          <a:noFill/>
        </p:spPr>
        <p:txBody>
          <a:bodyPr wrap="square" rtlCol="0">
            <a:spAutoFit/>
          </a:bodyPr>
          <a:lstStyle/>
          <a:p>
            <a:r>
              <a:rPr kumimoji="1" lang="ja-JP" altLang="en-US" sz="1400" dirty="0"/>
              <a:t>可能解と違反解の比較</a:t>
            </a:r>
            <a:endParaRPr kumimoji="1" lang="en-US" altLang="ja-JP" sz="1400" dirty="0"/>
          </a:p>
        </p:txBody>
      </p:sp>
      <p:sp>
        <p:nvSpPr>
          <p:cNvPr id="49" name="テキスト ボックス 48">
            <a:extLst>
              <a:ext uri="{FF2B5EF4-FFF2-40B4-BE49-F238E27FC236}">
                <a16:creationId xmlns:a16="http://schemas.microsoft.com/office/drawing/2014/main" id="{60C8FB0B-006B-41EF-A9D9-2D249FA70BD5}"/>
              </a:ext>
            </a:extLst>
          </p:cNvPr>
          <p:cNvSpPr txBox="1"/>
          <p:nvPr/>
        </p:nvSpPr>
        <p:spPr>
          <a:xfrm>
            <a:off x="5407599" y="5176144"/>
            <a:ext cx="1748276" cy="307777"/>
          </a:xfrm>
          <a:prstGeom prst="rect">
            <a:avLst/>
          </a:prstGeom>
          <a:noFill/>
        </p:spPr>
        <p:txBody>
          <a:bodyPr wrap="square" rtlCol="0">
            <a:spAutoFit/>
          </a:bodyPr>
          <a:lstStyle/>
          <a:p>
            <a:r>
              <a:rPr kumimoji="1" lang="ja-JP" altLang="en-US" sz="1400" dirty="0"/>
              <a:t>可能解同士の比較</a:t>
            </a:r>
            <a:endParaRPr kumimoji="1" lang="en-US" altLang="ja-JP" sz="1400" dirty="0"/>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3B3A750-3189-4942-B6E7-F3DC08F83289}"/>
                  </a:ext>
                </a:extLst>
              </p:cNvPr>
              <p:cNvSpPr txBox="1"/>
              <p:nvPr/>
            </p:nvSpPr>
            <p:spPr>
              <a:xfrm>
                <a:off x="7308540" y="4468553"/>
                <a:ext cx="1787871" cy="307777"/>
              </a:xfrm>
              <a:prstGeom prst="rect">
                <a:avLst/>
              </a:prstGeom>
              <a:noFill/>
            </p:spPr>
            <p:txBody>
              <a:bodyPr wrap="square" rtlCol="0">
                <a:spAutoFit/>
              </a:bodyPr>
              <a:lstStyle/>
              <a:p>
                <a:r>
                  <a:rPr kumimoji="1" lang="ja-JP" altLang="en-US" sz="1400" dirty="0"/>
                  <a:t>⇒ </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で比較・選択</a:t>
                </a:r>
              </a:p>
            </p:txBody>
          </p:sp>
        </mc:Choice>
        <mc:Fallback xmlns="">
          <p:sp>
            <p:nvSpPr>
              <p:cNvPr id="50" name="テキスト ボックス 49">
                <a:extLst>
                  <a:ext uri="{FF2B5EF4-FFF2-40B4-BE49-F238E27FC236}">
                    <a16:creationId xmlns:a16="http://schemas.microsoft.com/office/drawing/2014/main" id="{03B3A750-3189-4942-B6E7-F3DC08F83289}"/>
                  </a:ext>
                </a:extLst>
              </p:cNvPr>
              <p:cNvSpPr txBox="1">
                <a:spLocks noRot="1" noChangeAspect="1" noMove="1" noResize="1" noEditPoints="1" noAdjustHandles="1" noChangeArrowheads="1" noChangeShapeType="1" noTextEdit="1"/>
              </p:cNvSpPr>
              <p:nvPr/>
            </p:nvSpPr>
            <p:spPr>
              <a:xfrm>
                <a:off x="7308540" y="4468553"/>
                <a:ext cx="1787871" cy="307777"/>
              </a:xfrm>
              <a:prstGeom prst="rect">
                <a:avLst/>
              </a:prstGeom>
              <a:blipFill>
                <a:blip r:embed="rId4"/>
                <a:stretch>
                  <a:fillRect l="-1024" t="-5882" b="-19608"/>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8889B529-B2F3-41BE-96AB-21DA036EEE8A}"/>
              </a:ext>
            </a:extLst>
          </p:cNvPr>
          <p:cNvSpPr txBox="1"/>
          <p:nvPr/>
        </p:nvSpPr>
        <p:spPr>
          <a:xfrm>
            <a:off x="7308540" y="4817200"/>
            <a:ext cx="1681599" cy="307777"/>
          </a:xfrm>
          <a:prstGeom prst="rect">
            <a:avLst/>
          </a:prstGeom>
          <a:noFill/>
        </p:spPr>
        <p:txBody>
          <a:bodyPr wrap="square" rtlCol="0">
            <a:spAutoFit/>
          </a:bodyPr>
          <a:lstStyle/>
          <a:p>
            <a:r>
              <a:rPr kumimoji="1" lang="ja-JP" altLang="en-US" sz="1400" dirty="0"/>
              <a:t>⇒ 可能解を選択</a:t>
            </a: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7EF072AD-E9A5-4054-8AF2-4DF05932E871}"/>
                  </a:ext>
                </a:extLst>
              </p:cNvPr>
              <p:cNvSpPr txBox="1"/>
              <p:nvPr/>
            </p:nvSpPr>
            <p:spPr>
              <a:xfrm>
                <a:off x="7308540" y="5176144"/>
                <a:ext cx="1966658" cy="307777"/>
              </a:xfrm>
              <a:prstGeom prst="rect">
                <a:avLst/>
              </a:prstGeom>
              <a:noFill/>
            </p:spPr>
            <p:txBody>
              <a:bodyPr wrap="square" rtlCol="0">
                <a:spAutoFit/>
              </a:bodyPr>
              <a:lstStyle/>
              <a:p>
                <a:r>
                  <a:rPr kumimoji="1" lang="ja-JP" altLang="en-US" sz="1400" dirty="0"/>
                  <a:t>⇒</a:t>
                </a:r>
                <a:r>
                  <a:rPr kumimoji="1" lang="en-US" altLang="ja-JP" sz="1400" b="0" dirty="0"/>
                  <a:t> </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で比較・選択</a:t>
                </a:r>
              </a:p>
            </p:txBody>
          </p:sp>
        </mc:Choice>
        <mc:Fallback xmlns="">
          <p:sp>
            <p:nvSpPr>
              <p:cNvPr id="52" name="テキスト ボックス 51">
                <a:extLst>
                  <a:ext uri="{FF2B5EF4-FFF2-40B4-BE49-F238E27FC236}">
                    <a16:creationId xmlns:a16="http://schemas.microsoft.com/office/drawing/2014/main" id="{7EF072AD-E9A5-4054-8AF2-4DF05932E871}"/>
                  </a:ext>
                </a:extLst>
              </p:cNvPr>
              <p:cNvSpPr txBox="1">
                <a:spLocks noRot="1" noChangeAspect="1" noMove="1" noResize="1" noEditPoints="1" noAdjustHandles="1" noChangeArrowheads="1" noChangeShapeType="1" noTextEdit="1"/>
              </p:cNvSpPr>
              <p:nvPr/>
            </p:nvSpPr>
            <p:spPr>
              <a:xfrm>
                <a:off x="7308540" y="5176144"/>
                <a:ext cx="1966658" cy="307777"/>
              </a:xfrm>
              <a:prstGeom prst="rect">
                <a:avLst/>
              </a:prstGeom>
              <a:blipFill>
                <a:blip r:embed="rId5"/>
                <a:stretch>
                  <a:fillRect l="-929" t="-5882" b="-19608"/>
                </a:stretch>
              </a:blipFill>
            </p:spPr>
            <p:txBody>
              <a:bodyPr/>
              <a:lstStyle/>
              <a:p>
                <a:r>
                  <a:rPr lang="ja-JP" altLang="en-US">
                    <a:noFill/>
                  </a:rPr>
                  <a:t> </a:t>
                </a:r>
              </a:p>
            </p:txBody>
          </p:sp>
        </mc:Fallback>
      </mc:AlternateContent>
      <p:cxnSp>
        <p:nvCxnSpPr>
          <p:cNvPr id="53" name="直線コネクタ 52">
            <a:extLst>
              <a:ext uri="{FF2B5EF4-FFF2-40B4-BE49-F238E27FC236}">
                <a16:creationId xmlns:a16="http://schemas.microsoft.com/office/drawing/2014/main" id="{7F255D9A-CAF1-4725-88C8-B31F7E95FDE1}"/>
              </a:ext>
            </a:extLst>
          </p:cNvPr>
          <p:cNvCxnSpPr>
            <a:cxnSpLocks/>
          </p:cNvCxnSpPr>
          <p:nvPr/>
        </p:nvCxnSpPr>
        <p:spPr>
          <a:xfrm flipH="1">
            <a:off x="5231374" y="2967354"/>
            <a:ext cx="609540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9580FED7-A570-46F1-9A80-8D9F3330477F}"/>
              </a:ext>
            </a:extLst>
          </p:cNvPr>
          <p:cNvSpPr txBox="1"/>
          <p:nvPr/>
        </p:nvSpPr>
        <p:spPr>
          <a:xfrm>
            <a:off x="1852611" y="2619394"/>
            <a:ext cx="1916299" cy="338554"/>
          </a:xfrm>
          <a:prstGeom prst="rect">
            <a:avLst/>
          </a:prstGeom>
          <a:noFill/>
        </p:spPr>
        <p:txBody>
          <a:bodyPr wrap="square" rtlCol="0">
            <a:spAutoFit/>
          </a:bodyPr>
          <a:lstStyle/>
          <a:p>
            <a:pPr algn="ctr"/>
            <a:r>
              <a:rPr kumimoji="1" lang="en-US" altLang="ja-JP" sz="1600" dirty="0"/>
              <a:t>MOEA/D</a:t>
            </a:r>
            <a:endParaRPr kumimoji="1" lang="ja-JP" altLang="en-US" sz="1600" dirty="0"/>
          </a:p>
        </p:txBody>
      </p:sp>
      <p:cxnSp>
        <p:nvCxnSpPr>
          <p:cNvPr id="55" name="直線コネクタ 54">
            <a:extLst>
              <a:ext uri="{FF2B5EF4-FFF2-40B4-BE49-F238E27FC236}">
                <a16:creationId xmlns:a16="http://schemas.microsoft.com/office/drawing/2014/main" id="{9AE4EE44-CEBC-4A70-996F-0450607EBFD1}"/>
              </a:ext>
            </a:extLst>
          </p:cNvPr>
          <p:cNvCxnSpPr>
            <a:cxnSpLocks/>
          </p:cNvCxnSpPr>
          <p:nvPr/>
        </p:nvCxnSpPr>
        <p:spPr>
          <a:xfrm flipH="1">
            <a:off x="694521" y="2967354"/>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DA3213D7-C12C-49DC-AA38-69B2E0A9AB36}"/>
                  </a:ext>
                </a:extLst>
              </p:cNvPr>
              <p:cNvSpPr txBox="1"/>
              <p:nvPr/>
            </p:nvSpPr>
            <p:spPr>
              <a:xfrm>
                <a:off x="787903" y="3079745"/>
                <a:ext cx="4163244" cy="523220"/>
              </a:xfrm>
              <a:prstGeom prst="rect">
                <a:avLst/>
              </a:prstGeom>
              <a:noFill/>
            </p:spPr>
            <p:txBody>
              <a:bodyPr wrap="square" rtlCol="0">
                <a:spAutoFit/>
              </a:bodyPr>
              <a:lstStyle/>
              <a:p>
                <a:r>
                  <a:rPr kumimoji="1" lang="ja-JP" altLang="en-US" sz="1400" b="1" dirty="0"/>
                  <a:t>個体に異なる重みを与えて、部分問題に分割する方法</a:t>
                </a:r>
                <a:endParaRPr kumimoji="1" lang="en-US" altLang="ja-JP" sz="1400" b="1" dirty="0"/>
              </a:p>
              <a:p>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b="1" dirty="0"/>
                  <a:t>のパレートフロンティアへの選択圧が強い</a:t>
                </a:r>
                <a:endParaRPr kumimoji="1" lang="en-US" altLang="ja-JP" sz="1400" b="1" dirty="0"/>
              </a:p>
            </p:txBody>
          </p:sp>
        </mc:Choice>
        <mc:Fallback xmlns="">
          <p:sp>
            <p:nvSpPr>
              <p:cNvPr id="57" name="テキスト ボックス 56">
                <a:extLst>
                  <a:ext uri="{FF2B5EF4-FFF2-40B4-BE49-F238E27FC236}">
                    <a16:creationId xmlns:a16="http://schemas.microsoft.com/office/drawing/2014/main" id="{DA3213D7-C12C-49DC-AA38-69B2E0A9AB36}"/>
                  </a:ext>
                </a:extLst>
              </p:cNvPr>
              <p:cNvSpPr txBox="1">
                <a:spLocks noRot="1" noChangeAspect="1" noMove="1" noResize="1" noEditPoints="1" noAdjustHandles="1" noChangeArrowheads="1" noChangeShapeType="1" noTextEdit="1"/>
              </p:cNvSpPr>
              <p:nvPr/>
            </p:nvSpPr>
            <p:spPr>
              <a:xfrm>
                <a:off x="787903" y="3079745"/>
                <a:ext cx="4163244" cy="523220"/>
              </a:xfrm>
              <a:prstGeom prst="rect">
                <a:avLst/>
              </a:prstGeom>
              <a:blipFill>
                <a:blip r:embed="rId6"/>
                <a:stretch>
                  <a:fillRect l="-439" t="-2326" b="-11628"/>
                </a:stretch>
              </a:blipFill>
            </p:spPr>
            <p:txBody>
              <a:bodyPr/>
              <a:lstStyle/>
              <a:p>
                <a:r>
                  <a:rPr lang="ja-JP" altLang="en-US">
                    <a:noFill/>
                  </a:rPr>
                  <a:t> </a:t>
                </a:r>
              </a:p>
            </p:txBody>
          </p:sp>
        </mc:Fallback>
      </mc:AlternateContent>
      <p:pic>
        <p:nvPicPr>
          <p:cNvPr id="58" name="図 57">
            <a:extLst>
              <a:ext uri="{FF2B5EF4-FFF2-40B4-BE49-F238E27FC236}">
                <a16:creationId xmlns:a16="http://schemas.microsoft.com/office/drawing/2014/main" id="{2604B149-E35B-47CC-AE4B-FCFB2D5978F0}"/>
              </a:ext>
            </a:extLst>
          </p:cNvPr>
          <p:cNvPicPr>
            <a:picLocks noChangeAspect="1"/>
          </p:cNvPicPr>
          <p:nvPr/>
        </p:nvPicPr>
        <p:blipFill rotWithShape="1">
          <a:blip r:embed="rId7"/>
          <a:srcRect t="15970" r="49449" b="9674"/>
          <a:stretch/>
        </p:blipFill>
        <p:spPr>
          <a:xfrm>
            <a:off x="1547705" y="3646267"/>
            <a:ext cx="2164157" cy="1988486"/>
          </a:xfrm>
          <a:prstGeom prst="rect">
            <a:avLst/>
          </a:prstGeom>
        </p:spPr>
      </p:pic>
      <p:sp>
        <p:nvSpPr>
          <p:cNvPr id="59" name="楕円 58">
            <a:extLst>
              <a:ext uri="{FF2B5EF4-FFF2-40B4-BE49-F238E27FC236}">
                <a16:creationId xmlns:a16="http://schemas.microsoft.com/office/drawing/2014/main" id="{7B7FD71F-8A96-4961-B958-B6F7E1475B7D}"/>
              </a:ext>
            </a:extLst>
          </p:cNvPr>
          <p:cNvSpPr/>
          <p:nvPr/>
        </p:nvSpPr>
        <p:spPr>
          <a:xfrm>
            <a:off x="2776144" y="38762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D2FDA0FE-704A-49A0-8A53-711338E62F10}"/>
              </a:ext>
            </a:extLst>
          </p:cNvPr>
          <p:cNvSpPr txBox="1"/>
          <p:nvPr/>
        </p:nvSpPr>
        <p:spPr>
          <a:xfrm>
            <a:off x="3065531" y="3631705"/>
            <a:ext cx="646331" cy="276999"/>
          </a:xfrm>
          <a:prstGeom prst="rect">
            <a:avLst/>
          </a:prstGeom>
          <a:noFill/>
        </p:spPr>
        <p:txBody>
          <a:bodyPr wrap="none" rtlCol="0">
            <a:spAutoFit/>
          </a:bodyPr>
          <a:lstStyle/>
          <a:p>
            <a:r>
              <a:rPr kumimoji="1" lang="ja-JP" altLang="en-US" sz="1200" dirty="0"/>
              <a:t>探索点</a:t>
            </a:r>
          </a:p>
        </p:txBody>
      </p:sp>
      <p:sp>
        <p:nvSpPr>
          <p:cNvPr id="61" name="楕円 60">
            <a:extLst>
              <a:ext uri="{FF2B5EF4-FFF2-40B4-BE49-F238E27FC236}">
                <a16:creationId xmlns:a16="http://schemas.microsoft.com/office/drawing/2014/main" id="{1B8ECC06-DDB7-4420-9783-79786DDA691E}"/>
              </a:ext>
            </a:extLst>
          </p:cNvPr>
          <p:cNvSpPr/>
          <p:nvPr/>
        </p:nvSpPr>
        <p:spPr>
          <a:xfrm>
            <a:off x="2445777" y="41117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楕円 61">
            <a:extLst>
              <a:ext uri="{FF2B5EF4-FFF2-40B4-BE49-F238E27FC236}">
                <a16:creationId xmlns:a16="http://schemas.microsoft.com/office/drawing/2014/main" id="{45DB041D-4D20-4C07-848F-1DA5B4CDA389}"/>
              </a:ext>
            </a:extLst>
          </p:cNvPr>
          <p:cNvSpPr/>
          <p:nvPr/>
        </p:nvSpPr>
        <p:spPr>
          <a:xfrm>
            <a:off x="3260751" y="411493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二等辺三角形 65">
            <a:extLst>
              <a:ext uri="{FF2B5EF4-FFF2-40B4-BE49-F238E27FC236}">
                <a16:creationId xmlns:a16="http://schemas.microsoft.com/office/drawing/2014/main" id="{DA5F9FC4-FF0B-4C24-B522-70B5C7534A46}"/>
              </a:ext>
            </a:extLst>
          </p:cNvPr>
          <p:cNvSpPr/>
          <p:nvPr/>
        </p:nvSpPr>
        <p:spPr>
          <a:xfrm rot="13142737">
            <a:off x="2380581" y="4672924"/>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楕円 66">
            <a:extLst>
              <a:ext uri="{FF2B5EF4-FFF2-40B4-BE49-F238E27FC236}">
                <a16:creationId xmlns:a16="http://schemas.microsoft.com/office/drawing/2014/main" id="{FC2F8865-8D8E-44D0-A9B5-96E01BF272FB}"/>
              </a:ext>
            </a:extLst>
          </p:cNvPr>
          <p:cNvSpPr/>
          <p:nvPr/>
        </p:nvSpPr>
        <p:spPr>
          <a:xfrm>
            <a:off x="3414765" y="453251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楕円 67">
            <a:extLst>
              <a:ext uri="{FF2B5EF4-FFF2-40B4-BE49-F238E27FC236}">
                <a16:creationId xmlns:a16="http://schemas.microsoft.com/office/drawing/2014/main" id="{B009EC79-CEB9-4AD9-8FA6-9221CF3ABB8B}"/>
              </a:ext>
            </a:extLst>
          </p:cNvPr>
          <p:cNvSpPr/>
          <p:nvPr/>
        </p:nvSpPr>
        <p:spPr>
          <a:xfrm>
            <a:off x="2917640" y="42413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9" name="図 68">
            <a:extLst>
              <a:ext uri="{FF2B5EF4-FFF2-40B4-BE49-F238E27FC236}">
                <a16:creationId xmlns:a16="http://schemas.microsoft.com/office/drawing/2014/main" id="{DCD80786-8F45-4D8E-BE82-ACA64AFECE5F}"/>
              </a:ext>
            </a:extLst>
          </p:cNvPr>
          <p:cNvPicPr>
            <a:picLocks noChangeAspect="1"/>
          </p:cNvPicPr>
          <p:nvPr/>
        </p:nvPicPr>
        <p:blipFill rotWithShape="1">
          <a:blip r:embed="rId7"/>
          <a:srcRect t="15970" r="49449" b="9674"/>
          <a:stretch/>
        </p:blipFill>
        <p:spPr>
          <a:xfrm>
            <a:off x="8865973" y="3646267"/>
            <a:ext cx="2164157" cy="1988486"/>
          </a:xfrm>
          <a:prstGeom prst="rect">
            <a:avLst/>
          </a:prstGeom>
        </p:spPr>
      </p:pic>
      <p:sp>
        <p:nvSpPr>
          <p:cNvPr id="70" name="楕円 69">
            <a:extLst>
              <a:ext uri="{FF2B5EF4-FFF2-40B4-BE49-F238E27FC236}">
                <a16:creationId xmlns:a16="http://schemas.microsoft.com/office/drawing/2014/main" id="{779B4085-3D2D-453D-A34B-9BE92199589E}"/>
              </a:ext>
            </a:extLst>
          </p:cNvPr>
          <p:cNvSpPr/>
          <p:nvPr/>
        </p:nvSpPr>
        <p:spPr>
          <a:xfrm>
            <a:off x="10091344" y="377152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AF64858C-2479-4E37-86F2-9A2D5257C6C3}"/>
              </a:ext>
            </a:extLst>
          </p:cNvPr>
          <p:cNvSpPr/>
          <p:nvPr/>
        </p:nvSpPr>
        <p:spPr>
          <a:xfrm>
            <a:off x="9760977" y="400698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1C81EDB6-D620-42D2-86C8-22586AD0BDC6}"/>
              </a:ext>
            </a:extLst>
          </p:cNvPr>
          <p:cNvSpPr/>
          <p:nvPr/>
        </p:nvSpPr>
        <p:spPr>
          <a:xfrm>
            <a:off x="10575951" y="401015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楕円 72">
            <a:extLst>
              <a:ext uri="{FF2B5EF4-FFF2-40B4-BE49-F238E27FC236}">
                <a16:creationId xmlns:a16="http://schemas.microsoft.com/office/drawing/2014/main" id="{E77A634C-D93A-44AF-A248-1BF37C584C5C}"/>
              </a:ext>
            </a:extLst>
          </p:cNvPr>
          <p:cNvSpPr/>
          <p:nvPr/>
        </p:nvSpPr>
        <p:spPr>
          <a:xfrm>
            <a:off x="10729965" y="442773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楕円 73">
            <a:extLst>
              <a:ext uri="{FF2B5EF4-FFF2-40B4-BE49-F238E27FC236}">
                <a16:creationId xmlns:a16="http://schemas.microsoft.com/office/drawing/2014/main" id="{44A812C3-64EA-4E8A-B97F-55EC90532806}"/>
              </a:ext>
            </a:extLst>
          </p:cNvPr>
          <p:cNvSpPr/>
          <p:nvPr/>
        </p:nvSpPr>
        <p:spPr>
          <a:xfrm>
            <a:off x="10232840" y="413653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二等辺三角形 74">
            <a:extLst>
              <a:ext uri="{FF2B5EF4-FFF2-40B4-BE49-F238E27FC236}">
                <a16:creationId xmlns:a16="http://schemas.microsoft.com/office/drawing/2014/main" id="{8825975A-6E59-4F61-A830-2F70DC0C12C2}"/>
              </a:ext>
            </a:extLst>
          </p:cNvPr>
          <p:cNvSpPr/>
          <p:nvPr/>
        </p:nvSpPr>
        <p:spPr>
          <a:xfrm rot="10800000">
            <a:off x="9868977" y="4640510"/>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テキスト ボックス 75">
            <a:extLst>
              <a:ext uri="{FF2B5EF4-FFF2-40B4-BE49-F238E27FC236}">
                <a16:creationId xmlns:a16="http://schemas.microsoft.com/office/drawing/2014/main" id="{3BD783C5-E410-4A42-B0AD-93644431AFA5}"/>
              </a:ext>
            </a:extLst>
          </p:cNvPr>
          <p:cNvSpPr txBox="1"/>
          <p:nvPr/>
        </p:nvSpPr>
        <p:spPr>
          <a:xfrm>
            <a:off x="10373132" y="3512937"/>
            <a:ext cx="646331" cy="276999"/>
          </a:xfrm>
          <a:prstGeom prst="rect">
            <a:avLst/>
          </a:prstGeom>
          <a:noFill/>
        </p:spPr>
        <p:txBody>
          <a:bodyPr wrap="none" rtlCol="0">
            <a:spAutoFit/>
          </a:bodyPr>
          <a:lstStyle/>
          <a:p>
            <a:r>
              <a:rPr kumimoji="1" lang="ja-JP" altLang="en-US" sz="1200" dirty="0"/>
              <a:t>探索点</a:t>
            </a:r>
          </a:p>
        </p:txBody>
      </p:sp>
      <p:sp>
        <p:nvSpPr>
          <p:cNvPr id="78" name="テキスト ボックス 77">
            <a:extLst>
              <a:ext uri="{FF2B5EF4-FFF2-40B4-BE49-F238E27FC236}">
                <a16:creationId xmlns:a16="http://schemas.microsoft.com/office/drawing/2014/main" id="{2D9EA867-0968-422C-B100-6B89AA415B76}"/>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[2] R. Tanabe et al.: “Success-History Based Parameter Adaptation for Differential Evolution” (2013) </a:t>
            </a:r>
            <a:endParaRPr kumimoji="1" lang="ja-JP" altLang="en-US" sz="1200" dirty="0"/>
          </a:p>
        </p:txBody>
      </p:sp>
      <p:sp>
        <p:nvSpPr>
          <p:cNvPr id="79" name="テキスト ボックス 78">
            <a:extLst>
              <a:ext uri="{FF2B5EF4-FFF2-40B4-BE49-F238E27FC236}">
                <a16:creationId xmlns:a16="http://schemas.microsoft.com/office/drawing/2014/main" id="{A16B786C-0FBC-456D-BA7D-C1955CA387A3}"/>
              </a:ext>
            </a:extLst>
          </p:cNvPr>
          <p:cNvSpPr txBox="1"/>
          <p:nvPr/>
        </p:nvSpPr>
        <p:spPr>
          <a:xfrm>
            <a:off x="298875" y="5727213"/>
            <a:ext cx="9462102" cy="276999"/>
          </a:xfrm>
          <a:prstGeom prst="rect">
            <a:avLst/>
          </a:prstGeom>
          <a:noFill/>
        </p:spPr>
        <p:txBody>
          <a:bodyPr wrap="square" rtlCol="0">
            <a:spAutoFit/>
          </a:bodyPr>
          <a:lstStyle/>
          <a:p>
            <a:r>
              <a:rPr kumimoji="1" lang="en-US" altLang="ja-JP" sz="1200" dirty="0"/>
              <a:t>[1] </a:t>
            </a:r>
            <a:r>
              <a:rPr kumimoji="1" lang="ja-JP" altLang="en-US" sz="1200" dirty="0"/>
              <a:t>安田・熊谷・田村・安田：「有制約最適化のための制約条件の目的関数化と適応的重み調整を用いた</a:t>
            </a:r>
            <a:r>
              <a:rPr kumimoji="1" lang="en-US" altLang="ja-JP" sz="1200" dirty="0"/>
              <a:t>MOEA/D</a:t>
            </a:r>
            <a:r>
              <a:rPr kumimoji="1" lang="ja-JP" altLang="en-US" sz="1200" dirty="0"/>
              <a:t>」、電気学会</a:t>
            </a:r>
            <a:r>
              <a:rPr kumimoji="1" lang="en-US" altLang="ja-JP" sz="1200" dirty="0"/>
              <a:t>C</a:t>
            </a:r>
            <a:r>
              <a:rPr kumimoji="1" lang="ja-JP" altLang="en-US" sz="1200" dirty="0"/>
              <a:t>部門誌（</a:t>
            </a:r>
            <a:r>
              <a:rPr kumimoji="1" lang="en-US" altLang="ja-JP" sz="1200" dirty="0"/>
              <a:t>2023.03</a:t>
            </a:r>
            <a:r>
              <a:rPr kumimoji="1" lang="ja-JP" altLang="en-US" sz="1200" dirty="0"/>
              <a:t>）</a:t>
            </a:r>
          </a:p>
        </p:txBody>
      </p:sp>
    </p:spTree>
    <p:extLst>
      <p:ext uri="{BB962C8B-B14F-4D97-AF65-F5344CB8AC3E}">
        <p14:creationId xmlns:p14="http://schemas.microsoft.com/office/powerpoint/2010/main" val="373016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テキスト ボックス 143">
            <a:extLst>
              <a:ext uri="{FF2B5EF4-FFF2-40B4-BE49-F238E27FC236}">
                <a16:creationId xmlns:a16="http://schemas.microsoft.com/office/drawing/2014/main" id="{4EEA031A-95A0-4330-9E4C-AC6AE370760F}"/>
              </a:ext>
            </a:extLst>
          </p:cNvPr>
          <p:cNvSpPr txBox="1"/>
          <p:nvPr/>
        </p:nvSpPr>
        <p:spPr>
          <a:xfrm>
            <a:off x="3063758" y="3790982"/>
            <a:ext cx="756268" cy="307777"/>
          </a:xfrm>
          <a:prstGeom prst="rect">
            <a:avLst/>
          </a:prstGeom>
          <a:solidFill>
            <a:schemeClr val="bg1"/>
          </a:solidFill>
        </p:spPr>
        <p:txBody>
          <a:bodyPr wrap="square" rtlCol="0">
            <a:spAutoFit/>
          </a:bodyPr>
          <a:lstStyle/>
          <a:p>
            <a:pPr algn="ctr"/>
            <a:r>
              <a:rPr kumimoji="1" lang="ja-JP" altLang="en-US" sz="1400" dirty="0"/>
              <a:t>凸制約</a:t>
            </a:r>
          </a:p>
        </p:txBody>
      </p:sp>
      <p:pic>
        <p:nvPicPr>
          <p:cNvPr id="63" name="図 62">
            <a:extLst>
              <a:ext uri="{FF2B5EF4-FFF2-40B4-BE49-F238E27FC236}">
                <a16:creationId xmlns:a16="http://schemas.microsoft.com/office/drawing/2014/main" id="{68BB2C22-3A12-47D9-9D24-BD348F0C024B}"/>
              </a:ext>
            </a:extLst>
          </p:cNvPr>
          <p:cNvPicPr>
            <a:picLocks noChangeAspect="1"/>
          </p:cNvPicPr>
          <p:nvPr/>
        </p:nvPicPr>
        <p:blipFill rotWithShape="1">
          <a:blip r:embed="rId2">
            <a:extLst>
              <a:ext uri="{28A0092B-C50C-407E-A947-70E740481C1C}">
                <a14:useLocalDpi xmlns:a14="http://schemas.microsoft.com/office/drawing/2010/main" val="0"/>
              </a:ext>
            </a:extLst>
          </a:blip>
          <a:srcRect r="12473"/>
          <a:stretch/>
        </p:blipFill>
        <p:spPr>
          <a:xfrm>
            <a:off x="8211215" y="2653111"/>
            <a:ext cx="3407365" cy="321008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3" y="-20412"/>
            <a:ext cx="8886342"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パレートフロンティアが狭い問題での検証</a:t>
            </a:r>
            <a:endParaRPr kumimoji="1" lang="en-US" altLang="ja-JP" sz="1600" b="1" dirty="0">
              <a:solidFill>
                <a:schemeClr val="bg1"/>
              </a:solidFill>
            </a:endParaRPr>
          </a:p>
        </p:txBody>
      </p:sp>
      <p:pic>
        <p:nvPicPr>
          <p:cNvPr id="43" name="図 42">
            <a:extLst>
              <a:ext uri="{FF2B5EF4-FFF2-40B4-BE49-F238E27FC236}">
                <a16:creationId xmlns:a16="http://schemas.microsoft.com/office/drawing/2014/main" id="{EC995EFF-F321-4715-940A-F1272DE90CB1}"/>
              </a:ext>
            </a:extLst>
          </p:cNvPr>
          <p:cNvPicPr>
            <a:picLocks noChangeAspect="1"/>
          </p:cNvPicPr>
          <p:nvPr/>
        </p:nvPicPr>
        <p:blipFill rotWithShape="1">
          <a:blip r:embed="rId3">
            <a:extLst>
              <a:ext uri="{28A0092B-C50C-407E-A947-70E740481C1C}">
                <a14:useLocalDpi xmlns:a14="http://schemas.microsoft.com/office/drawing/2010/main" val="0"/>
              </a:ext>
            </a:extLst>
          </a:blip>
          <a:srcRect r="11064"/>
          <a:stretch/>
        </p:blipFill>
        <p:spPr>
          <a:xfrm>
            <a:off x="4359187" y="2661222"/>
            <a:ext cx="3407365" cy="3193858"/>
          </a:xfrm>
          <a:prstGeom prst="rect">
            <a:avLst/>
          </a:prstGeom>
        </p:spPr>
      </p:pic>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24692109-42E4-427A-897D-B537E8F08B70}"/>
                  </a:ext>
                </a:extLst>
              </p:cNvPr>
              <p:cNvSpPr txBox="1"/>
              <p:nvPr/>
            </p:nvSpPr>
            <p:spPr>
              <a:xfrm>
                <a:off x="5932563" y="1472501"/>
                <a:ext cx="4296079" cy="369332"/>
              </a:xfrm>
              <a:prstGeom prst="rect">
                <a:avLst/>
              </a:prstGeom>
              <a:noFill/>
            </p:spPr>
            <p:txBody>
              <a:bodyPr wrap="square" rtlCol="0">
                <a:spAutoFit/>
              </a:bodyPr>
              <a:lstStyle/>
              <a:p>
                <a:pPr algn="ctr"/>
                <a:r>
                  <a:rPr lang="ja-JP" altLang="en-US" dirty="0"/>
                  <a:t>制約違反量</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𝑣</m:t>
                    </m:r>
                  </m:oMath>
                </a14:m>
                <a:r>
                  <a:rPr lang="ja-JP" altLang="en-US" dirty="0"/>
                  <a:t>の景観</a:t>
                </a:r>
              </a:p>
            </p:txBody>
          </p:sp>
        </mc:Choice>
        <mc:Fallback xmlns="">
          <p:sp>
            <p:nvSpPr>
              <p:cNvPr id="47" name="テキスト ボックス 46">
                <a:extLst>
                  <a:ext uri="{FF2B5EF4-FFF2-40B4-BE49-F238E27FC236}">
                    <a16:creationId xmlns:a16="http://schemas.microsoft.com/office/drawing/2014/main" id="{24692109-42E4-427A-897D-B537E8F08B70}"/>
                  </a:ext>
                </a:extLst>
              </p:cNvPr>
              <p:cNvSpPr txBox="1">
                <a:spLocks noRot="1" noChangeAspect="1" noMove="1" noResize="1" noEditPoints="1" noAdjustHandles="1" noChangeArrowheads="1" noChangeShapeType="1" noTextEdit="1"/>
              </p:cNvSpPr>
              <p:nvPr/>
            </p:nvSpPr>
            <p:spPr>
              <a:xfrm>
                <a:off x="5932563" y="1472501"/>
                <a:ext cx="4296079" cy="369332"/>
              </a:xfrm>
              <a:prstGeom prst="rect">
                <a:avLst/>
              </a:prstGeom>
              <a:blipFill>
                <a:blip r:embed="rId4"/>
                <a:stretch>
                  <a:fillRect t="-10000" b="-26667"/>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E0F5DD74-3321-4887-BBFA-CF591DF3E97A}"/>
              </a:ext>
            </a:extLst>
          </p:cNvPr>
          <p:cNvSpPr txBox="1"/>
          <p:nvPr/>
        </p:nvSpPr>
        <p:spPr>
          <a:xfrm>
            <a:off x="1169487" y="1472501"/>
            <a:ext cx="1956011" cy="369332"/>
          </a:xfrm>
          <a:prstGeom prst="rect">
            <a:avLst/>
          </a:prstGeom>
          <a:noFill/>
        </p:spPr>
        <p:txBody>
          <a:bodyPr wrap="square" rtlCol="0">
            <a:spAutoFit/>
          </a:bodyPr>
          <a:lstStyle/>
          <a:p>
            <a:pPr algn="ctr"/>
            <a:r>
              <a:rPr lang="ja-JP" altLang="en-US" dirty="0"/>
              <a:t>最適化問題</a:t>
            </a:r>
          </a:p>
        </p:txBody>
      </p:sp>
      <mc:AlternateContent xmlns:mc="http://schemas.openxmlformats.org/markup-compatibility/2006" xmlns:a14="http://schemas.microsoft.com/office/drawing/2010/main">
        <mc:Choice Requires="a14">
          <p:sp>
            <p:nvSpPr>
              <p:cNvPr id="58" name="テキスト プレースホルダー 2">
                <a:extLst>
                  <a:ext uri="{FF2B5EF4-FFF2-40B4-BE49-F238E27FC236}">
                    <a16:creationId xmlns:a16="http://schemas.microsoft.com/office/drawing/2014/main" id="{1046B59A-17A4-4929-8653-B7EE907C499E}"/>
                  </a:ext>
                </a:extLst>
              </p:cNvPr>
              <p:cNvSpPr txBox="1">
                <a:spLocks/>
              </p:cNvSpPr>
              <p:nvPr/>
            </p:nvSpPr>
            <p:spPr>
              <a:xfrm>
                <a:off x="517054" y="878149"/>
                <a:ext cx="11400125" cy="58518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関数の最小解をずらして配置することで、</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𝑓</m:t>
                    </m:r>
                    <m:r>
                      <a:rPr lang="en-US" altLang="ja-JP" sz="2800" b="1"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𝑣</m:t>
                    </m:r>
                  </m:oMath>
                </a14:m>
                <a:r>
                  <a:rPr lang="ja-JP" altLang="en-US" sz="2800" dirty="0"/>
                  <a:t>のトレードオフ領域が出現。</a:t>
                </a:r>
                <a:endParaRPr lang="en-US" altLang="ja-JP" sz="2800" dirty="0"/>
              </a:p>
            </p:txBody>
          </p:sp>
        </mc:Choice>
        <mc:Fallback xmlns="">
          <p:sp>
            <p:nvSpPr>
              <p:cNvPr id="58" name="テキスト プレースホルダー 2">
                <a:extLst>
                  <a:ext uri="{FF2B5EF4-FFF2-40B4-BE49-F238E27FC236}">
                    <a16:creationId xmlns:a16="http://schemas.microsoft.com/office/drawing/2014/main" id="{1046B59A-17A4-4929-8653-B7EE907C499E}"/>
                  </a:ext>
                </a:extLst>
              </p:cNvPr>
              <p:cNvSpPr txBox="1">
                <a:spLocks noRot="1" noChangeAspect="1" noMove="1" noResize="1" noEditPoints="1" noAdjustHandles="1" noChangeArrowheads="1" noChangeShapeType="1" noTextEdit="1"/>
              </p:cNvSpPr>
              <p:nvPr/>
            </p:nvSpPr>
            <p:spPr>
              <a:xfrm>
                <a:off x="517054" y="878149"/>
                <a:ext cx="11400125" cy="585182"/>
              </a:xfrm>
              <a:prstGeom prst="rect">
                <a:avLst/>
              </a:prstGeom>
              <a:blipFill>
                <a:blip r:embed="rId5"/>
                <a:stretch>
                  <a:fillRect l="-963" t="-18750" b="-9375"/>
                </a:stretch>
              </a:blipFill>
            </p:spPr>
            <p:txBody>
              <a:bodyPr/>
              <a:lstStyle/>
              <a:p>
                <a:r>
                  <a:rPr lang="ja-JP" altLang="en-US">
                    <a:noFill/>
                  </a:rPr>
                  <a:t> </a:t>
                </a:r>
              </a:p>
            </p:txBody>
          </p:sp>
        </mc:Fallback>
      </mc:AlternateContent>
      <p:sp>
        <p:nvSpPr>
          <p:cNvPr id="68" name="四角形: 角を丸くする 67">
            <a:extLst>
              <a:ext uri="{FF2B5EF4-FFF2-40B4-BE49-F238E27FC236}">
                <a16:creationId xmlns:a16="http://schemas.microsoft.com/office/drawing/2014/main" id="{C21C9FA1-1A00-4099-87D8-35CB78920AE3}"/>
              </a:ext>
            </a:extLst>
          </p:cNvPr>
          <p:cNvSpPr/>
          <p:nvPr/>
        </p:nvSpPr>
        <p:spPr>
          <a:xfrm>
            <a:off x="4806484" y="4717031"/>
            <a:ext cx="897864" cy="802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ED1853D5-6521-4F21-8239-A09C9EDBE85C}"/>
              </a:ext>
            </a:extLst>
          </p:cNvPr>
          <p:cNvSpPr txBox="1"/>
          <p:nvPr/>
        </p:nvSpPr>
        <p:spPr>
          <a:xfrm>
            <a:off x="5578179" y="4769938"/>
            <a:ext cx="1444762" cy="307777"/>
          </a:xfrm>
          <a:prstGeom prst="rect">
            <a:avLst/>
          </a:prstGeom>
          <a:noFill/>
        </p:spPr>
        <p:txBody>
          <a:bodyPr wrap="square" rtlCol="0">
            <a:spAutoFit/>
          </a:bodyPr>
          <a:lstStyle/>
          <a:p>
            <a:pPr algn="ctr"/>
            <a:r>
              <a:rPr lang="ja-JP" altLang="en-US" sz="1400" dirty="0">
                <a:solidFill>
                  <a:srgbClr val="FF0000"/>
                </a:solidFill>
              </a:rPr>
              <a:t>両方悪い領域</a:t>
            </a:r>
          </a:p>
        </p:txBody>
      </p:sp>
      <p:sp>
        <p:nvSpPr>
          <p:cNvPr id="70" name="四角形: 角を丸くする 69">
            <a:extLst>
              <a:ext uri="{FF2B5EF4-FFF2-40B4-BE49-F238E27FC236}">
                <a16:creationId xmlns:a16="http://schemas.microsoft.com/office/drawing/2014/main" id="{63DC379B-8D3B-44EC-BBBF-CD482E1E9EA7}"/>
              </a:ext>
            </a:extLst>
          </p:cNvPr>
          <p:cNvSpPr/>
          <p:nvPr/>
        </p:nvSpPr>
        <p:spPr>
          <a:xfrm rot="18710592">
            <a:off x="5980636" y="3510373"/>
            <a:ext cx="1183264" cy="7205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テキスト ボックス 71">
            <a:extLst>
              <a:ext uri="{FF2B5EF4-FFF2-40B4-BE49-F238E27FC236}">
                <a16:creationId xmlns:a16="http://schemas.microsoft.com/office/drawing/2014/main" id="{A94E0E4F-8999-420D-83C7-1CE473375F1B}"/>
              </a:ext>
            </a:extLst>
          </p:cNvPr>
          <p:cNvSpPr txBox="1"/>
          <p:nvPr/>
        </p:nvSpPr>
        <p:spPr>
          <a:xfrm>
            <a:off x="6177194" y="2918979"/>
            <a:ext cx="1444762" cy="307777"/>
          </a:xfrm>
          <a:prstGeom prst="rect">
            <a:avLst/>
          </a:prstGeom>
          <a:noFill/>
        </p:spPr>
        <p:txBody>
          <a:bodyPr wrap="square" rtlCol="0">
            <a:spAutoFit/>
          </a:bodyPr>
          <a:lstStyle/>
          <a:p>
            <a:pPr algn="ctr"/>
            <a:r>
              <a:rPr lang="ja-JP" altLang="en-US" sz="1400" dirty="0"/>
              <a:t>トレードオフ領域</a:t>
            </a:r>
          </a:p>
        </p:txBody>
      </p:sp>
      <p:cxnSp>
        <p:nvCxnSpPr>
          <p:cNvPr id="74" name="直線コネクタ 73">
            <a:extLst>
              <a:ext uri="{FF2B5EF4-FFF2-40B4-BE49-F238E27FC236}">
                <a16:creationId xmlns:a16="http://schemas.microsoft.com/office/drawing/2014/main" id="{22305B66-E205-4B73-B443-49FB3076441C}"/>
              </a:ext>
            </a:extLst>
          </p:cNvPr>
          <p:cNvCxnSpPr>
            <a:cxnSpLocks/>
          </p:cNvCxnSpPr>
          <p:nvPr/>
        </p:nvCxnSpPr>
        <p:spPr>
          <a:xfrm flipV="1">
            <a:off x="6271985" y="3512648"/>
            <a:ext cx="636562" cy="708044"/>
          </a:xfrm>
          <a:prstGeom prst="line">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759D828E-9C50-4148-B349-C28FE80A23D1}"/>
              </a:ext>
            </a:extLst>
          </p:cNvPr>
          <p:cNvSpPr txBox="1"/>
          <p:nvPr/>
        </p:nvSpPr>
        <p:spPr>
          <a:xfrm>
            <a:off x="6371302" y="3870637"/>
            <a:ext cx="1398494" cy="261610"/>
          </a:xfrm>
          <a:prstGeom prst="rect">
            <a:avLst/>
          </a:prstGeom>
          <a:noFill/>
        </p:spPr>
        <p:txBody>
          <a:bodyPr wrap="square" rtlCol="0">
            <a:spAutoFit/>
          </a:bodyPr>
          <a:lstStyle/>
          <a:p>
            <a:pPr algn="ctr"/>
            <a:r>
              <a:rPr lang="ja-JP" altLang="en-US" sz="1100" dirty="0"/>
              <a:t>パレートフロンティア</a:t>
            </a:r>
          </a:p>
        </p:txBody>
      </p:sp>
      <p:sp>
        <p:nvSpPr>
          <p:cNvPr id="84" name="四角形: 角を丸くする 83">
            <a:extLst>
              <a:ext uri="{FF2B5EF4-FFF2-40B4-BE49-F238E27FC236}">
                <a16:creationId xmlns:a16="http://schemas.microsoft.com/office/drawing/2014/main" id="{4DF3B525-6BF4-4324-8AE3-B53D4983E014}"/>
              </a:ext>
            </a:extLst>
          </p:cNvPr>
          <p:cNvSpPr/>
          <p:nvPr/>
        </p:nvSpPr>
        <p:spPr>
          <a:xfrm rot="16200000">
            <a:off x="4121336" y="3537923"/>
            <a:ext cx="1840130"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四角形: 角を丸くする 84">
            <a:extLst>
              <a:ext uri="{FF2B5EF4-FFF2-40B4-BE49-F238E27FC236}">
                <a16:creationId xmlns:a16="http://schemas.microsoft.com/office/drawing/2014/main" id="{C23824BB-C5A0-4EF0-A19C-33F3F6B03BA7}"/>
              </a:ext>
            </a:extLst>
          </p:cNvPr>
          <p:cNvSpPr/>
          <p:nvPr/>
        </p:nvSpPr>
        <p:spPr>
          <a:xfrm rot="10800000">
            <a:off x="5704348" y="5053964"/>
            <a:ext cx="1927471"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81A932F2-2477-4DA7-BDF5-A1DB3F96FC3A}"/>
                  </a:ext>
                </a:extLst>
              </p:cNvPr>
              <p:cNvSpPr txBox="1"/>
              <p:nvPr/>
            </p:nvSpPr>
            <p:spPr>
              <a:xfrm>
                <a:off x="1677261" y="2630514"/>
                <a:ext cx="2311287"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𝑓</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𝐹</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r>
                            <a:rPr lang="en-US" altLang="ja-JP" b="1"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 </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𝑥</m:t>
                              </m:r>
                            </m:e>
                            <m:sup>
                              <m:r>
                                <a:rPr lang="en-US" altLang="ja-JP" b="0" i="1" smtClean="0">
                                  <a:latin typeface="Cambria Math" panose="02040503050406030204" pitchFamily="18" charset="0"/>
                                  <a:ea typeface="Cambria Math" panose="02040503050406030204" pitchFamily="18" charset="0"/>
                                </a:rPr>
                                <m:t>2</m:t>
                              </m:r>
                            </m:sup>
                          </m:sSup>
                        </m:e>
                      </m:d>
                    </m:oMath>
                  </m:oMathPara>
                </a14:m>
                <a:endParaRPr kumimoji="1" lang="ja-JP" altLang="en-US" dirty="0"/>
              </a:p>
            </p:txBody>
          </p:sp>
        </mc:Choice>
        <mc:Fallback xmlns="">
          <p:sp>
            <p:nvSpPr>
              <p:cNvPr id="87" name="テキスト ボックス 86">
                <a:extLst>
                  <a:ext uri="{FF2B5EF4-FFF2-40B4-BE49-F238E27FC236}">
                    <a16:creationId xmlns:a16="http://schemas.microsoft.com/office/drawing/2014/main" id="{81A932F2-2477-4DA7-BDF5-A1DB3F96FC3A}"/>
                  </a:ext>
                </a:extLst>
              </p:cNvPr>
              <p:cNvSpPr txBox="1">
                <a:spLocks noRot="1" noChangeAspect="1" noMove="1" noResize="1" noEditPoints="1" noAdjustHandles="1" noChangeArrowheads="1" noChangeShapeType="1" noTextEdit="1"/>
              </p:cNvSpPr>
              <p:nvPr/>
            </p:nvSpPr>
            <p:spPr>
              <a:xfrm>
                <a:off x="1677261" y="2630514"/>
                <a:ext cx="2311287" cy="369332"/>
              </a:xfrm>
              <a:prstGeom prst="rect">
                <a:avLst/>
              </a:prstGeom>
              <a:blipFill>
                <a:blip r:embed="rId6"/>
                <a:stretch>
                  <a:fillRect l="-792"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E509815C-B6FB-433A-A75A-88C74A2D75BF}"/>
                  </a:ext>
                </a:extLst>
              </p:cNvPr>
              <p:cNvSpPr txBox="1"/>
              <p:nvPr/>
            </p:nvSpPr>
            <p:spPr>
              <a:xfrm>
                <a:off x="3234161" y="2127074"/>
                <a:ext cx="1217976"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𝑑</m:t>
                      </m:r>
                      <m:r>
                        <a:rPr lang="en-US" altLang="ja-JP" sz="1400" i="1">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10</m:t>
                          </m:r>
                        </m:e>
                        <m:sup>
                          <m:r>
                            <a:rPr lang="en-US" altLang="ja-JP" sz="1400" i="1">
                              <a:latin typeface="Cambria Math" panose="02040503050406030204" pitchFamily="18" charset="0"/>
                              <a:ea typeface="Cambria Math" panose="02040503050406030204" pitchFamily="18" charset="0"/>
                            </a:rPr>
                            <m:t>−4</m:t>
                          </m:r>
                        </m:sup>
                      </m:sSup>
                      <m:r>
                        <a:rPr lang="en-US" altLang="ja-JP" sz="1400" b="0" i="1" smtClean="0">
                          <a:latin typeface="Cambria Math" panose="02040503050406030204" pitchFamily="18" charset="0"/>
                          <a:ea typeface="Cambria Math" panose="02040503050406030204" pitchFamily="18" charset="0"/>
                        </a:rPr>
                        <m:t>)</m:t>
                      </m:r>
                    </m:oMath>
                  </m:oMathPara>
                </a14:m>
                <a:endParaRPr kumimoji="1" lang="ja-JP" altLang="en-US" sz="1400" dirty="0"/>
              </a:p>
            </p:txBody>
          </p:sp>
        </mc:Choice>
        <mc:Fallback xmlns="">
          <p:sp>
            <p:nvSpPr>
              <p:cNvPr id="107" name="テキスト ボックス 106">
                <a:extLst>
                  <a:ext uri="{FF2B5EF4-FFF2-40B4-BE49-F238E27FC236}">
                    <a16:creationId xmlns:a16="http://schemas.microsoft.com/office/drawing/2014/main" id="{E509815C-B6FB-433A-A75A-88C74A2D75BF}"/>
                  </a:ext>
                </a:extLst>
              </p:cNvPr>
              <p:cNvSpPr txBox="1">
                <a:spLocks noRot="1" noChangeAspect="1" noMove="1" noResize="1" noEditPoints="1" noAdjustHandles="1" noChangeArrowheads="1" noChangeShapeType="1" noTextEdit="1"/>
              </p:cNvSpPr>
              <p:nvPr/>
            </p:nvSpPr>
            <p:spPr>
              <a:xfrm>
                <a:off x="3234161" y="2127074"/>
                <a:ext cx="1217976" cy="307777"/>
              </a:xfrm>
              <a:prstGeom prst="rect">
                <a:avLst/>
              </a:prstGeom>
              <a:blipFill>
                <a:blip r:embed="rId7"/>
                <a:stretch>
                  <a:fillRect b="-10000"/>
                </a:stretch>
              </a:blipFill>
            </p:spPr>
            <p:txBody>
              <a:bodyPr/>
              <a:lstStyle/>
              <a:p>
                <a:r>
                  <a:rPr lang="ja-JP" altLang="en-US">
                    <a:noFill/>
                  </a:rPr>
                  <a:t> </a:t>
                </a:r>
              </a:p>
            </p:txBody>
          </p:sp>
        </mc:Fallback>
      </mc:AlternateContent>
      <p:cxnSp>
        <p:nvCxnSpPr>
          <p:cNvPr id="112" name="直線コネクタ 111">
            <a:extLst>
              <a:ext uri="{FF2B5EF4-FFF2-40B4-BE49-F238E27FC236}">
                <a16:creationId xmlns:a16="http://schemas.microsoft.com/office/drawing/2014/main" id="{D22E6799-4CEA-45E5-BA95-C7F986856A28}"/>
              </a:ext>
            </a:extLst>
          </p:cNvPr>
          <p:cNvCxnSpPr>
            <a:cxnSpLocks/>
          </p:cNvCxnSpPr>
          <p:nvPr/>
        </p:nvCxnSpPr>
        <p:spPr>
          <a:xfrm flipH="1">
            <a:off x="4359187" y="1881504"/>
            <a:ext cx="737544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B918FE43-00B2-4B4E-AF17-387D4D4F38F3}"/>
              </a:ext>
            </a:extLst>
          </p:cNvPr>
          <p:cNvCxnSpPr>
            <a:cxnSpLocks/>
          </p:cNvCxnSpPr>
          <p:nvPr/>
        </p:nvCxnSpPr>
        <p:spPr>
          <a:xfrm flipH="1">
            <a:off x="255109" y="1881504"/>
            <a:ext cx="378476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0B32A5DE-F456-40B9-901F-B9CC43BF4718}"/>
              </a:ext>
            </a:extLst>
          </p:cNvPr>
          <p:cNvSpPr txBox="1"/>
          <p:nvPr/>
        </p:nvSpPr>
        <p:spPr>
          <a:xfrm>
            <a:off x="337011" y="3518708"/>
            <a:ext cx="889706" cy="338554"/>
          </a:xfrm>
          <a:prstGeom prst="rect">
            <a:avLst/>
          </a:prstGeom>
          <a:noFill/>
        </p:spPr>
        <p:txBody>
          <a:bodyPr wrap="square" rtlCol="0">
            <a:spAutoFit/>
          </a:bodyPr>
          <a:lstStyle/>
          <a:p>
            <a:pPr algn="ctr"/>
            <a:r>
              <a:rPr lang="en-US" altLang="ja-JP" sz="1600" dirty="0"/>
              <a:t>Prob.1</a:t>
            </a:r>
            <a:endParaRPr lang="ja-JP" altLang="en-US" sz="1600" dirty="0"/>
          </a:p>
        </p:txBody>
      </p:sp>
      <mc:AlternateContent xmlns:mc="http://schemas.openxmlformats.org/markup-compatibility/2006" xmlns:a14="http://schemas.microsoft.com/office/drawing/2010/main">
        <mc:Choice Requires="a14">
          <p:sp>
            <p:nvSpPr>
              <p:cNvPr id="127" name="テキスト ボックス 126">
                <a:extLst>
                  <a:ext uri="{FF2B5EF4-FFF2-40B4-BE49-F238E27FC236}">
                    <a16:creationId xmlns:a16="http://schemas.microsoft.com/office/drawing/2014/main" id="{A895B133-FF84-4D8E-8F9E-96C68DEF420E}"/>
                  </a:ext>
                </a:extLst>
              </p:cNvPr>
              <p:cNvSpPr txBox="1"/>
              <p:nvPr/>
            </p:nvSpPr>
            <p:spPr>
              <a:xfrm>
                <a:off x="1127709" y="3501485"/>
                <a:ext cx="2603171"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ja-JP" sz="1600" b="0" i="1" smtClean="0">
                              <a:latin typeface="Cambria Math" panose="02040503050406030204" pitchFamily="18" charset="0"/>
                              <a:ea typeface="Cambria Math" panose="02040503050406030204" pitchFamily="18" charset="0"/>
                            </a:rPr>
                          </m:ctrlPr>
                        </m:sSubPr>
                        <m:e>
                          <m:r>
                            <a:rPr lang="en-US" altLang="ja-JP" sz="1600" b="0" i="1" smtClean="0">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1</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𝐹</m:t>
                      </m:r>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r>
                            <a:rPr lang="en-US" altLang="ja-JP" sz="1600" b="1" i="1">
                              <a:latin typeface="Cambria Math" panose="02040503050406030204" pitchFamily="18" charset="0"/>
                              <a:ea typeface="Cambria Math" panose="02040503050406030204" pitchFamily="18" charset="0"/>
                            </a:rPr>
                            <m:t>;</m:t>
                          </m:r>
                          <m:sSup>
                            <m:sSupPr>
                              <m:ctrlPr>
                                <a:rPr lang="en-US" altLang="ja-JP" sz="1600" i="1">
                                  <a:latin typeface="Cambria Math" panose="02040503050406030204" pitchFamily="18" charset="0"/>
                                  <a:ea typeface="Cambria Math" panose="02040503050406030204" pitchFamily="18" charset="0"/>
                                </a:rPr>
                              </m:ctrlPr>
                            </m:sSupPr>
                            <m:e>
                              <m:r>
                                <a:rPr lang="en-US" altLang="ja-JP" sz="1600" b="0" i="1" smtClean="0">
                                  <a:latin typeface="Cambria Math" panose="02040503050406030204" pitchFamily="18" charset="0"/>
                                  <a:ea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𝑥</m:t>
                              </m:r>
                              <m:r>
                                <a:rPr lang="en-US" altLang="ja-JP" sz="1600" b="0" i="1" smtClean="0">
                                  <a:latin typeface="Cambria Math" panose="02040503050406030204" pitchFamily="18" charset="0"/>
                                  <a:ea typeface="Cambria Math" panose="02040503050406030204" pitchFamily="18" charset="0"/>
                                </a:rPr>
                                <m:t>−1)</m:t>
                              </m:r>
                            </m:e>
                            <m:sup>
                              <m:r>
                                <a:rPr lang="en-US" altLang="ja-JP" sz="1600" i="1">
                                  <a:latin typeface="Cambria Math" panose="02040503050406030204" pitchFamily="18" charset="0"/>
                                  <a:ea typeface="Cambria Math" panose="02040503050406030204" pitchFamily="18" charset="0"/>
                                </a:rPr>
                                <m:t>2</m:t>
                              </m:r>
                            </m:sup>
                          </m:sSup>
                        </m:e>
                      </m:d>
                    </m:oMath>
                  </m:oMathPara>
                </a14:m>
                <a:endParaRPr kumimoji="1" lang="ja-JP" altLang="en-US" sz="1600" dirty="0"/>
              </a:p>
            </p:txBody>
          </p:sp>
        </mc:Choice>
        <mc:Fallback xmlns="">
          <p:sp>
            <p:nvSpPr>
              <p:cNvPr id="127" name="テキスト ボックス 126">
                <a:extLst>
                  <a:ext uri="{FF2B5EF4-FFF2-40B4-BE49-F238E27FC236}">
                    <a16:creationId xmlns:a16="http://schemas.microsoft.com/office/drawing/2014/main" id="{A895B133-FF84-4D8E-8F9E-96C68DEF420E}"/>
                  </a:ext>
                </a:extLst>
              </p:cNvPr>
              <p:cNvSpPr txBox="1">
                <a:spLocks noRot="1" noChangeAspect="1" noMove="1" noResize="1" noEditPoints="1" noAdjustHandles="1" noChangeArrowheads="1" noChangeShapeType="1" noTextEdit="1"/>
              </p:cNvSpPr>
              <p:nvPr/>
            </p:nvSpPr>
            <p:spPr>
              <a:xfrm>
                <a:off x="1127709" y="3501485"/>
                <a:ext cx="2603171"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DA6E680F-E662-4A11-8683-D84AD506F831}"/>
                  </a:ext>
                </a:extLst>
              </p:cNvPr>
              <p:cNvSpPr txBox="1"/>
              <p:nvPr/>
            </p:nvSpPr>
            <p:spPr>
              <a:xfrm>
                <a:off x="1127709" y="4081145"/>
                <a:ext cx="267454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ja-JP" sz="1600" i="1" smtClean="0">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2</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func>
                        <m:funcPr>
                          <m:ctrlPr>
                            <a:rPr lang="en-US" altLang="ja-JP" sz="1600" b="0" i="1" smtClean="0">
                              <a:latin typeface="Cambria Math" panose="02040503050406030204" pitchFamily="18" charset="0"/>
                            </a:rPr>
                          </m:ctrlPr>
                        </m:funcPr>
                        <m:fName>
                          <m:r>
                            <m:rPr>
                              <m:sty m:val="p"/>
                            </m:rPr>
                            <a:rPr lang="en-US" altLang="ja-JP" sz="1600" b="0" i="0" smtClean="0">
                              <a:latin typeface="Cambria Math" panose="02040503050406030204" pitchFamily="18" charset="0"/>
                            </a:rPr>
                            <m:t>exp</m:t>
                          </m:r>
                        </m:fName>
                        <m:e>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10</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i="1">
                                      <a:latin typeface="Cambria Math" panose="02040503050406030204" pitchFamily="18" charset="0"/>
                                      <a:ea typeface="Cambria Math" panose="02040503050406030204" pitchFamily="18" charset="0"/>
                                    </a:rPr>
                                    <m:t>1</m:t>
                                  </m:r>
                                </m:sub>
                              </m:sSub>
                              <m:r>
                                <a:rPr lang="en-US" altLang="ja-JP" sz="1600" b="0" i="1" smtClean="0">
                                  <a:latin typeface="Cambria Math" panose="02040503050406030204" pitchFamily="18" charset="0"/>
                                  <a:ea typeface="Cambria Math" panose="02040503050406030204" pitchFamily="18" charset="0"/>
                                </a:rPr>
                                <m:t>(</m:t>
                              </m:r>
                              <m:r>
                                <a:rPr lang="en-US" altLang="ja-JP" sz="1600" b="1" i="1" smtClean="0">
                                  <a:latin typeface="Cambria Math" panose="02040503050406030204" pitchFamily="18" charset="0"/>
                                  <a:ea typeface="Cambria Math" panose="02040503050406030204" pitchFamily="18" charset="0"/>
                                </a:rPr>
                                <m:t>𝒙</m:t>
                              </m:r>
                              <m:r>
                                <a:rPr lang="en-US" altLang="ja-JP" sz="1600" b="0" i="1" smtClean="0">
                                  <a:latin typeface="Cambria Math" panose="02040503050406030204" pitchFamily="18" charset="0"/>
                                  <a:ea typeface="Cambria Math" panose="02040503050406030204" pitchFamily="18" charset="0"/>
                                </a:rPr>
                                <m:t>)</m:t>
                              </m:r>
                            </m:e>
                          </m:d>
                        </m:e>
                      </m:func>
                      <m:r>
                        <a:rPr lang="en-US" altLang="ja-JP" sz="1600" b="0" i="1" smtClean="0">
                          <a:latin typeface="Cambria Math" panose="02040503050406030204" pitchFamily="18" charset="0"/>
                          <a:ea typeface="Cambria Math" panose="02040503050406030204" pitchFamily="18" charset="0"/>
                        </a:rPr>
                        <m:t>−1</m:t>
                      </m:r>
                    </m:oMath>
                  </m:oMathPara>
                </a14:m>
                <a:endParaRPr kumimoji="1" lang="ja-JP" altLang="en-US" sz="1600" dirty="0"/>
              </a:p>
            </p:txBody>
          </p:sp>
        </mc:Choice>
        <mc:Fallback xmlns="">
          <p:sp>
            <p:nvSpPr>
              <p:cNvPr id="129" name="テキスト ボックス 128">
                <a:extLst>
                  <a:ext uri="{FF2B5EF4-FFF2-40B4-BE49-F238E27FC236}">
                    <a16:creationId xmlns:a16="http://schemas.microsoft.com/office/drawing/2014/main" id="{DA6E680F-E662-4A11-8683-D84AD506F831}"/>
                  </a:ext>
                </a:extLst>
              </p:cNvPr>
              <p:cNvSpPr txBox="1">
                <a:spLocks noRot="1" noChangeAspect="1" noMove="1" noResize="1" noEditPoints="1" noAdjustHandles="1" noChangeArrowheads="1" noChangeShapeType="1" noTextEdit="1"/>
              </p:cNvSpPr>
              <p:nvPr/>
            </p:nvSpPr>
            <p:spPr>
              <a:xfrm>
                <a:off x="1127709" y="4081145"/>
                <a:ext cx="2674546" cy="338554"/>
              </a:xfrm>
              <a:prstGeom prst="rect">
                <a:avLst/>
              </a:prstGeom>
              <a:blipFill>
                <a:blip r:embed="rId9"/>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テキスト ボックス 129">
                <a:extLst>
                  <a:ext uri="{FF2B5EF4-FFF2-40B4-BE49-F238E27FC236}">
                    <a16:creationId xmlns:a16="http://schemas.microsoft.com/office/drawing/2014/main" id="{F80FDCDB-D596-4551-948C-5E6C10C94A2A}"/>
                  </a:ext>
                </a:extLst>
              </p:cNvPr>
              <p:cNvSpPr txBox="1"/>
              <p:nvPr/>
            </p:nvSpPr>
            <p:spPr>
              <a:xfrm>
                <a:off x="1127709" y="4783275"/>
                <a:ext cx="3011768" cy="34137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ja-JP" sz="1600" i="1" smtClean="0">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3</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sgn</m:t>
                          </m:r>
                        </m:fName>
                        <m:e>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i="1">
                                      <a:latin typeface="Cambria Math" panose="02040503050406030204" pitchFamily="18" charset="0"/>
                                      <a:ea typeface="Cambria Math" panose="02040503050406030204" pitchFamily="18" charset="0"/>
                                    </a:rPr>
                                    <m:t>1</m:t>
                                  </m:r>
                                </m:sub>
                              </m:sSub>
                              <m:r>
                                <a:rPr lang="en-US" altLang="ja-JP" sz="1600" i="1">
                                  <a:latin typeface="Cambria Math" panose="02040503050406030204" pitchFamily="18" charset="0"/>
                                  <a:ea typeface="Cambria Math" panose="02040503050406030204" pitchFamily="18" charset="0"/>
                                </a:rPr>
                                <m:t>(</m:t>
                              </m:r>
                              <m:r>
                                <a:rPr lang="en-US" altLang="ja-JP" sz="1600" b="1" i="1">
                                  <a:latin typeface="Cambria Math" panose="02040503050406030204" pitchFamily="18" charset="0"/>
                                  <a:ea typeface="Cambria Math" panose="02040503050406030204" pitchFamily="18" charset="0"/>
                                </a:rPr>
                                <m:t>𝒙</m:t>
                              </m:r>
                              <m:r>
                                <a:rPr lang="en-US" altLang="ja-JP" sz="1600" i="1">
                                  <a:latin typeface="Cambria Math" panose="02040503050406030204" pitchFamily="18" charset="0"/>
                                  <a:ea typeface="Cambria Math" panose="02040503050406030204" pitchFamily="18" charset="0"/>
                                </a:rPr>
                                <m:t>)</m:t>
                              </m:r>
                            </m:e>
                          </m:d>
                        </m:e>
                      </m:func>
                      <m:sSup>
                        <m:sSupPr>
                          <m:ctrlPr>
                            <a:rPr lang="en-US" altLang="ja-JP" sz="1600" b="0" i="1" smtClean="0">
                              <a:latin typeface="Cambria Math" panose="02040503050406030204" pitchFamily="18" charset="0"/>
                              <a:ea typeface="Cambria Math" panose="02040503050406030204" pitchFamily="18" charset="0"/>
                            </a:rPr>
                          </m:ctrlPr>
                        </m:sSupPr>
                        <m:e>
                          <m:d>
                            <m:dPr>
                              <m:begChr m:val="|"/>
                              <m:endChr m:val="|"/>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i="1">
                                      <a:latin typeface="Cambria Math" panose="02040503050406030204" pitchFamily="18" charset="0"/>
                                      <a:ea typeface="Cambria Math" panose="02040503050406030204" pitchFamily="18" charset="0"/>
                                    </a:rPr>
                                    <m:t>1</m:t>
                                  </m:r>
                                </m:sub>
                              </m:sSub>
                              <m:r>
                                <a:rPr lang="en-US" altLang="ja-JP" sz="1600" i="1">
                                  <a:latin typeface="Cambria Math" panose="02040503050406030204" pitchFamily="18" charset="0"/>
                                  <a:ea typeface="Cambria Math" panose="02040503050406030204" pitchFamily="18" charset="0"/>
                                </a:rPr>
                                <m:t>(</m:t>
                              </m:r>
                              <m:r>
                                <a:rPr lang="en-US" altLang="ja-JP" sz="1600" b="1" i="1">
                                  <a:latin typeface="Cambria Math" panose="02040503050406030204" pitchFamily="18" charset="0"/>
                                  <a:ea typeface="Cambria Math" panose="02040503050406030204" pitchFamily="18" charset="0"/>
                                </a:rPr>
                                <m:t>𝒙</m:t>
                              </m:r>
                              <m:r>
                                <a:rPr lang="en-US" altLang="ja-JP" sz="1600" i="1">
                                  <a:latin typeface="Cambria Math" panose="02040503050406030204" pitchFamily="18" charset="0"/>
                                  <a:ea typeface="Cambria Math" panose="02040503050406030204" pitchFamily="18" charset="0"/>
                                </a:rPr>
                                <m:t>)</m:t>
                              </m:r>
                            </m:e>
                          </m:d>
                        </m:e>
                        <m:sup>
                          <m:r>
                            <a:rPr lang="en-US" altLang="ja-JP" sz="1600" b="0" i="1" smtClean="0">
                              <a:latin typeface="Cambria Math" panose="02040503050406030204" pitchFamily="18" charset="0"/>
                              <a:ea typeface="Cambria Math" panose="02040503050406030204" pitchFamily="18" charset="0"/>
                            </a:rPr>
                            <m:t>0.25</m:t>
                          </m:r>
                        </m:sup>
                      </m:sSup>
                    </m:oMath>
                  </m:oMathPara>
                </a14:m>
                <a:endParaRPr kumimoji="1" lang="ja-JP" altLang="en-US" sz="1600" dirty="0"/>
              </a:p>
            </p:txBody>
          </p:sp>
        </mc:Choice>
        <mc:Fallback xmlns="">
          <p:sp>
            <p:nvSpPr>
              <p:cNvPr id="130" name="テキスト ボックス 129">
                <a:extLst>
                  <a:ext uri="{FF2B5EF4-FFF2-40B4-BE49-F238E27FC236}">
                    <a16:creationId xmlns:a16="http://schemas.microsoft.com/office/drawing/2014/main" id="{F80FDCDB-D596-4551-948C-5E6C10C94A2A}"/>
                  </a:ext>
                </a:extLst>
              </p:cNvPr>
              <p:cNvSpPr txBox="1">
                <a:spLocks noRot="1" noChangeAspect="1" noMove="1" noResize="1" noEditPoints="1" noAdjustHandles="1" noChangeArrowheads="1" noChangeShapeType="1" noTextEdit="1"/>
              </p:cNvSpPr>
              <p:nvPr/>
            </p:nvSpPr>
            <p:spPr>
              <a:xfrm>
                <a:off x="1127709" y="4783275"/>
                <a:ext cx="3011768" cy="341376"/>
              </a:xfrm>
              <a:prstGeom prst="rect">
                <a:avLst/>
              </a:prstGeom>
              <a:blipFill>
                <a:blip r:embed="rId10"/>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3" name="テキスト ボックス 132">
                <a:extLst>
                  <a:ext uri="{FF2B5EF4-FFF2-40B4-BE49-F238E27FC236}">
                    <a16:creationId xmlns:a16="http://schemas.microsoft.com/office/drawing/2014/main" id="{CBD0F7DE-6FC7-4345-8F76-E5076C6F763A}"/>
                  </a:ext>
                </a:extLst>
              </p:cNvPr>
              <p:cNvSpPr txBox="1"/>
              <p:nvPr/>
            </p:nvSpPr>
            <p:spPr>
              <a:xfrm>
                <a:off x="1127709" y="5516526"/>
                <a:ext cx="3330803" cy="338554"/>
              </a:xfrm>
              <a:prstGeom prst="rect">
                <a:avLst/>
              </a:prstGeom>
              <a:noFill/>
            </p:spPr>
            <p:txBody>
              <a:bodyPr wrap="square" rtlCol="0">
                <a:spAutoFit/>
              </a:bodyPr>
              <a:lstStyle/>
              <a:p>
                <a14:m>
                  <m:oMath xmlns:m="http://schemas.openxmlformats.org/officeDocument/2006/math">
                    <m:sSub>
                      <m:sSubPr>
                        <m:ctrlPr>
                          <a:rPr lang="en-US" altLang="ja-JP" sz="1600" i="1" smtClean="0">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4</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oMath>
                </a14:m>
                <a:r>
                  <a:rPr lang="en-US" altLang="ja-JP" sz="1600" dirty="0">
                    <a:ea typeface="Cambria Math" panose="02040503050406030204" pitchFamily="18" charset="0"/>
                  </a:rPr>
                  <a:t> </a:t>
                </a:r>
                <a14:m>
                  <m:oMath xmlns:m="http://schemas.openxmlformats.org/officeDocument/2006/math">
                    <m:r>
                      <a:rPr lang="en-US" altLang="ja-JP" sz="1600" i="1">
                        <a:latin typeface="Cambria Math" panose="02040503050406030204" pitchFamily="18" charset="0"/>
                        <a:ea typeface="Cambria Math" panose="02040503050406030204" pitchFamily="18" charset="0"/>
                      </a:rPr>
                      <m:t>𝐹</m:t>
                    </m:r>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r>
                          <a:rPr lang="en-US" altLang="ja-JP" sz="1600" b="1"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 −</m:t>
                        </m:r>
                        <m:r>
                          <m:rPr>
                            <m:sty m:val="p"/>
                          </m:rPr>
                          <a:rPr lang="en-US" altLang="ja-JP" sz="1600" b="0" i="0" smtClean="0">
                            <a:latin typeface="Cambria Math" panose="02040503050406030204" pitchFamily="18" charset="0"/>
                            <a:ea typeface="Cambria Math" panose="02040503050406030204" pitchFamily="18" charset="0"/>
                          </a:rPr>
                          <m:t>cos</m:t>
                        </m:r>
                        <m:r>
                          <a:rPr lang="en-US" altLang="ja-JP" sz="1600" b="0" i="1" smtClean="0">
                            <a:latin typeface="Cambria Math" panose="02040503050406030204" pitchFamily="18" charset="0"/>
                            <a:ea typeface="Cambria Math" panose="02040503050406030204" pitchFamily="18" charset="0"/>
                          </a:rPr>
                          <m:t>⁡(2</m:t>
                        </m:r>
                        <m:r>
                          <a:rPr lang="en-US" altLang="ja-JP" sz="1600" b="0" i="1" smtClean="0">
                            <a:latin typeface="Cambria Math" panose="02040503050406030204" pitchFamily="18" charset="0"/>
                            <a:ea typeface="Cambria Math" panose="02040503050406030204" pitchFamily="18" charset="0"/>
                          </a:rPr>
                          <m:t>𝜋</m:t>
                        </m:r>
                        <m:d>
                          <m:dPr>
                            <m:ctrlPr>
                              <a:rPr lang="en-US" altLang="ja-JP" sz="1600" b="0" i="1" smtClean="0">
                                <a:latin typeface="Cambria Math" panose="02040503050406030204" pitchFamily="18" charset="0"/>
                                <a:ea typeface="Cambria Math" panose="02040503050406030204" pitchFamily="18" charset="0"/>
                              </a:rPr>
                            </m:ctrlPr>
                          </m:dPr>
                          <m:e>
                            <m:r>
                              <a:rPr lang="en-US" altLang="ja-JP" sz="1600" b="0" i="1" smtClean="0">
                                <a:latin typeface="Cambria Math" panose="02040503050406030204" pitchFamily="18" charset="0"/>
                                <a:ea typeface="Cambria Math" panose="02040503050406030204" pitchFamily="18" charset="0"/>
                              </a:rPr>
                              <m:t>𝑥</m:t>
                            </m:r>
                            <m:r>
                              <a:rPr lang="en-US" altLang="ja-JP" sz="1600" b="0" i="1" smtClean="0">
                                <a:latin typeface="Cambria Math" panose="02040503050406030204" pitchFamily="18" charset="0"/>
                                <a:ea typeface="Cambria Math" panose="02040503050406030204" pitchFamily="18" charset="0"/>
                              </a:rPr>
                              <m:t>−0.25</m:t>
                            </m:r>
                          </m:e>
                        </m:d>
                        <m:r>
                          <a:rPr lang="en-US" altLang="ja-JP" sz="1600" b="0" i="1" smtClean="0">
                            <a:latin typeface="Cambria Math" panose="02040503050406030204" pitchFamily="18" charset="0"/>
                            <a:ea typeface="Cambria Math" panose="02040503050406030204" pitchFamily="18" charset="0"/>
                          </a:rPr>
                          <m:t>)</m:t>
                        </m:r>
                      </m:e>
                    </m:d>
                  </m:oMath>
                </a14:m>
                <a:endParaRPr lang="en-US" altLang="ja-JP" sz="1600" b="0" i="1" dirty="0">
                  <a:latin typeface="Cambria Math" panose="02040503050406030204" pitchFamily="18" charset="0"/>
                </a:endParaRPr>
              </a:p>
            </p:txBody>
          </p:sp>
        </mc:Choice>
        <mc:Fallback xmlns="">
          <p:sp>
            <p:nvSpPr>
              <p:cNvPr id="133" name="テキスト ボックス 132">
                <a:extLst>
                  <a:ext uri="{FF2B5EF4-FFF2-40B4-BE49-F238E27FC236}">
                    <a16:creationId xmlns:a16="http://schemas.microsoft.com/office/drawing/2014/main" id="{CBD0F7DE-6FC7-4345-8F76-E5076C6F763A}"/>
                  </a:ext>
                </a:extLst>
              </p:cNvPr>
              <p:cNvSpPr txBox="1">
                <a:spLocks noRot="1" noChangeAspect="1" noMove="1" noResize="1" noEditPoints="1" noAdjustHandles="1" noChangeArrowheads="1" noChangeShapeType="1" noTextEdit="1"/>
              </p:cNvSpPr>
              <p:nvPr/>
            </p:nvSpPr>
            <p:spPr>
              <a:xfrm>
                <a:off x="1127709" y="5516526"/>
                <a:ext cx="3330803" cy="338554"/>
              </a:xfrm>
              <a:prstGeom prst="rect">
                <a:avLst/>
              </a:prstGeom>
              <a:blipFill>
                <a:blip r:embed="rId11"/>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3113B5-5BEE-4414-A621-435C1B6E3C08}"/>
                  </a:ext>
                </a:extLst>
              </p:cNvPr>
              <p:cNvSpPr txBox="1"/>
              <p:nvPr/>
            </p:nvSpPr>
            <p:spPr>
              <a:xfrm>
                <a:off x="5294242" y="4323855"/>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34" name="テキスト ボックス 133">
                <a:extLst>
                  <a:ext uri="{FF2B5EF4-FFF2-40B4-BE49-F238E27FC236}">
                    <a16:creationId xmlns:a16="http://schemas.microsoft.com/office/drawing/2014/main" id="{1F3113B5-5BEE-4414-A621-435C1B6E3C08}"/>
                  </a:ext>
                </a:extLst>
              </p:cNvPr>
              <p:cNvSpPr txBox="1">
                <a:spLocks noRot="1" noChangeAspect="1" noMove="1" noResize="1" noEditPoints="1" noAdjustHandles="1" noChangeArrowheads="1" noChangeShapeType="1" noTextEdit="1"/>
              </p:cNvSpPr>
              <p:nvPr/>
            </p:nvSpPr>
            <p:spPr>
              <a:xfrm>
                <a:off x="5294242" y="4323855"/>
                <a:ext cx="995599" cy="307777"/>
              </a:xfrm>
              <a:prstGeom prst="rect">
                <a:avLst/>
              </a:prstGeom>
              <a:blipFill>
                <a:blip r:embed="rId12"/>
                <a:stretch>
                  <a:fillRect t="-1961" b="-19608"/>
                </a:stretch>
              </a:blipFill>
            </p:spPr>
            <p:txBody>
              <a:bodyPr/>
              <a:lstStyle/>
              <a:p>
                <a:r>
                  <a:rPr lang="ja-JP" altLang="en-US">
                    <a:noFill/>
                  </a:rPr>
                  <a:t> </a:t>
                </a:r>
              </a:p>
            </p:txBody>
          </p:sp>
        </mc:Fallback>
      </mc:AlternateContent>
      <p:sp>
        <p:nvSpPr>
          <p:cNvPr id="135" name="星: 5 pt 134">
            <a:extLst>
              <a:ext uri="{FF2B5EF4-FFF2-40B4-BE49-F238E27FC236}">
                <a16:creationId xmlns:a16="http://schemas.microsoft.com/office/drawing/2014/main" id="{62CED36A-5D75-4E3A-839A-5B28C4C10C03}"/>
              </a:ext>
            </a:extLst>
          </p:cNvPr>
          <p:cNvSpPr/>
          <p:nvPr/>
        </p:nvSpPr>
        <p:spPr>
          <a:xfrm>
            <a:off x="6115324" y="4105624"/>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37" name="テキスト ボックス 136">
                <a:extLst>
                  <a:ext uri="{FF2B5EF4-FFF2-40B4-BE49-F238E27FC236}">
                    <a16:creationId xmlns:a16="http://schemas.microsoft.com/office/drawing/2014/main" id="{6EF85042-1EF8-430D-A97A-FFE8C1366B20}"/>
                  </a:ext>
                </a:extLst>
              </p:cNvPr>
              <p:cNvSpPr txBox="1"/>
              <p:nvPr/>
            </p:nvSpPr>
            <p:spPr>
              <a:xfrm>
                <a:off x="9764801" y="4355681"/>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37" name="テキスト ボックス 136">
                <a:extLst>
                  <a:ext uri="{FF2B5EF4-FFF2-40B4-BE49-F238E27FC236}">
                    <a16:creationId xmlns:a16="http://schemas.microsoft.com/office/drawing/2014/main" id="{6EF85042-1EF8-430D-A97A-FFE8C1366B20}"/>
                  </a:ext>
                </a:extLst>
              </p:cNvPr>
              <p:cNvSpPr txBox="1">
                <a:spLocks noRot="1" noChangeAspect="1" noMove="1" noResize="1" noEditPoints="1" noAdjustHandles="1" noChangeArrowheads="1" noChangeShapeType="1" noTextEdit="1"/>
              </p:cNvSpPr>
              <p:nvPr/>
            </p:nvSpPr>
            <p:spPr>
              <a:xfrm>
                <a:off x="9764801" y="4355681"/>
                <a:ext cx="995599" cy="307777"/>
              </a:xfrm>
              <a:prstGeom prst="rect">
                <a:avLst/>
              </a:prstGeom>
              <a:blipFill>
                <a:blip r:embed="rId13"/>
                <a:stretch>
                  <a:fillRect t="-4000" b="-20000"/>
                </a:stretch>
              </a:blipFill>
            </p:spPr>
            <p:txBody>
              <a:bodyPr/>
              <a:lstStyle/>
              <a:p>
                <a:r>
                  <a:rPr lang="ja-JP" altLang="en-US">
                    <a:noFill/>
                  </a:rPr>
                  <a:t> </a:t>
                </a:r>
              </a:p>
            </p:txBody>
          </p:sp>
        </mc:Fallback>
      </mc:AlternateContent>
      <p:sp>
        <p:nvSpPr>
          <p:cNvPr id="139" name="星: 5 pt 138">
            <a:extLst>
              <a:ext uri="{FF2B5EF4-FFF2-40B4-BE49-F238E27FC236}">
                <a16:creationId xmlns:a16="http://schemas.microsoft.com/office/drawing/2014/main" id="{376A1BE7-6C1F-4CDD-8DCF-50EC860E786B}"/>
              </a:ext>
            </a:extLst>
          </p:cNvPr>
          <p:cNvSpPr/>
          <p:nvPr/>
        </p:nvSpPr>
        <p:spPr>
          <a:xfrm>
            <a:off x="10164963" y="3901500"/>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星: 5 pt 139">
            <a:extLst>
              <a:ext uri="{FF2B5EF4-FFF2-40B4-BE49-F238E27FC236}">
                <a16:creationId xmlns:a16="http://schemas.microsoft.com/office/drawing/2014/main" id="{0EBCEB03-82D2-4183-AD7D-6383E71FD7E4}"/>
              </a:ext>
            </a:extLst>
          </p:cNvPr>
          <p:cNvSpPr/>
          <p:nvPr/>
        </p:nvSpPr>
        <p:spPr>
          <a:xfrm>
            <a:off x="6816488" y="340316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2" name="テキスト ボックス 141">
            <a:extLst>
              <a:ext uri="{FF2B5EF4-FFF2-40B4-BE49-F238E27FC236}">
                <a16:creationId xmlns:a16="http://schemas.microsoft.com/office/drawing/2014/main" id="{D7E352B7-512F-4AC7-BC26-E57CD8825AB6}"/>
              </a:ext>
            </a:extLst>
          </p:cNvPr>
          <p:cNvSpPr txBox="1"/>
          <p:nvPr/>
        </p:nvSpPr>
        <p:spPr>
          <a:xfrm>
            <a:off x="9197405" y="2534037"/>
            <a:ext cx="1932101" cy="307777"/>
          </a:xfrm>
          <a:prstGeom prst="rect">
            <a:avLst/>
          </a:prstGeom>
          <a:solidFill>
            <a:schemeClr val="bg1"/>
          </a:solidFill>
        </p:spPr>
        <p:txBody>
          <a:bodyPr wrap="square" rtlCol="0">
            <a:spAutoFit/>
          </a:bodyPr>
          <a:lstStyle/>
          <a:p>
            <a:pPr algn="ctr"/>
            <a:r>
              <a:rPr kumimoji="1" lang="ja-JP" altLang="en-US" sz="1400" dirty="0"/>
              <a:t>非凸制約（</a:t>
            </a:r>
            <a:r>
              <a:rPr kumimoji="1" lang="en-US" altLang="ja-JP" sz="1400" dirty="0"/>
              <a:t>Prob.4</a:t>
            </a:r>
            <a:r>
              <a:rPr kumimoji="1" lang="ja-JP" altLang="en-US" sz="1400" dirty="0"/>
              <a:t>）</a:t>
            </a:r>
          </a:p>
        </p:txBody>
      </p:sp>
      <p:sp>
        <p:nvSpPr>
          <p:cNvPr id="143" name="テキスト ボックス 142">
            <a:extLst>
              <a:ext uri="{FF2B5EF4-FFF2-40B4-BE49-F238E27FC236}">
                <a16:creationId xmlns:a16="http://schemas.microsoft.com/office/drawing/2014/main" id="{54181235-686B-48E4-9BD6-6DB333EC8722}"/>
              </a:ext>
            </a:extLst>
          </p:cNvPr>
          <p:cNvSpPr txBox="1"/>
          <p:nvPr/>
        </p:nvSpPr>
        <p:spPr>
          <a:xfrm>
            <a:off x="5411243" y="2522757"/>
            <a:ext cx="1778633" cy="307777"/>
          </a:xfrm>
          <a:prstGeom prst="rect">
            <a:avLst/>
          </a:prstGeom>
          <a:solidFill>
            <a:schemeClr val="bg1"/>
          </a:solidFill>
        </p:spPr>
        <p:txBody>
          <a:bodyPr wrap="square" rtlCol="0">
            <a:spAutoFit/>
          </a:bodyPr>
          <a:lstStyle/>
          <a:p>
            <a:pPr algn="ctr"/>
            <a:r>
              <a:rPr kumimoji="1" lang="ja-JP" altLang="en-US" sz="1400" dirty="0"/>
              <a:t>凸制約（</a:t>
            </a:r>
            <a:r>
              <a:rPr kumimoji="1" lang="en-US" altLang="ja-JP" sz="1400" dirty="0"/>
              <a:t>Prob.1</a:t>
            </a:r>
            <a:r>
              <a:rPr kumimoji="1" lang="ja-JP" altLang="en-US" sz="1400" dirty="0"/>
              <a:t>）</a:t>
            </a:r>
          </a:p>
        </p:txBody>
      </p:sp>
      <p:sp>
        <p:nvSpPr>
          <p:cNvPr id="145" name="テキスト ボックス 144">
            <a:extLst>
              <a:ext uri="{FF2B5EF4-FFF2-40B4-BE49-F238E27FC236}">
                <a16:creationId xmlns:a16="http://schemas.microsoft.com/office/drawing/2014/main" id="{77E46C8F-C004-4CA2-BFB1-FBE45206F861}"/>
              </a:ext>
            </a:extLst>
          </p:cNvPr>
          <p:cNvSpPr txBox="1"/>
          <p:nvPr/>
        </p:nvSpPr>
        <p:spPr>
          <a:xfrm>
            <a:off x="3025945" y="4441387"/>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7" name="テキスト ボックス 146">
            <a:extLst>
              <a:ext uri="{FF2B5EF4-FFF2-40B4-BE49-F238E27FC236}">
                <a16:creationId xmlns:a16="http://schemas.microsoft.com/office/drawing/2014/main" id="{0821920A-A93E-42B4-BF36-2E642DA46A5B}"/>
              </a:ext>
            </a:extLst>
          </p:cNvPr>
          <p:cNvSpPr txBox="1"/>
          <p:nvPr/>
        </p:nvSpPr>
        <p:spPr>
          <a:xfrm>
            <a:off x="2832904" y="5878882"/>
            <a:ext cx="1217976" cy="307777"/>
          </a:xfrm>
          <a:prstGeom prst="rect">
            <a:avLst/>
          </a:prstGeom>
          <a:noFill/>
        </p:spPr>
        <p:txBody>
          <a:bodyPr wrap="square" rtlCol="0">
            <a:spAutoFit/>
          </a:bodyPr>
          <a:lstStyle/>
          <a:p>
            <a:pPr algn="ctr"/>
            <a:r>
              <a:rPr kumimoji="1" lang="ja-JP" altLang="en-US" sz="1400" dirty="0"/>
              <a:t>非凸制約</a:t>
            </a:r>
          </a:p>
        </p:txBody>
      </p:sp>
      <p:sp>
        <p:nvSpPr>
          <p:cNvPr id="148" name="テキスト ボックス 147">
            <a:extLst>
              <a:ext uri="{FF2B5EF4-FFF2-40B4-BE49-F238E27FC236}">
                <a16:creationId xmlns:a16="http://schemas.microsoft.com/office/drawing/2014/main" id="{EF1CD7B9-5713-471A-A959-1B36B726EE34}"/>
              </a:ext>
            </a:extLst>
          </p:cNvPr>
          <p:cNvSpPr txBox="1"/>
          <p:nvPr/>
        </p:nvSpPr>
        <p:spPr>
          <a:xfrm>
            <a:off x="278164" y="2655498"/>
            <a:ext cx="1328816"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目的関数</a:t>
            </a:r>
          </a:p>
        </p:txBody>
      </p:sp>
      <p:sp>
        <p:nvSpPr>
          <p:cNvPr id="149" name="テキスト ボックス 148">
            <a:extLst>
              <a:ext uri="{FF2B5EF4-FFF2-40B4-BE49-F238E27FC236}">
                <a16:creationId xmlns:a16="http://schemas.microsoft.com/office/drawing/2014/main" id="{BFB6DACA-15A8-44A8-93EE-29F1C90D2AD4}"/>
              </a:ext>
            </a:extLst>
          </p:cNvPr>
          <p:cNvSpPr txBox="1"/>
          <p:nvPr/>
        </p:nvSpPr>
        <p:spPr>
          <a:xfrm>
            <a:off x="278164" y="3122065"/>
            <a:ext cx="1343671"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制約関数</a:t>
            </a:r>
          </a:p>
        </p:txBody>
      </p:sp>
      <p:sp>
        <p:nvSpPr>
          <p:cNvPr id="150" name="テキスト ボックス 149">
            <a:extLst>
              <a:ext uri="{FF2B5EF4-FFF2-40B4-BE49-F238E27FC236}">
                <a16:creationId xmlns:a16="http://schemas.microsoft.com/office/drawing/2014/main" id="{3FCAE711-6B3E-40C2-9167-1D2B7F508280}"/>
              </a:ext>
            </a:extLst>
          </p:cNvPr>
          <p:cNvSpPr txBox="1"/>
          <p:nvPr/>
        </p:nvSpPr>
        <p:spPr>
          <a:xfrm>
            <a:off x="344798" y="4085633"/>
            <a:ext cx="889706" cy="338554"/>
          </a:xfrm>
          <a:prstGeom prst="rect">
            <a:avLst/>
          </a:prstGeom>
          <a:noFill/>
        </p:spPr>
        <p:txBody>
          <a:bodyPr wrap="square" rtlCol="0">
            <a:spAutoFit/>
          </a:bodyPr>
          <a:lstStyle/>
          <a:p>
            <a:pPr algn="ctr"/>
            <a:r>
              <a:rPr lang="en-US" altLang="ja-JP" sz="1600" dirty="0"/>
              <a:t>Prob.2</a:t>
            </a:r>
            <a:endParaRPr lang="ja-JP" altLang="en-US" sz="1600" dirty="0"/>
          </a:p>
        </p:txBody>
      </p:sp>
      <p:sp>
        <p:nvSpPr>
          <p:cNvPr id="151" name="テキスト ボックス 150">
            <a:extLst>
              <a:ext uri="{FF2B5EF4-FFF2-40B4-BE49-F238E27FC236}">
                <a16:creationId xmlns:a16="http://schemas.microsoft.com/office/drawing/2014/main" id="{C833B07A-6F2E-42A0-881E-C68E8B1281D3}"/>
              </a:ext>
            </a:extLst>
          </p:cNvPr>
          <p:cNvSpPr txBox="1"/>
          <p:nvPr/>
        </p:nvSpPr>
        <p:spPr>
          <a:xfrm>
            <a:off x="337011" y="4775091"/>
            <a:ext cx="889706" cy="338554"/>
          </a:xfrm>
          <a:prstGeom prst="rect">
            <a:avLst/>
          </a:prstGeom>
          <a:noFill/>
        </p:spPr>
        <p:txBody>
          <a:bodyPr wrap="square" rtlCol="0">
            <a:spAutoFit/>
          </a:bodyPr>
          <a:lstStyle/>
          <a:p>
            <a:pPr algn="ctr"/>
            <a:r>
              <a:rPr lang="en-US" altLang="ja-JP" sz="1600" dirty="0"/>
              <a:t>Prob.3</a:t>
            </a:r>
            <a:endParaRPr lang="ja-JP" altLang="en-US" sz="1600" dirty="0"/>
          </a:p>
        </p:txBody>
      </p:sp>
      <p:sp>
        <p:nvSpPr>
          <p:cNvPr id="152" name="テキスト ボックス 151">
            <a:extLst>
              <a:ext uri="{FF2B5EF4-FFF2-40B4-BE49-F238E27FC236}">
                <a16:creationId xmlns:a16="http://schemas.microsoft.com/office/drawing/2014/main" id="{50D291E3-4DD2-42EF-AFFA-BC6C42888650}"/>
              </a:ext>
            </a:extLst>
          </p:cNvPr>
          <p:cNvSpPr txBox="1"/>
          <p:nvPr/>
        </p:nvSpPr>
        <p:spPr>
          <a:xfrm>
            <a:off x="3025945" y="5174460"/>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53" name="テキスト ボックス 152">
            <a:extLst>
              <a:ext uri="{FF2B5EF4-FFF2-40B4-BE49-F238E27FC236}">
                <a16:creationId xmlns:a16="http://schemas.microsoft.com/office/drawing/2014/main" id="{52592D14-4A3E-42CA-BE5C-F93A22BE945E}"/>
              </a:ext>
            </a:extLst>
          </p:cNvPr>
          <p:cNvSpPr txBox="1"/>
          <p:nvPr/>
        </p:nvSpPr>
        <p:spPr>
          <a:xfrm>
            <a:off x="344798" y="5491111"/>
            <a:ext cx="889706" cy="338554"/>
          </a:xfrm>
          <a:prstGeom prst="rect">
            <a:avLst/>
          </a:prstGeom>
          <a:noFill/>
        </p:spPr>
        <p:txBody>
          <a:bodyPr wrap="square" rtlCol="0">
            <a:spAutoFit/>
          </a:bodyPr>
          <a:lstStyle/>
          <a:p>
            <a:pPr algn="ctr"/>
            <a:r>
              <a:rPr lang="en-US" altLang="ja-JP" sz="1600" dirty="0"/>
              <a:t>Prob.4</a:t>
            </a:r>
            <a:endParaRPr lang="ja-JP" altLang="en-US" sz="1600" dirty="0"/>
          </a:p>
        </p:txBody>
      </p:sp>
      <p:sp>
        <p:nvSpPr>
          <p:cNvPr id="64" name="テキスト ボックス 63">
            <a:extLst>
              <a:ext uri="{FF2B5EF4-FFF2-40B4-BE49-F238E27FC236}">
                <a16:creationId xmlns:a16="http://schemas.microsoft.com/office/drawing/2014/main" id="{965F6D6F-2B42-4CAC-93DA-7A91969A1778}"/>
              </a:ext>
            </a:extLst>
          </p:cNvPr>
          <p:cNvSpPr txBox="1"/>
          <p:nvPr/>
        </p:nvSpPr>
        <p:spPr>
          <a:xfrm>
            <a:off x="10073317" y="4113058"/>
            <a:ext cx="1398494" cy="261610"/>
          </a:xfrm>
          <a:prstGeom prst="rect">
            <a:avLst/>
          </a:prstGeom>
          <a:noFill/>
        </p:spPr>
        <p:txBody>
          <a:bodyPr wrap="square" rtlCol="0">
            <a:spAutoFit/>
          </a:bodyPr>
          <a:lstStyle/>
          <a:p>
            <a:pPr algn="ctr"/>
            <a:r>
              <a:rPr lang="ja-JP" altLang="en-US" sz="1100" dirty="0"/>
              <a:t>パレートフロンティア</a:t>
            </a:r>
          </a:p>
        </p:txBody>
      </p:sp>
      <p:cxnSp>
        <p:nvCxnSpPr>
          <p:cNvPr id="65" name="直線コネクタ 64">
            <a:extLst>
              <a:ext uri="{FF2B5EF4-FFF2-40B4-BE49-F238E27FC236}">
                <a16:creationId xmlns:a16="http://schemas.microsoft.com/office/drawing/2014/main" id="{86A93C20-1A64-47E8-9CB9-0396AEB6D51E}"/>
              </a:ext>
            </a:extLst>
          </p:cNvPr>
          <p:cNvCxnSpPr>
            <a:cxnSpLocks/>
          </p:cNvCxnSpPr>
          <p:nvPr/>
        </p:nvCxnSpPr>
        <p:spPr>
          <a:xfrm flipV="1">
            <a:off x="10077207" y="4036284"/>
            <a:ext cx="144000" cy="144000"/>
          </a:xfrm>
          <a:prstGeom prst="line">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B9952984-32FD-4A18-8FB5-3C41DB07001D}"/>
              </a:ext>
            </a:extLst>
          </p:cNvPr>
          <p:cNvSpPr txBox="1"/>
          <p:nvPr/>
        </p:nvSpPr>
        <p:spPr>
          <a:xfrm>
            <a:off x="8190818" y="5891712"/>
            <a:ext cx="3916777" cy="307777"/>
          </a:xfrm>
          <a:prstGeom prst="rect">
            <a:avLst/>
          </a:prstGeom>
          <a:noFill/>
        </p:spPr>
        <p:txBody>
          <a:bodyPr wrap="square" rtlCol="0">
            <a:spAutoFit/>
          </a:bodyPr>
          <a:lstStyle/>
          <a:p>
            <a:pPr algn="ctr"/>
            <a:r>
              <a:rPr lang="ja-JP" altLang="en-US" sz="1400" dirty="0"/>
              <a:t>実行可能領域とトレードオフ領域は非連結に存在</a:t>
            </a:r>
          </a:p>
        </p:txBody>
      </p:sp>
      <p:sp>
        <p:nvSpPr>
          <p:cNvPr id="136" name="星: 5 pt 135">
            <a:extLst>
              <a:ext uri="{FF2B5EF4-FFF2-40B4-BE49-F238E27FC236}">
                <a16:creationId xmlns:a16="http://schemas.microsoft.com/office/drawing/2014/main" id="{D725DBCE-73FC-43D6-BA51-FAF60F68C364}"/>
              </a:ext>
            </a:extLst>
          </p:cNvPr>
          <p:cNvSpPr/>
          <p:nvPr/>
        </p:nvSpPr>
        <p:spPr>
          <a:xfrm>
            <a:off x="9976634" y="4065538"/>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D8EC73B9-003B-4F8E-91FE-66009A3942A2}"/>
                  </a:ext>
                </a:extLst>
              </p:cNvPr>
              <p:cNvSpPr txBox="1"/>
              <p:nvPr/>
            </p:nvSpPr>
            <p:spPr>
              <a:xfrm>
                <a:off x="430807" y="2002098"/>
                <a:ext cx="2972907" cy="533288"/>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smtClean="0">
                              <a:latin typeface="Cambria Math" panose="02040503050406030204" pitchFamily="18" charset="0"/>
                              <a:ea typeface="Cambria Math" panose="02040503050406030204" pitchFamily="18" charset="0"/>
                            </a:rPr>
                            <m:t>;</m:t>
                          </m:r>
                          <m:r>
                            <a:rPr lang="ja-JP" altLang="en-US" sz="1400" i="1">
                              <a:latin typeface="Cambria Math" panose="02040503050406030204" pitchFamily="18" charset="0"/>
                              <a:ea typeface="Cambria Math" panose="02040503050406030204" pitchFamily="18" charset="0"/>
                            </a:rPr>
                            <m:t>𝜙</m:t>
                          </m:r>
                        </m:e>
                      </m:d>
                      <m:r>
                        <a:rPr lang="en-US" altLang="ja-JP" sz="1400" b="0" i="1" smtClean="0">
                          <a:latin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1</m:t>
                          </m:r>
                        </m:num>
                        <m:den>
                          <m:r>
                            <a:rPr lang="en-US" altLang="ja-JP" sz="1400" i="1">
                              <a:latin typeface="Cambria Math" panose="02040503050406030204" pitchFamily="18" charset="0"/>
                            </a:rPr>
                            <m:t>𝑁</m:t>
                          </m:r>
                        </m:den>
                      </m:f>
                      <m:nary>
                        <m:naryPr>
                          <m:chr m:val="∑"/>
                          <m:limLoc m:val="subSup"/>
                          <m:ctrlPr>
                            <a:rPr lang="en-US" altLang="ja-JP" sz="1400" i="1">
                              <a:latin typeface="Cambria Math" panose="02040503050406030204" pitchFamily="18" charset="0"/>
                              <a:ea typeface="Cambria Math" panose="02040503050406030204" pitchFamily="18" charset="0"/>
                            </a:rPr>
                          </m:ctrlPr>
                        </m:naryPr>
                        <m:sub>
                          <m:r>
                            <m:rPr>
                              <m:brk m:alnAt="25"/>
                            </m:rPr>
                            <a:rPr lang="en-US" altLang="ja-JP" sz="1400" i="1">
                              <a:latin typeface="Cambria Math" panose="02040503050406030204" pitchFamily="18" charset="0"/>
                              <a:ea typeface="Cambria Math" panose="02040503050406030204" pitchFamily="18" charset="0"/>
                            </a:rPr>
                            <m:t>𝑛</m:t>
                          </m:r>
                          <m:r>
                            <a:rPr lang="en-US" altLang="ja-JP" sz="1400" i="1">
                              <a:latin typeface="Cambria Math" panose="02040503050406030204" pitchFamily="18" charset="0"/>
                              <a:ea typeface="Cambria Math" panose="02040503050406030204" pitchFamily="18" charset="0"/>
                            </a:rPr>
                            <m:t>=1</m:t>
                          </m:r>
                        </m:sub>
                        <m:sup>
                          <m:r>
                            <a:rPr lang="en-US" altLang="ja-JP" sz="1400" i="1">
                              <a:latin typeface="Cambria Math" panose="02040503050406030204" pitchFamily="18" charset="0"/>
                              <a:ea typeface="Cambria Math" panose="02040503050406030204" pitchFamily="18" charset="0"/>
                            </a:rPr>
                            <m:t>𝑁</m:t>
                          </m:r>
                        </m:sup>
                        <m:e>
                          <m:r>
                            <a:rPr lang="ja-JP" altLang="en-US" sz="1400" b="0" i="1" smtClean="0">
                              <a:latin typeface="Cambria Math" panose="02040503050406030204" pitchFamily="18" charset="0"/>
                              <a:ea typeface="Cambria Math" panose="02040503050406030204" pitchFamily="18" charset="0"/>
                            </a:rPr>
                            <m:t>𝜙</m:t>
                          </m:r>
                          <m:d>
                            <m:dPr>
                              <m:ctrlPr>
                                <a:rPr lang="en-US" altLang="ja-JP" sz="1400" i="1">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i="1">
                                      <a:latin typeface="Cambria Math" panose="02040503050406030204" pitchFamily="18" charset="0"/>
                                      <a:ea typeface="Cambria Math" panose="02040503050406030204" pitchFamily="18" charset="0"/>
                                    </a:rPr>
                                    <m:t>𝑛</m:t>
                                  </m:r>
                                </m:sub>
                              </m:sSub>
                            </m:e>
                          </m:d>
                        </m:e>
                      </m:nary>
                      <m:r>
                        <a:rPr lang="en-US" altLang="ja-JP" sz="1400" i="1">
                          <a:latin typeface="Cambria Math" panose="02040503050406030204" pitchFamily="18" charset="0"/>
                          <a:ea typeface="Cambria Math" panose="02040503050406030204" pitchFamily="18" charset="0"/>
                        </a:rPr>
                        <m:t>−</m:t>
                      </m:r>
                      <m:func>
                        <m:funcPr>
                          <m:ctrlPr>
                            <a:rPr lang="en-US" altLang="ja-JP" sz="1400" i="1" smtClean="0">
                              <a:latin typeface="Cambria Math" panose="02040503050406030204" pitchFamily="18" charset="0"/>
                              <a:ea typeface="Cambria Math" panose="02040503050406030204" pitchFamily="18" charset="0"/>
                            </a:rPr>
                          </m:ctrlPr>
                        </m:funcPr>
                        <m:fName>
                          <m:r>
                            <a:rPr lang="ja-JP" altLang="en-US" sz="1400" i="1">
                              <a:latin typeface="Cambria Math" panose="02040503050406030204" pitchFamily="18" charset="0"/>
                              <a:ea typeface="Cambria Math" panose="02040503050406030204" pitchFamily="18" charset="0"/>
                            </a:rPr>
                            <m:t>𝜙</m:t>
                          </m:r>
                        </m:fName>
                        <m:e>
                          <m:d>
                            <m:dPr>
                              <m:ctrlPr>
                                <a:rPr lang="en-US" altLang="ja-JP" sz="1400" i="1">
                                  <a:latin typeface="Cambria Math" panose="02040503050406030204" pitchFamily="18" charset="0"/>
                                  <a:ea typeface="Cambria Math" panose="02040503050406030204" pitchFamily="18" charset="0"/>
                                </a:rPr>
                              </m:ctrlPr>
                            </m:dPr>
                            <m:e>
                              <m:rad>
                                <m:radPr>
                                  <m:degHide m:val="on"/>
                                  <m:ctrlPr>
                                    <a:rPr lang="en-US" altLang="ja-JP" sz="1400" i="1">
                                      <a:latin typeface="Cambria Math" panose="02040503050406030204" pitchFamily="18" charset="0"/>
                                      <a:ea typeface="Cambria Math" panose="02040503050406030204" pitchFamily="18" charset="0"/>
                                    </a:rPr>
                                  </m:ctrlPr>
                                </m:radPr>
                                <m:deg/>
                                <m:e>
                                  <m:r>
                                    <a:rPr lang="en-US" altLang="ja-JP" sz="1400" i="1">
                                      <a:latin typeface="Cambria Math" panose="02040503050406030204" pitchFamily="18" charset="0"/>
                                      <a:ea typeface="Cambria Math" panose="02040503050406030204" pitchFamily="18" charset="0"/>
                                    </a:rPr>
                                    <m:t>𝑑</m:t>
                                  </m:r>
                                </m:e>
                              </m:rad>
                            </m:e>
                          </m:d>
                        </m:e>
                      </m:func>
                    </m:oMath>
                  </m:oMathPara>
                </a14:m>
                <a:endParaRPr kumimoji="1" lang="ja-JP" altLang="en-US" sz="1400" dirty="0"/>
              </a:p>
            </p:txBody>
          </p:sp>
        </mc:Choice>
        <mc:Fallback xmlns="">
          <p:sp>
            <p:nvSpPr>
              <p:cNvPr id="81" name="テキスト ボックス 80">
                <a:extLst>
                  <a:ext uri="{FF2B5EF4-FFF2-40B4-BE49-F238E27FC236}">
                    <a16:creationId xmlns:a16="http://schemas.microsoft.com/office/drawing/2014/main" id="{D8EC73B9-003B-4F8E-91FE-66009A3942A2}"/>
                  </a:ext>
                </a:extLst>
              </p:cNvPr>
              <p:cNvSpPr txBox="1">
                <a:spLocks noRot="1" noChangeAspect="1" noMove="1" noResize="1" noEditPoints="1" noAdjustHandles="1" noChangeArrowheads="1" noChangeShapeType="1" noTextEdit="1"/>
              </p:cNvSpPr>
              <p:nvPr/>
            </p:nvSpPr>
            <p:spPr>
              <a:xfrm>
                <a:off x="430807" y="2002098"/>
                <a:ext cx="2972907" cy="533288"/>
              </a:xfrm>
              <a:prstGeom prst="rect">
                <a:avLst/>
              </a:prstGeom>
              <a:blipFill>
                <a:blip r:embed="rId14"/>
                <a:stretch>
                  <a:fillRect t="-134091" b="-20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3A489AA5-BE3A-49D7-9D75-8AAC6D11FF96}"/>
                  </a:ext>
                </a:extLst>
              </p:cNvPr>
              <p:cNvSpPr txBox="1"/>
              <p:nvPr/>
            </p:nvSpPr>
            <p:spPr>
              <a:xfrm>
                <a:off x="8517320" y="2066228"/>
                <a:ext cx="2972907"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ja-JP" altLang="en-US" i="1" smtClean="0">
                          <a:latin typeface="Cambria Math" panose="02040503050406030204" pitchFamily="18" charset="0"/>
                          <a:ea typeface="Cambria Math" panose="02040503050406030204" pitchFamily="18" charset="0"/>
                        </a:rPr>
                        <m:t>𝜙</m:t>
                      </m:r>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𝑥</m:t>
                          </m:r>
                        </m:e>
                      </m:d>
                      <m:r>
                        <a:rPr lang="en-US" altLang="ja-JP" b="0" i="1" smtClean="0">
                          <a:latin typeface="Cambria Math" panose="02040503050406030204" pitchFamily="18" charset="0"/>
                        </a:rPr>
                        <m:t>=−</m:t>
                      </m:r>
                      <m:func>
                        <m:funcPr>
                          <m:ctrlPr>
                            <a:rPr lang="en-US" altLang="ja-JP" i="1">
                              <a:latin typeface="Cambria Math" panose="02040503050406030204" pitchFamily="18" charset="0"/>
                              <a:ea typeface="Cambria Math" panose="02040503050406030204" pitchFamily="18" charset="0"/>
                            </a:rPr>
                          </m:ctrlPr>
                        </m:funcPr>
                        <m:fName>
                          <m:r>
                            <m:rPr>
                              <m:sty m:val="p"/>
                            </m:rPr>
                            <a:rPr lang="en-US" altLang="ja-JP">
                              <a:latin typeface="Cambria Math" panose="02040503050406030204" pitchFamily="18" charset="0"/>
                              <a:ea typeface="Cambria Math" panose="02040503050406030204" pitchFamily="18" charset="0"/>
                            </a:rPr>
                            <m:t>cos</m:t>
                          </m:r>
                        </m:fName>
                        <m:e>
                          <m:r>
                            <a:rPr lang="en-US" altLang="ja-JP" i="1">
                              <a:latin typeface="Cambria Math" panose="02040503050406030204" pitchFamily="18" charset="0"/>
                              <a:ea typeface="Cambria Math" panose="02040503050406030204" pitchFamily="18" charset="0"/>
                            </a:rPr>
                            <m:t>(2</m:t>
                          </m:r>
                          <m:r>
                            <a:rPr lang="en-US" altLang="ja-JP" i="1">
                              <a:latin typeface="Cambria Math" panose="02040503050406030204" pitchFamily="18" charset="0"/>
                              <a:ea typeface="Cambria Math" panose="02040503050406030204" pitchFamily="18" charset="0"/>
                            </a:rPr>
                            <m:t>𝜋</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−0.25))</m:t>
                          </m:r>
                        </m:e>
                      </m:func>
                    </m:oMath>
                  </m:oMathPara>
                </a14:m>
                <a:endParaRPr kumimoji="1" lang="ja-JP" altLang="en-US" dirty="0"/>
              </a:p>
            </p:txBody>
          </p:sp>
        </mc:Choice>
        <mc:Fallback xmlns="">
          <p:sp>
            <p:nvSpPr>
              <p:cNvPr id="82" name="テキスト ボックス 81">
                <a:extLst>
                  <a:ext uri="{FF2B5EF4-FFF2-40B4-BE49-F238E27FC236}">
                    <a16:creationId xmlns:a16="http://schemas.microsoft.com/office/drawing/2014/main" id="{3A489AA5-BE3A-49D7-9D75-8AAC6D11FF96}"/>
                  </a:ext>
                </a:extLst>
              </p:cNvPr>
              <p:cNvSpPr txBox="1">
                <a:spLocks noRot="1" noChangeAspect="1" noMove="1" noResize="1" noEditPoints="1" noAdjustHandles="1" noChangeArrowheads="1" noChangeShapeType="1" noTextEdit="1"/>
              </p:cNvSpPr>
              <p:nvPr/>
            </p:nvSpPr>
            <p:spPr>
              <a:xfrm>
                <a:off x="8517320" y="2066228"/>
                <a:ext cx="2972907" cy="369332"/>
              </a:xfrm>
              <a:prstGeom prst="rect">
                <a:avLst/>
              </a:prstGeom>
              <a:blipFill>
                <a:blip r:embed="rId15"/>
                <a:stretch>
                  <a:fillRect l="-410" r="-615"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97658B36-28C3-4864-8009-B4875A199793}"/>
                  </a:ext>
                </a:extLst>
              </p:cNvPr>
              <p:cNvSpPr txBox="1"/>
              <p:nvPr/>
            </p:nvSpPr>
            <p:spPr>
              <a:xfrm>
                <a:off x="5360244" y="2056307"/>
                <a:ext cx="1804429"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ja-JP" altLang="en-US" i="1" smtClean="0">
                          <a:latin typeface="Cambria Math" panose="02040503050406030204" pitchFamily="18" charset="0"/>
                          <a:ea typeface="Cambria Math" panose="02040503050406030204" pitchFamily="18" charset="0"/>
                        </a:rPr>
                        <m:t>𝜙</m:t>
                      </m:r>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𝑥</m:t>
                          </m:r>
                        </m:e>
                      </m:d>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m:t>
                          </m:r>
                          <m:r>
                            <a:rPr lang="en-US" altLang="ja-JP" i="1">
                              <a:latin typeface="Cambria Math" panose="02040503050406030204" pitchFamily="18" charset="0"/>
                            </a:rPr>
                            <m:t>𝑥</m:t>
                          </m:r>
                          <m:r>
                            <a:rPr lang="en-US" altLang="ja-JP" b="0" i="1" smtClean="0">
                              <a:latin typeface="Cambria Math" panose="02040503050406030204" pitchFamily="18" charset="0"/>
                            </a:rPr>
                            <m:t>−1)</m:t>
                          </m:r>
                        </m:e>
                        <m:sup>
                          <m:r>
                            <a:rPr lang="en-US" altLang="ja-JP" b="0" i="1" smtClean="0">
                              <a:latin typeface="Cambria Math" panose="02040503050406030204" pitchFamily="18" charset="0"/>
                            </a:rPr>
                            <m:t>2</m:t>
                          </m:r>
                        </m:sup>
                      </m:sSup>
                    </m:oMath>
                  </m:oMathPara>
                </a14:m>
                <a:endParaRPr kumimoji="1" lang="ja-JP" altLang="en-US" dirty="0"/>
              </a:p>
            </p:txBody>
          </p:sp>
        </mc:Choice>
        <mc:Fallback xmlns="">
          <p:sp>
            <p:nvSpPr>
              <p:cNvPr id="88" name="テキスト ボックス 87">
                <a:extLst>
                  <a:ext uri="{FF2B5EF4-FFF2-40B4-BE49-F238E27FC236}">
                    <a16:creationId xmlns:a16="http://schemas.microsoft.com/office/drawing/2014/main" id="{97658B36-28C3-4864-8009-B4875A199793}"/>
                  </a:ext>
                </a:extLst>
              </p:cNvPr>
              <p:cNvSpPr txBox="1">
                <a:spLocks noRot="1" noChangeAspect="1" noMove="1" noResize="1" noEditPoints="1" noAdjustHandles="1" noChangeArrowheads="1" noChangeShapeType="1" noTextEdit="1"/>
              </p:cNvSpPr>
              <p:nvPr/>
            </p:nvSpPr>
            <p:spPr>
              <a:xfrm>
                <a:off x="5360244" y="2056307"/>
                <a:ext cx="1804429" cy="369332"/>
              </a:xfrm>
              <a:prstGeom prst="rect">
                <a:avLst/>
              </a:prstGeom>
              <a:blipFill>
                <a:blip r:embed="rId16"/>
                <a:stretch>
                  <a:fillRect l="-676" b="-147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0013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6153D23-CCDC-CFAA-60B1-1E26DF69854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2828607"/>
            <a:ext cx="4910552" cy="3242977"/>
          </a:xfrm>
          <a:prstGeom prst="rect">
            <a:avLst/>
          </a:prstGeom>
          <a:noFill/>
          <a:ln>
            <a:noFill/>
          </a:ln>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探索性能と計算時間</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3"/>
            <a:ext cx="11200645" cy="47299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凸制約か非凸制約によって性能の優劣が変わる。</a:t>
            </a:r>
            <a:endParaRPr lang="en-US" altLang="ja-JP" sz="2800" dirty="0"/>
          </a:p>
          <a:p>
            <a:pPr lvl="1">
              <a:defRPr/>
            </a:pPr>
            <a:r>
              <a:rPr lang="ja-JP" altLang="en-US" sz="2400" dirty="0"/>
              <a:t>今回の非凸問題は、局所解が一様に広がっているため、局所解に収束しやすい</a:t>
            </a:r>
            <a:endParaRPr lang="en-US" altLang="ja-JP" sz="2400" dirty="0"/>
          </a:p>
          <a:p>
            <a:pPr lvl="1">
              <a:defRPr/>
            </a:pP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476615" y="79109"/>
            <a:ext cx="1416942" cy="584775"/>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p>
          <a:p>
            <a:pPr algn="ctr"/>
            <a:r>
              <a:rPr kumimoji="1" lang="en-US" altLang="ja-JP" sz="1600" dirty="0">
                <a:solidFill>
                  <a:schemeClr val="bg1"/>
                </a:solidFill>
              </a:rPr>
              <a:t>100</a:t>
            </a:r>
            <a:r>
              <a:rPr kumimoji="1" lang="ja-JP" altLang="en-US" sz="1600" dirty="0">
                <a:solidFill>
                  <a:schemeClr val="bg1"/>
                </a:solidFill>
              </a:rPr>
              <a:t>次元</a:t>
            </a: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8314842"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パレートフロンティアが狭い問題での検証</a:t>
            </a:r>
            <a:endParaRPr kumimoji="1" lang="en-US" altLang="ja-JP" sz="1600" b="1" dirty="0">
              <a:solidFill>
                <a:schemeClr val="bg1"/>
              </a:solidFill>
            </a:endParaRPr>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79E6B368-36DC-42BA-8F75-6E0D26D0D466}"/>
                  </a:ext>
                </a:extLst>
              </p:cNvPr>
              <p:cNvSpPr txBox="1"/>
              <p:nvPr/>
            </p:nvSpPr>
            <p:spPr>
              <a:xfrm>
                <a:off x="709385" y="3457575"/>
                <a:ext cx="331777" cy="1589328"/>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opt</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best</m:t>
                        </m:r>
                      </m:sup>
                    </m:sSup>
                  </m:oMath>
                </a14:m>
                <a:r>
                  <a:rPr kumimoji="1" lang="en-US" altLang="ja-JP" sz="1600" dirty="0"/>
                  <a:t>|</a:t>
                </a:r>
                <a:endParaRPr kumimoji="1" lang="ja-JP" altLang="en-US" sz="1600" dirty="0"/>
              </a:p>
            </p:txBody>
          </p:sp>
        </mc:Choice>
        <mc:Fallback xmlns="">
          <p:sp>
            <p:nvSpPr>
              <p:cNvPr id="82" name="テキスト ボックス 81">
                <a:extLst>
                  <a:ext uri="{FF2B5EF4-FFF2-40B4-BE49-F238E27FC236}">
                    <a16:creationId xmlns:a16="http://schemas.microsoft.com/office/drawing/2014/main" id="{79E6B368-36DC-42BA-8F75-6E0D26D0D466}"/>
                  </a:ext>
                </a:extLst>
              </p:cNvPr>
              <p:cNvSpPr txBox="1">
                <a:spLocks noRot="1" noChangeAspect="1" noMove="1" noResize="1" noEditPoints="1" noAdjustHandles="1" noChangeArrowheads="1" noChangeShapeType="1" noTextEdit="1"/>
              </p:cNvSpPr>
              <p:nvPr/>
            </p:nvSpPr>
            <p:spPr>
              <a:xfrm>
                <a:off x="709385" y="3457575"/>
                <a:ext cx="331777" cy="1589328"/>
              </a:xfrm>
              <a:prstGeom prst="rect">
                <a:avLst/>
              </a:prstGeom>
              <a:blipFill>
                <a:blip r:embed="rId3"/>
                <a:stretch>
                  <a:fillRect r="-41818"/>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0F26AB49-EF6F-9E52-C7F7-DDFE0973EA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7117" y="2828607"/>
            <a:ext cx="4784258" cy="3244070"/>
          </a:xfrm>
          <a:prstGeom prst="rect">
            <a:avLst/>
          </a:prstGeom>
          <a:noFill/>
          <a:ln>
            <a:noFill/>
          </a:ln>
        </p:spPr>
      </p:pic>
      <p:sp>
        <p:nvSpPr>
          <p:cNvPr id="5" name="テキスト ボックス 4">
            <a:extLst>
              <a:ext uri="{FF2B5EF4-FFF2-40B4-BE49-F238E27FC236}">
                <a16:creationId xmlns:a16="http://schemas.microsoft.com/office/drawing/2014/main" id="{7E032E5A-57DE-A546-2E0D-E23E13643999}"/>
              </a:ext>
            </a:extLst>
          </p:cNvPr>
          <p:cNvSpPr txBox="1"/>
          <p:nvPr/>
        </p:nvSpPr>
        <p:spPr>
          <a:xfrm>
            <a:off x="1460963" y="2429173"/>
            <a:ext cx="3360226" cy="369332"/>
          </a:xfrm>
          <a:prstGeom prst="rect">
            <a:avLst/>
          </a:prstGeom>
          <a:noFill/>
        </p:spPr>
        <p:txBody>
          <a:bodyPr wrap="square" rtlCol="0">
            <a:spAutoFit/>
          </a:bodyPr>
          <a:lstStyle/>
          <a:p>
            <a:pPr algn="ctr"/>
            <a:r>
              <a:rPr kumimoji="1" lang="ja-JP" altLang="en-US" b="1" dirty="0"/>
              <a:t>探索性能</a:t>
            </a:r>
            <a:r>
              <a:rPr kumimoji="1" lang="ja-JP" altLang="en-US" sz="1600" dirty="0"/>
              <a:t>（最適値と最良値の差）</a:t>
            </a:r>
          </a:p>
        </p:txBody>
      </p:sp>
      <p:sp>
        <p:nvSpPr>
          <p:cNvPr id="6" name="テキスト ボックス 5">
            <a:extLst>
              <a:ext uri="{FF2B5EF4-FFF2-40B4-BE49-F238E27FC236}">
                <a16:creationId xmlns:a16="http://schemas.microsoft.com/office/drawing/2014/main" id="{443BE913-97EB-0CEA-A490-9A43119499EB}"/>
              </a:ext>
            </a:extLst>
          </p:cNvPr>
          <p:cNvSpPr txBox="1"/>
          <p:nvPr/>
        </p:nvSpPr>
        <p:spPr>
          <a:xfrm>
            <a:off x="7747083" y="2429173"/>
            <a:ext cx="1724326" cy="369332"/>
          </a:xfrm>
          <a:prstGeom prst="rect">
            <a:avLst/>
          </a:prstGeom>
          <a:noFill/>
        </p:spPr>
        <p:txBody>
          <a:bodyPr wrap="square" rtlCol="0">
            <a:spAutoFit/>
          </a:bodyPr>
          <a:lstStyle/>
          <a:p>
            <a:pPr algn="ctr"/>
            <a:r>
              <a:rPr kumimoji="1" lang="ja-JP" altLang="en-US" b="1" dirty="0"/>
              <a:t>計算時間 </a:t>
            </a:r>
            <a:r>
              <a:rPr kumimoji="1" lang="en-US" altLang="ja-JP" b="1" dirty="0"/>
              <a:t>[min]</a:t>
            </a:r>
            <a:endParaRPr kumimoji="1" lang="ja-JP" altLang="en-US" dirty="0"/>
          </a:p>
        </p:txBody>
      </p:sp>
    </p:spTree>
    <p:extLst>
      <p:ext uri="{BB962C8B-B14F-4D97-AF65-F5344CB8AC3E}">
        <p14:creationId xmlns:p14="http://schemas.microsoft.com/office/powerpoint/2010/main" val="2709093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normAutofit/>
          </a:bodyPr>
          <a:lstStyle/>
          <a:p>
            <a:r>
              <a:rPr lang="ja-JP" altLang="en-US" dirty="0"/>
              <a:t>探索性能：最良解の推移</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凸性：違反量削減優先の方法が、探索性能・計算時間の点で優れている。</a:t>
            </a:r>
            <a:endParaRPr lang="en-US" altLang="ja-JP" sz="2800" dirty="0"/>
          </a:p>
          <a:p>
            <a:pPr>
              <a:defRPr/>
            </a:pPr>
            <a:r>
              <a:rPr lang="ja-JP" altLang="en-US" sz="2800" dirty="0"/>
              <a:t>非凸性：問題分割は可能解を獲得するが、違反量削減優先は獲得できず。</a:t>
            </a:r>
            <a:endParaRPr lang="en-US" altLang="ja-JP" sz="2800" dirty="0"/>
          </a:p>
          <a:p>
            <a:pPr lvl="1">
              <a:defRPr/>
            </a:pPr>
            <a:r>
              <a:rPr lang="ja-JP" altLang="en-US" sz="2400" dirty="0"/>
              <a:t>問題分割は、局所解の影響緩和する工夫を導入</a:t>
            </a:r>
            <a:r>
              <a:rPr lang="ja-JP" altLang="en-US" dirty="0"/>
              <a:t>（重み調整の条件に、非劣性判定を使用）</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3" y="-20412"/>
            <a:ext cx="8396400"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パレートフロンティアが狭い問題での検証</a:t>
            </a:r>
            <a:endParaRPr kumimoji="1" lang="en-US" altLang="ja-JP" sz="1600" b="1" dirty="0">
              <a:solidFill>
                <a:schemeClr val="bg1"/>
              </a:solidFill>
            </a:endParaRPr>
          </a:p>
        </p:txBody>
      </p:sp>
      <p:pic>
        <p:nvPicPr>
          <p:cNvPr id="10" name="図 9" descr="グラフ&#10;&#10;自動的に生成された説明">
            <a:extLst>
              <a:ext uri="{FF2B5EF4-FFF2-40B4-BE49-F238E27FC236}">
                <a16:creationId xmlns:a16="http://schemas.microsoft.com/office/drawing/2014/main" id="{F71A49E4-6131-486A-A3F6-B9BE7B2F3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141" y="3164104"/>
            <a:ext cx="3103776" cy="2046387"/>
          </a:xfrm>
          <a:prstGeom prst="rect">
            <a:avLst/>
          </a:prstGeom>
        </p:spPr>
      </p:pic>
      <p:pic>
        <p:nvPicPr>
          <p:cNvPr id="27" name="図 26">
            <a:extLst>
              <a:ext uri="{FF2B5EF4-FFF2-40B4-BE49-F238E27FC236}">
                <a16:creationId xmlns:a16="http://schemas.microsoft.com/office/drawing/2014/main" id="{47E9857C-6507-4FBB-8A6E-F3BF77C1BA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12" y="3221135"/>
            <a:ext cx="3014863" cy="1990947"/>
          </a:xfrm>
          <a:prstGeom prst="rect">
            <a:avLst/>
          </a:prstGeom>
        </p:spPr>
      </p:pic>
      <p:sp>
        <p:nvSpPr>
          <p:cNvPr id="28" name="テキスト ボックス 27">
            <a:extLst>
              <a:ext uri="{FF2B5EF4-FFF2-40B4-BE49-F238E27FC236}">
                <a16:creationId xmlns:a16="http://schemas.microsoft.com/office/drawing/2014/main" id="{61F5E079-EDE3-437B-8274-3DE0D3296EC4}"/>
              </a:ext>
            </a:extLst>
          </p:cNvPr>
          <p:cNvSpPr txBox="1"/>
          <p:nvPr/>
        </p:nvSpPr>
        <p:spPr>
          <a:xfrm>
            <a:off x="656023" y="289686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9" name="テキスト ボックス 28">
            <a:extLst>
              <a:ext uri="{FF2B5EF4-FFF2-40B4-BE49-F238E27FC236}">
                <a16:creationId xmlns:a16="http://schemas.microsoft.com/office/drawing/2014/main" id="{F1FA7F85-7358-473F-8AE3-9894F964A4AD}"/>
              </a:ext>
            </a:extLst>
          </p:cNvPr>
          <p:cNvSpPr txBox="1"/>
          <p:nvPr/>
        </p:nvSpPr>
        <p:spPr>
          <a:xfrm>
            <a:off x="2996254" y="2892581"/>
            <a:ext cx="3146983" cy="338554"/>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34" name="テキスト ボックス 33">
            <a:extLst>
              <a:ext uri="{FF2B5EF4-FFF2-40B4-BE49-F238E27FC236}">
                <a16:creationId xmlns:a16="http://schemas.microsoft.com/office/drawing/2014/main" id="{7A6CCA01-A5B3-4D31-9957-AD033EAB1FB6}"/>
              </a:ext>
            </a:extLst>
          </p:cNvPr>
          <p:cNvSpPr txBox="1"/>
          <p:nvPr/>
        </p:nvSpPr>
        <p:spPr>
          <a:xfrm>
            <a:off x="9711448" y="4636771"/>
            <a:ext cx="975508" cy="338554"/>
          </a:xfrm>
          <a:prstGeom prst="rect">
            <a:avLst/>
          </a:prstGeom>
          <a:noFill/>
        </p:spPr>
        <p:txBody>
          <a:bodyPr wrap="square" rtlCol="0">
            <a:spAutoFit/>
          </a:bodyPr>
          <a:lstStyle/>
          <a:p>
            <a:pPr algn="ctr"/>
            <a:r>
              <a:rPr lang="en-US" altLang="ja-JP" sz="1600" dirty="0"/>
              <a:t>1.1min</a:t>
            </a:r>
            <a:endParaRPr lang="ja-JP" altLang="en-US" sz="1600" dirty="0"/>
          </a:p>
        </p:txBody>
      </p:sp>
      <p:pic>
        <p:nvPicPr>
          <p:cNvPr id="16" name="図 15" descr="グラフ, ヒストグラム&#10;&#10;自動的に生成された説明">
            <a:extLst>
              <a:ext uri="{FF2B5EF4-FFF2-40B4-BE49-F238E27FC236}">
                <a16:creationId xmlns:a16="http://schemas.microsoft.com/office/drawing/2014/main" id="{F9C6C98F-784C-489B-A496-5427A36300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5018" y="3164104"/>
            <a:ext cx="3101070" cy="2048076"/>
          </a:xfrm>
          <a:prstGeom prst="rect">
            <a:avLst/>
          </a:prstGeom>
        </p:spPr>
      </p:pic>
      <p:pic>
        <p:nvPicPr>
          <p:cNvPr id="18" name="図 17">
            <a:extLst>
              <a:ext uri="{FF2B5EF4-FFF2-40B4-BE49-F238E27FC236}">
                <a16:creationId xmlns:a16="http://schemas.microsoft.com/office/drawing/2014/main" id="{C5089844-B90B-4475-9624-4FAD20ADEF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083" y="3223181"/>
            <a:ext cx="3008666" cy="1986854"/>
          </a:xfrm>
          <a:prstGeom prst="rect">
            <a:avLst/>
          </a:prstGeom>
        </p:spPr>
      </p:pic>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C80FD09D-82A0-4AE3-B92B-82A5B8EEEA49}"/>
                  </a:ext>
                </a:extLst>
              </p:cNvPr>
              <p:cNvSpPr txBox="1"/>
              <p:nvPr/>
            </p:nvSpPr>
            <p:spPr>
              <a:xfrm>
                <a:off x="359893" y="52540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3.5×10</a:t>
                </a:r>
                <a:r>
                  <a:rPr kumimoji="1" lang="en-US" altLang="ja-JP" sz="1400" baseline="30000" dirty="0"/>
                  <a:t>-4</a:t>
                </a:r>
                <a:endParaRPr kumimoji="1" lang="ja-JP" altLang="en-US" sz="1400" baseline="30000" dirty="0"/>
              </a:p>
            </p:txBody>
          </p:sp>
        </mc:Choice>
        <mc:Fallback xmlns="">
          <p:sp>
            <p:nvSpPr>
              <p:cNvPr id="19" name="テキスト ボックス 18">
                <a:extLst>
                  <a:ext uri="{FF2B5EF4-FFF2-40B4-BE49-F238E27FC236}">
                    <a16:creationId xmlns:a16="http://schemas.microsoft.com/office/drawing/2014/main" id="{C80FD09D-82A0-4AE3-B92B-82A5B8EEEA49}"/>
                  </a:ext>
                </a:extLst>
              </p:cNvPr>
              <p:cNvSpPr txBox="1">
                <a:spLocks noRot="1" noChangeAspect="1" noMove="1" noResize="1" noEditPoints="1" noAdjustHandles="1" noChangeArrowheads="1" noChangeShapeType="1" noTextEdit="1"/>
              </p:cNvSpPr>
              <p:nvPr/>
            </p:nvSpPr>
            <p:spPr>
              <a:xfrm>
                <a:off x="359893" y="5254043"/>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72FF53DF-0927-4C5E-9163-6A709A1BE654}"/>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648F9CCB-A355-46BF-9D19-B9A532363F77}"/>
                  </a:ext>
                </a:extLst>
              </p:cNvPr>
              <p:cNvSpPr txBox="1"/>
              <p:nvPr/>
            </p:nvSpPr>
            <p:spPr>
              <a:xfrm>
                <a:off x="359893" y="55140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21" name="テキスト ボックス 20">
                <a:extLst>
                  <a:ext uri="{FF2B5EF4-FFF2-40B4-BE49-F238E27FC236}">
                    <a16:creationId xmlns:a16="http://schemas.microsoft.com/office/drawing/2014/main" id="{648F9CCB-A355-46BF-9D19-B9A532363F77}"/>
                  </a:ext>
                </a:extLst>
              </p:cNvPr>
              <p:cNvSpPr txBox="1">
                <a:spLocks noRot="1" noChangeAspect="1" noMove="1" noResize="1" noEditPoints="1" noAdjustHandles="1" noChangeArrowheads="1" noChangeShapeType="1" noTextEdit="1"/>
              </p:cNvSpPr>
              <p:nvPr/>
            </p:nvSpPr>
            <p:spPr>
              <a:xfrm>
                <a:off x="359893" y="5514054"/>
                <a:ext cx="2326627" cy="307777"/>
              </a:xfrm>
              <a:prstGeom prst="rect">
                <a:avLst/>
              </a:prstGeom>
              <a:blipFill>
                <a:blip r:embed="rId8"/>
                <a:stretch>
                  <a:fillRect l="-785" t="-4000" b="-2200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1589098-84F4-42AC-AC5B-E7224D0186D5}"/>
              </a:ext>
            </a:extLst>
          </p:cNvPr>
          <p:cNvSpPr txBox="1"/>
          <p:nvPr/>
        </p:nvSpPr>
        <p:spPr>
          <a:xfrm>
            <a:off x="359893" y="5774206"/>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3.0</a:t>
            </a:r>
            <a:r>
              <a:rPr kumimoji="1" lang="ja-JP" altLang="en-US" sz="1400" dirty="0"/>
              <a:t>分</a:t>
            </a:r>
            <a:endParaRPr kumimoji="1" lang="en-US" altLang="ja-JP" sz="1400" dirty="0"/>
          </a:p>
          <a:p>
            <a:r>
              <a:rPr kumimoji="1" lang="ja-JP" altLang="en-US" sz="1400" dirty="0"/>
              <a:t>（</a:t>
            </a:r>
            <a:r>
              <a:rPr kumimoji="1" lang="en-US" altLang="ja-JP" sz="1400" dirty="0"/>
              <a:t>2.3</a:t>
            </a:r>
            <a:r>
              <a:rPr kumimoji="1" lang="ja-JP" altLang="en-US" sz="1400" dirty="0"/>
              <a:t>分で可能解発見）</a:t>
            </a:r>
            <a:endParaRPr kumimoji="1" lang="en-US" altLang="ja-JP" sz="1400" dirty="0"/>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3239AF0-E8F6-4F6B-80FF-35BFEBA975D8}"/>
                  </a:ext>
                </a:extLst>
              </p:cNvPr>
              <p:cNvSpPr txBox="1"/>
              <p:nvPr/>
            </p:nvSpPr>
            <p:spPr>
              <a:xfrm>
                <a:off x="3541205" y="52171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1.3×10</a:t>
                </a:r>
                <a:r>
                  <a:rPr kumimoji="1" lang="en-US" altLang="ja-JP" sz="1400" baseline="30000" dirty="0"/>
                  <a:t>-6</a:t>
                </a:r>
                <a:endParaRPr kumimoji="1" lang="ja-JP" altLang="en-US" sz="1400" baseline="30000" dirty="0"/>
              </a:p>
            </p:txBody>
          </p:sp>
        </mc:Choice>
        <mc:Fallback xmlns="">
          <p:sp>
            <p:nvSpPr>
              <p:cNvPr id="23" name="テキスト ボックス 22">
                <a:extLst>
                  <a:ext uri="{FF2B5EF4-FFF2-40B4-BE49-F238E27FC236}">
                    <a16:creationId xmlns:a16="http://schemas.microsoft.com/office/drawing/2014/main" id="{73239AF0-E8F6-4F6B-80FF-35BFEBA975D8}"/>
                  </a:ext>
                </a:extLst>
              </p:cNvPr>
              <p:cNvSpPr txBox="1">
                <a:spLocks noRot="1" noChangeAspect="1" noMove="1" noResize="1" noEditPoints="1" noAdjustHandles="1" noChangeArrowheads="1" noChangeShapeType="1" noTextEdit="1"/>
              </p:cNvSpPr>
              <p:nvPr/>
            </p:nvSpPr>
            <p:spPr>
              <a:xfrm>
                <a:off x="3541205" y="52171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6B3011A-1151-4E0F-8A08-FA3B911E29A2}"/>
                  </a:ext>
                </a:extLst>
              </p:cNvPr>
              <p:cNvSpPr txBox="1"/>
              <p:nvPr/>
            </p:nvSpPr>
            <p:spPr>
              <a:xfrm>
                <a:off x="3541205" y="54771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24" name="テキスト ボックス 23">
                <a:extLst>
                  <a:ext uri="{FF2B5EF4-FFF2-40B4-BE49-F238E27FC236}">
                    <a16:creationId xmlns:a16="http://schemas.microsoft.com/office/drawing/2014/main" id="{D6B3011A-1151-4E0F-8A08-FA3B911E29A2}"/>
                  </a:ext>
                </a:extLst>
              </p:cNvPr>
              <p:cNvSpPr txBox="1">
                <a:spLocks noRot="1" noChangeAspect="1" noMove="1" noResize="1" noEditPoints="1" noAdjustHandles="1" noChangeArrowheads="1" noChangeShapeType="1" noTextEdit="1"/>
              </p:cNvSpPr>
              <p:nvPr/>
            </p:nvSpPr>
            <p:spPr>
              <a:xfrm>
                <a:off x="3541205" y="5477186"/>
                <a:ext cx="2326627" cy="307777"/>
              </a:xfrm>
              <a:prstGeom prst="rect">
                <a:avLst/>
              </a:prstGeom>
              <a:blipFill>
                <a:blip r:embed="rId8"/>
                <a:stretch>
                  <a:fillRect l="-785" t="-1961" b="-21569"/>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A294595C-1C2E-4D56-A15D-41D3D9DDCA65}"/>
              </a:ext>
            </a:extLst>
          </p:cNvPr>
          <p:cNvSpPr txBox="1"/>
          <p:nvPr/>
        </p:nvSpPr>
        <p:spPr>
          <a:xfrm>
            <a:off x="3541205" y="57373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1.1</a:t>
            </a:r>
            <a:r>
              <a:rPr kumimoji="1" lang="ja-JP" altLang="en-US" sz="1400" dirty="0"/>
              <a:t>分</a:t>
            </a:r>
            <a:endParaRPr kumimoji="1" lang="en-US" altLang="ja-JP" sz="1400" dirty="0"/>
          </a:p>
          <a:p>
            <a:r>
              <a:rPr kumimoji="1" lang="ja-JP" altLang="en-US" sz="1400" dirty="0"/>
              <a:t>（</a:t>
            </a:r>
            <a:r>
              <a:rPr kumimoji="1" lang="en-US" altLang="ja-JP" sz="1400" dirty="0"/>
              <a:t>5.3</a:t>
            </a:r>
            <a:r>
              <a:rPr kumimoji="1" lang="ja-JP" altLang="en-US" sz="1400" dirty="0"/>
              <a:t>秒で可能解発見）</a:t>
            </a:r>
            <a:endParaRPr kumimoji="1" lang="en-US" altLang="ja-JP" sz="1400" dirty="0"/>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5197949-8FA4-43F6-812E-C66CF4AE8880}"/>
                  </a:ext>
                </a:extLst>
              </p:cNvPr>
              <p:cNvSpPr txBox="1"/>
              <p:nvPr/>
            </p:nvSpPr>
            <p:spPr>
              <a:xfrm>
                <a:off x="6570549" y="52171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1.5×10</a:t>
                </a:r>
                <a:r>
                  <a:rPr kumimoji="1" lang="en-US" altLang="ja-JP" sz="1400" baseline="30000" dirty="0"/>
                  <a:t>-4</a:t>
                </a:r>
                <a:endParaRPr kumimoji="1" lang="ja-JP" altLang="en-US" sz="1400" baseline="30000" dirty="0"/>
              </a:p>
            </p:txBody>
          </p:sp>
        </mc:Choice>
        <mc:Fallback xmlns="">
          <p:sp>
            <p:nvSpPr>
              <p:cNvPr id="26" name="テキスト ボックス 25">
                <a:extLst>
                  <a:ext uri="{FF2B5EF4-FFF2-40B4-BE49-F238E27FC236}">
                    <a16:creationId xmlns:a16="http://schemas.microsoft.com/office/drawing/2014/main" id="{15197949-8FA4-43F6-812E-C66CF4AE8880}"/>
                  </a:ext>
                </a:extLst>
              </p:cNvPr>
              <p:cNvSpPr txBox="1">
                <a:spLocks noRot="1" noChangeAspect="1" noMove="1" noResize="1" noEditPoints="1" noAdjustHandles="1" noChangeArrowheads="1" noChangeShapeType="1" noTextEdit="1"/>
              </p:cNvSpPr>
              <p:nvPr/>
            </p:nvSpPr>
            <p:spPr>
              <a:xfrm>
                <a:off x="6570549" y="5217175"/>
                <a:ext cx="2326627" cy="307777"/>
              </a:xfrm>
              <a:prstGeom prst="rect">
                <a:avLst/>
              </a:prstGeom>
              <a:blipFill>
                <a:blip r:embed="rId10"/>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FA84FBAC-4442-4988-8F33-791DEF8B543F}"/>
                  </a:ext>
                </a:extLst>
              </p:cNvPr>
              <p:cNvSpPr txBox="1"/>
              <p:nvPr/>
            </p:nvSpPr>
            <p:spPr>
              <a:xfrm>
                <a:off x="6570549" y="54771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36" name="テキスト ボックス 35">
                <a:extLst>
                  <a:ext uri="{FF2B5EF4-FFF2-40B4-BE49-F238E27FC236}">
                    <a16:creationId xmlns:a16="http://schemas.microsoft.com/office/drawing/2014/main" id="{FA84FBAC-4442-4988-8F33-791DEF8B543F}"/>
                  </a:ext>
                </a:extLst>
              </p:cNvPr>
              <p:cNvSpPr txBox="1">
                <a:spLocks noRot="1" noChangeAspect="1" noMove="1" noResize="1" noEditPoints="1" noAdjustHandles="1" noChangeArrowheads="1" noChangeShapeType="1" noTextEdit="1"/>
              </p:cNvSpPr>
              <p:nvPr/>
            </p:nvSpPr>
            <p:spPr>
              <a:xfrm>
                <a:off x="6570549" y="5477186"/>
                <a:ext cx="2326627" cy="307777"/>
              </a:xfrm>
              <a:prstGeom prst="rect">
                <a:avLst/>
              </a:prstGeom>
              <a:blipFill>
                <a:blip r:embed="rId8"/>
                <a:stretch>
                  <a:fillRect l="-785" t="-1961" b="-21569"/>
                </a:stretch>
              </a:blipFill>
            </p:spPr>
            <p:txBody>
              <a:bodyPr/>
              <a:lstStyle/>
              <a:p>
                <a:r>
                  <a:rPr lang="ja-JP" altLang="en-US">
                    <a:noFill/>
                  </a:rPr>
                  <a:t> </a:t>
                </a:r>
              </a:p>
            </p:txBody>
          </p:sp>
        </mc:Fallback>
      </mc:AlternateContent>
      <p:sp>
        <p:nvSpPr>
          <p:cNvPr id="37" name="テキスト ボックス 36">
            <a:extLst>
              <a:ext uri="{FF2B5EF4-FFF2-40B4-BE49-F238E27FC236}">
                <a16:creationId xmlns:a16="http://schemas.microsoft.com/office/drawing/2014/main" id="{CD516376-A339-4A66-8A36-FCD79341D7DB}"/>
              </a:ext>
            </a:extLst>
          </p:cNvPr>
          <p:cNvSpPr txBox="1"/>
          <p:nvPr/>
        </p:nvSpPr>
        <p:spPr>
          <a:xfrm>
            <a:off x="6570549" y="57373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1.9</a:t>
            </a:r>
            <a:r>
              <a:rPr kumimoji="1" lang="ja-JP" altLang="en-US" sz="1400" dirty="0"/>
              <a:t>分</a:t>
            </a:r>
            <a:endParaRPr kumimoji="1" lang="en-US" altLang="ja-JP" sz="1400" dirty="0"/>
          </a:p>
          <a:p>
            <a:r>
              <a:rPr kumimoji="1" lang="ja-JP" altLang="en-US" sz="1400" dirty="0"/>
              <a:t>（</a:t>
            </a:r>
            <a:r>
              <a:rPr kumimoji="1" lang="en-US" altLang="ja-JP" sz="1400" dirty="0"/>
              <a:t>31</a:t>
            </a:r>
            <a:r>
              <a:rPr kumimoji="1" lang="ja-JP" altLang="en-US" sz="1400" dirty="0"/>
              <a:t>秒で可能解発見）</a:t>
            </a:r>
            <a:endParaRPr kumimoji="1" lang="en-US" altLang="ja-JP" sz="1400" dirty="0"/>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DC1B5F74-754E-43BA-B613-E239E1512E0E}"/>
                  </a:ext>
                </a:extLst>
              </p:cNvPr>
              <p:cNvSpPr txBox="1"/>
              <p:nvPr/>
            </p:nvSpPr>
            <p:spPr>
              <a:xfrm>
                <a:off x="9574796" y="52132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7.83</a:t>
                </a:r>
                <a:endParaRPr kumimoji="1" lang="ja-JP" altLang="en-US" sz="1400" dirty="0"/>
              </a:p>
            </p:txBody>
          </p:sp>
        </mc:Choice>
        <mc:Fallback xmlns="">
          <p:sp>
            <p:nvSpPr>
              <p:cNvPr id="38" name="テキスト ボックス 37">
                <a:extLst>
                  <a:ext uri="{FF2B5EF4-FFF2-40B4-BE49-F238E27FC236}">
                    <a16:creationId xmlns:a16="http://schemas.microsoft.com/office/drawing/2014/main" id="{DC1B5F74-754E-43BA-B613-E239E1512E0E}"/>
                  </a:ext>
                </a:extLst>
              </p:cNvPr>
              <p:cNvSpPr txBox="1">
                <a:spLocks noRot="1" noChangeAspect="1" noMove="1" noResize="1" noEditPoints="1" noAdjustHandles="1" noChangeArrowheads="1" noChangeShapeType="1" noTextEdit="1"/>
              </p:cNvSpPr>
              <p:nvPr/>
            </p:nvSpPr>
            <p:spPr>
              <a:xfrm>
                <a:off x="9574796" y="5213274"/>
                <a:ext cx="2326627" cy="307777"/>
              </a:xfrm>
              <a:prstGeom prst="rect">
                <a:avLst/>
              </a:prstGeom>
              <a:blipFill>
                <a:blip r:embed="rId11"/>
                <a:stretch>
                  <a:fillRect l="-787" t="-3922" b="-215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FAFEC76-CCDA-49D1-B153-8C254D285F5D}"/>
                  </a:ext>
                </a:extLst>
              </p:cNvPr>
              <p:cNvSpPr txBox="1"/>
              <p:nvPr/>
            </p:nvSpPr>
            <p:spPr>
              <a:xfrm>
                <a:off x="9574796" y="54732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0.002</a:t>
                </a:r>
                <a:endParaRPr kumimoji="1" lang="ja-JP" altLang="en-US" sz="1400" dirty="0"/>
              </a:p>
            </p:txBody>
          </p:sp>
        </mc:Choice>
        <mc:Fallback xmlns="">
          <p:sp>
            <p:nvSpPr>
              <p:cNvPr id="39" name="テキスト ボックス 38">
                <a:extLst>
                  <a:ext uri="{FF2B5EF4-FFF2-40B4-BE49-F238E27FC236}">
                    <a16:creationId xmlns:a16="http://schemas.microsoft.com/office/drawing/2014/main" id="{9FAFEC76-CCDA-49D1-B153-8C254D285F5D}"/>
                  </a:ext>
                </a:extLst>
              </p:cNvPr>
              <p:cNvSpPr txBox="1">
                <a:spLocks noRot="1" noChangeAspect="1" noMove="1" noResize="1" noEditPoints="1" noAdjustHandles="1" noChangeArrowheads="1" noChangeShapeType="1" noTextEdit="1"/>
              </p:cNvSpPr>
              <p:nvPr/>
            </p:nvSpPr>
            <p:spPr>
              <a:xfrm>
                <a:off x="9574796" y="5473285"/>
                <a:ext cx="2326627" cy="307777"/>
              </a:xfrm>
              <a:prstGeom prst="rect">
                <a:avLst/>
              </a:prstGeom>
              <a:blipFill>
                <a:blip r:embed="rId12"/>
                <a:stretch>
                  <a:fillRect l="-787" t="-4000" b="-22000"/>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811BC766-7C4A-42DE-98D6-F6E62C77F64D}"/>
              </a:ext>
            </a:extLst>
          </p:cNvPr>
          <p:cNvSpPr txBox="1"/>
          <p:nvPr/>
        </p:nvSpPr>
        <p:spPr>
          <a:xfrm>
            <a:off x="9574796" y="5733437"/>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1.1</a:t>
            </a:r>
            <a:r>
              <a:rPr kumimoji="1" lang="ja-JP" altLang="en-US" sz="1400" dirty="0"/>
              <a:t>分</a:t>
            </a:r>
            <a:endParaRPr kumimoji="1" lang="en-US" altLang="ja-JP" sz="1400" dirty="0"/>
          </a:p>
          <a:p>
            <a:r>
              <a:rPr kumimoji="1" lang="ja-JP" altLang="en-US" sz="1400" dirty="0"/>
              <a:t>（</a:t>
            </a:r>
            <a:r>
              <a:rPr kumimoji="1" lang="ja-JP" altLang="en-US" sz="1400" dirty="0">
                <a:solidFill>
                  <a:srgbClr val="FF0000"/>
                </a:solidFill>
              </a:rPr>
              <a:t>可能解獲得できず</a:t>
            </a:r>
            <a:r>
              <a:rPr kumimoji="1" lang="ja-JP" altLang="en-US" sz="1400" dirty="0"/>
              <a:t>）</a:t>
            </a:r>
            <a:endParaRPr kumimoji="1" lang="en-US" altLang="ja-JP" sz="1400" dirty="0"/>
          </a:p>
        </p:txBody>
      </p:sp>
      <p:sp>
        <p:nvSpPr>
          <p:cNvPr id="41" name="テキスト ボックス 40">
            <a:extLst>
              <a:ext uri="{FF2B5EF4-FFF2-40B4-BE49-F238E27FC236}">
                <a16:creationId xmlns:a16="http://schemas.microsoft.com/office/drawing/2014/main" id="{C0870B33-4B8D-4887-93E7-2A1EF0CD30B3}"/>
              </a:ext>
            </a:extLst>
          </p:cNvPr>
          <p:cNvSpPr txBox="1"/>
          <p:nvPr/>
        </p:nvSpPr>
        <p:spPr>
          <a:xfrm>
            <a:off x="6704786" y="289686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42" name="テキスト ボックス 41">
            <a:extLst>
              <a:ext uri="{FF2B5EF4-FFF2-40B4-BE49-F238E27FC236}">
                <a16:creationId xmlns:a16="http://schemas.microsoft.com/office/drawing/2014/main" id="{9262FFCA-1633-4DF9-B056-C947004CE8E0}"/>
              </a:ext>
            </a:extLst>
          </p:cNvPr>
          <p:cNvSpPr txBox="1"/>
          <p:nvPr/>
        </p:nvSpPr>
        <p:spPr>
          <a:xfrm>
            <a:off x="9045017" y="2892581"/>
            <a:ext cx="3146983" cy="338554"/>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43" name="テキスト ボックス 42">
            <a:extLst>
              <a:ext uri="{FF2B5EF4-FFF2-40B4-BE49-F238E27FC236}">
                <a16:creationId xmlns:a16="http://schemas.microsoft.com/office/drawing/2014/main" id="{D4CF6136-6A5D-41AB-A7E7-C6825E634320}"/>
              </a:ext>
            </a:extLst>
          </p:cNvPr>
          <p:cNvSpPr txBox="1"/>
          <p:nvPr/>
        </p:nvSpPr>
        <p:spPr>
          <a:xfrm>
            <a:off x="1883363" y="2458517"/>
            <a:ext cx="2225782" cy="369332"/>
          </a:xfrm>
          <a:prstGeom prst="rect">
            <a:avLst/>
          </a:prstGeom>
          <a:noFill/>
        </p:spPr>
        <p:txBody>
          <a:bodyPr wrap="square" rtlCol="0">
            <a:spAutoFit/>
          </a:bodyPr>
          <a:lstStyle/>
          <a:p>
            <a:pPr algn="ctr"/>
            <a:r>
              <a:rPr lang="en-US" altLang="ja-JP" dirty="0"/>
              <a:t>Prob.1</a:t>
            </a:r>
            <a:r>
              <a:rPr lang="ja-JP" altLang="en-US" dirty="0"/>
              <a:t>（凸制約）</a:t>
            </a:r>
          </a:p>
        </p:txBody>
      </p:sp>
      <p:sp>
        <p:nvSpPr>
          <p:cNvPr id="44" name="テキスト ボックス 43">
            <a:extLst>
              <a:ext uri="{FF2B5EF4-FFF2-40B4-BE49-F238E27FC236}">
                <a16:creationId xmlns:a16="http://schemas.microsoft.com/office/drawing/2014/main" id="{CC6F27ED-D8A0-4F6A-BBE5-AB4A0C672A44}"/>
              </a:ext>
            </a:extLst>
          </p:cNvPr>
          <p:cNvSpPr txBox="1"/>
          <p:nvPr/>
        </p:nvSpPr>
        <p:spPr>
          <a:xfrm>
            <a:off x="7928954" y="2458517"/>
            <a:ext cx="2472768" cy="369332"/>
          </a:xfrm>
          <a:prstGeom prst="rect">
            <a:avLst/>
          </a:prstGeom>
          <a:noFill/>
        </p:spPr>
        <p:txBody>
          <a:bodyPr wrap="square" rtlCol="0">
            <a:spAutoFit/>
          </a:bodyPr>
          <a:lstStyle/>
          <a:p>
            <a:pPr algn="ctr"/>
            <a:r>
              <a:rPr lang="en-US" altLang="ja-JP" dirty="0"/>
              <a:t>Prob.4</a:t>
            </a:r>
            <a:r>
              <a:rPr lang="ja-JP" altLang="en-US" dirty="0"/>
              <a:t>（非凸制約）</a:t>
            </a:r>
          </a:p>
        </p:txBody>
      </p:sp>
      <p:cxnSp>
        <p:nvCxnSpPr>
          <p:cNvPr id="46" name="直線コネクタ 45">
            <a:extLst>
              <a:ext uri="{FF2B5EF4-FFF2-40B4-BE49-F238E27FC236}">
                <a16:creationId xmlns:a16="http://schemas.microsoft.com/office/drawing/2014/main" id="{D2439CF8-53B0-40DC-91C8-09B9633C83BD}"/>
              </a:ext>
            </a:extLst>
          </p:cNvPr>
          <p:cNvCxnSpPr>
            <a:cxnSpLocks/>
          </p:cNvCxnSpPr>
          <p:nvPr/>
        </p:nvCxnSpPr>
        <p:spPr>
          <a:xfrm flipH="1" flipV="1">
            <a:off x="6391154" y="2884584"/>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926CCD6-57F4-454E-8FA6-26665878C56C}"/>
              </a:ext>
            </a:extLst>
          </p:cNvPr>
          <p:cNvCxnSpPr>
            <a:cxnSpLocks/>
          </p:cNvCxnSpPr>
          <p:nvPr/>
        </p:nvCxnSpPr>
        <p:spPr>
          <a:xfrm flipH="1" flipV="1">
            <a:off x="217770" y="2884584"/>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49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a:extLst>
              <a:ext uri="{FF2B5EF4-FFF2-40B4-BE49-F238E27FC236}">
                <a16:creationId xmlns:a16="http://schemas.microsoft.com/office/drawing/2014/main" id="{0CB156EC-07EB-63A9-EF96-A98BA6731DCF}"/>
              </a:ext>
            </a:extLst>
          </p:cNvPr>
          <p:cNvPicPr>
            <a:picLocks noChangeAspect="1"/>
          </p:cNvPicPr>
          <p:nvPr/>
        </p:nvPicPr>
        <p:blipFill>
          <a:blip r:embed="rId2"/>
          <a:stretch>
            <a:fillRect/>
          </a:stretch>
        </p:blipFill>
        <p:spPr>
          <a:xfrm>
            <a:off x="6028926" y="2052148"/>
            <a:ext cx="2839314" cy="3876368"/>
          </a:xfrm>
          <a:prstGeom prst="rect">
            <a:avLst/>
          </a:prstGeom>
        </p:spPr>
      </p:pic>
      <p:cxnSp>
        <p:nvCxnSpPr>
          <p:cNvPr id="35" name="直線コネクタ 34">
            <a:extLst>
              <a:ext uri="{FF2B5EF4-FFF2-40B4-BE49-F238E27FC236}">
                <a16:creationId xmlns:a16="http://schemas.microsoft.com/office/drawing/2014/main" id="{0E1CDEA3-FD03-2BE9-41E6-4322D0040A3E}"/>
              </a:ext>
            </a:extLst>
          </p:cNvPr>
          <p:cNvCxnSpPr>
            <a:cxnSpLocks/>
          </p:cNvCxnSpPr>
          <p:nvPr/>
        </p:nvCxnSpPr>
        <p:spPr>
          <a:xfrm>
            <a:off x="6674473" y="2098659"/>
            <a:ext cx="0" cy="1017946"/>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B25560E-93C6-09AA-2469-1E06AA9F3BA8}"/>
              </a:ext>
            </a:extLst>
          </p:cNvPr>
          <p:cNvCxnSpPr>
            <a:cxnSpLocks/>
          </p:cNvCxnSpPr>
          <p:nvPr/>
        </p:nvCxnSpPr>
        <p:spPr>
          <a:xfrm>
            <a:off x="7976872" y="2113185"/>
            <a:ext cx="0" cy="1017946"/>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DD3FD852-E3EC-A304-7C84-D277A1CEB6A4}"/>
              </a:ext>
            </a:extLst>
          </p:cNvPr>
          <p:cNvPicPr>
            <a:picLocks noChangeAspect="1"/>
          </p:cNvPicPr>
          <p:nvPr/>
        </p:nvPicPr>
        <p:blipFill rotWithShape="1">
          <a:blip r:embed="rId3"/>
          <a:srcRect r="66486"/>
          <a:stretch/>
        </p:blipFill>
        <p:spPr>
          <a:xfrm>
            <a:off x="416561" y="4011299"/>
            <a:ext cx="1951444" cy="2048411"/>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問題分割における正規化法と問題点</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142903" y="936557"/>
                <a:ext cx="12020522" cy="53928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b="1" dirty="0"/>
                  <a:t>正規化で</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空間のスケール差を緩和したいが、選択圧の方向が安定しない。</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142903" y="936557"/>
                <a:ext cx="12020522" cy="539289"/>
              </a:xfrm>
              <a:prstGeom prst="rect">
                <a:avLst/>
              </a:prstGeom>
              <a:blipFill>
                <a:blip r:embed="rId5"/>
                <a:stretch>
                  <a:fillRect l="-862" t="-21591" r="-609" b="-193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187E3CB-072E-C9A3-1E93-0B43B21FA051}"/>
                  </a:ext>
                </a:extLst>
              </p:cNvPr>
              <p:cNvSpPr txBox="1"/>
              <p:nvPr/>
            </p:nvSpPr>
            <p:spPr>
              <a:xfrm>
                <a:off x="976378" y="2098308"/>
                <a:ext cx="4127875" cy="33547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𝑆</m:t>
                          </m:r>
                        </m:e>
                        <m:sub>
                          <m:r>
                            <m:rPr>
                              <m:sty m:val="p"/>
                            </m:rPr>
                            <a:rPr lang="en-US" altLang="ja-JP" sz="1400" b="0" i="0" smtClean="0">
                              <a:latin typeface="Cambria Math" panose="02040503050406030204" pitchFamily="18" charset="0"/>
                            </a:rPr>
                            <m:t>nor</m:t>
                          </m:r>
                        </m:sub>
                      </m:sSub>
                      <m:d>
                        <m:dPr>
                          <m:ctrlPr>
                            <a:rPr lang="en-US" altLang="ja-JP" sz="1400" b="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b="0" i="1" smtClean="0">
                                  <a:latin typeface="Cambria Math" panose="02040503050406030204" pitchFamily="18" charset="0"/>
                                </a:rPr>
                                <m:t>𝑖</m:t>
                              </m:r>
                            </m:sup>
                          </m:sSup>
                          <m:r>
                            <a:rPr lang="en-US" altLang="ja-JP" sz="1400" b="0" i="1" smtClean="0">
                              <a:latin typeface="Cambria Math" panose="02040503050406030204" pitchFamily="18" charset="0"/>
                            </a:rPr>
                            <m:t>;</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𝑤</m:t>
                              </m:r>
                            </m:e>
                            <m:sup>
                              <m:r>
                                <a:rPr lang="en-US" altLang="ja-JP" sz="1400" i="1">
                                  <a:latin typeface="Cambria Math" panose="02040503050406030204" pitchFamily="18" charset="0"/>
                                </a:rPr>
                                <m:t>𝑖</m:t>
                              </m:r>
                            </m:sup>
                          </m:sSup>
                        </m:e>
                      </m:d>
                      <m:r>
                        <a:rPr lang="en-US" altLang="ja-JP" sz="1400" b="0" i="1" smtClean="0">
                          <a:latin typeface="Cambria Math" panose="02040503050406030204" pitchFamily="18" charset="0"/>
                        </a:rPr>
                        <m:t>=</m:t>
                      </m:r>
                      <m:sSup>
                        <m:sSupPr>
                          <m:ctrlPr>
                            <a:rPr lang="en-US" altLang="ja-JP" sz="1400" b="0" i="1" smtClean="0">
                              <a:latin typeface="Cambria Math" panose="02040503050406030204" pitchFamily="18" charset="0"/>
                            </a:rPr>
                          </m:ctrlPr>
                        </m:sSupPr>
                        <m:e>
                          <m:r>
                            <a:rPr lang="en-US" altLang="ja-JP" sz="1400" b="0" i="1" smtClean="0">
                              <a:latin typeface="Cambria Math" panose="02040503050406030204" pitchFamily="18" charset="0"/>
                            </a:rPr>
                            <m:t>𝑤</m:t>
                          </m:r>
                        </m:e>
                        <m:sup>
                          <m:r>
                            <a:rPr lang="en-US" altLang="ja-JP" sz="1400" b="0" i="1" smtClean="0">
                              <a:latin typeface="Cambria Math" panose="02040503050406030204" pitchFamily="18" charset="0"/>
                            </a:rPr>
                            <m:t>𝑖</m:t>
                          </m:r>
                        </m:sup>
                      </m:sSup>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𝑓</m:t>
                          </m:r>
                        </m:e>
                        <m:sub>
                          <m:r>
                            <m:rPr>
                              <m:sty m:val="p"/>
                            </m:rPr>
                            <a:rPr lang="en-US" altLang="ja-JP" sz="1400">
                              <a:latin typeface="Cambria Math" panose="02040503050406030204" pitchFamily="18" charset="0"/>
                            </a:rPr>
                            <m:t>nor</m:t>
                          </m:r>
                        </m:sub>
                      </m:sSub>
                      <m:d>
                        <m:dPr>
                          <m:ctrlPr>
                            <a:rPr lang="en-US" altLang="ja-JP" sz="1400" i="1">
                              <a:latin typeface="Cambria Math" panose="02040503050406030204" pitchFamily="18" charset="0"/>
                            </a:rPr>
                          </m:ctrlPr>
                        </m:dPr>
                        <m:e>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𝑖</m:t>
                              </m:r>
                            </m:sup>
                          </m:sSup>
                        </m:e>
                      </m:d>
                      <m:r>
                        <a:rPr lang="en-US" altLang="ja-JP" sz="1400" b="0" i="1" smtClean="0">
                          <a:latin typeface="Cambria Math" panose="02040503050406030204" pitchFamily="18" charset="0"/>
                        </a:rPr>
                        <m:t>+</m:t>
                      </m:r>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1−</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𝑤</m:t>
                              </m:r>
                            </m:e>
                            <m:sup>
                              <m:r>
                                <a:rPr lang="en-US" altLang="ja-JP" sz="1400" i="1">
                                  <a:latin typeface="Cambria Math" panose="02040503050406030204" pitchFamily="18" charset="0"/>
                                </a:rPr>
                                <m:t>𝑖</m:t>
                              </m:r>
                            </m:sup>
                          </m:sSup>
                        </m:e>
                      </m:d>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𝑣</m:t>
                          </m:r>
                        </m:e>
                        <m:sub>
                          <m:r>
                            <m:rPr>
                              <m:sty m:val="p"/>
                            </m:rPr>
                            <a:rPr lang="en-US" altLang="ja-JP" sz="1400">
                              <a:latin typeface="Cambria Math" panose="02040503050406030204" pitchFamily="18" charset="0"/>
                            </a:rPr>
                            <m:t>nor</m:t>
                          </m:r>
                        </m:sub>
                      </m:sSub>
                      <m:d>
                        <m:dPr>
                          <m:ctrlPr>
                            <a:rPr lang="en-US" altLang="ja-JP" sz="1400" i="1">
                              <a:latin typeface="Cambria Math" panose="02040503050406030204" pitchFamily="18" charset="0"/>
                            </a:rPr>
                          </m:ctrlPr>
                        </m:dPr>
                        <m:e>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𝑖</m:t>
                              </m:r>
                            </m:sup>
                          </m:sSup>
                        </m:e>
                      </m:d>
                    </m:oMath>
                  </m:oMathPara>
                </a14:m>
                <a:endParaRPr kumimoji="1" lang="ja-JP" altLang="en-US" sz="1400" dirty="0"/>
              </a:p>
            </p:txBody>
          </p:sp>
        </mc:Choice>
        <mc:Fallback xmlns="">
          <p:sp>
            <p:nvSpPr>
              <p:cNvPr id="4" name="テキスト ボックス 3">
                <a:extLst>
                  <a:ext uri="{FF2B5EF4-FFF2-40B4-BE49-F238E27FC236}">
                    <a16:creationId xmlns:a16="http://schemas.microsoft.com/office/drawing/2014/main" id="{2187E3CB-072E-C9A3-1E93-0B43B21FA051}"/>
                  </a:ext>
                </a:extLst>
              </p:cNvPr>
              <p:cNvSpPr txBox="1">
                <a:spLocks noRot="1" noChangeAspect="1" noMove="1" noResize="1" noEditPoints="1" noAdjustHandles="1" noChangeArrowheads="1" noChangeShapeType="1" noTextEdit="1"/>
              </p:cNvSpPr>
              <p:nvPr/>
            </p:nvSpPr>
            <p:spPr>
              <a:xfrm>
                <a:off x="976378" y="2098308"/>
                <a:ext cx="4127875" cy="335476"/>
              </a:xfrm>
              <a:prstGeom prst="rect">
                <a:avLst/>
              </a:prstGeom>
              <a:blipFill>
                <a:blip r:embed="rId6"/>
                <a:stretch>
                  <a:fillRect b="-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79AE1FB0-7555-EB5C-50D3-7BA7AAF1376E}"/>
                  </a:ext>
                </a:extLst>
              </p:cNvPr>
              <p:cNvSpPr txBox="1"/>
              <p:nvPr/>
            </p:nvSpPr>
            <p:spPr>
              <a:xfrm>
                <a:off x="317136" y="6028540"/>
                <a:ext cx="3228156" cy="276999"/>
              </a:xfrm>
              <a:prstGeom prst="rect">
                <a:avLst/>
              </a:prstGeom>
              <a:noFill/>
            </p:spPr>
            <p:txBody>
              <a:bodyPr wrap="square" rtlCol="0">
                <a:spAutoFit/>
              </a:bodyPr>
              <a:lstStyle/>
              <a:p>
                <a14:m>
                  <m:oMath xmlns:m="http://schemas.openxmlformats.org/officeDocument/2006/math">
                    <m:sSub>
                      <m:sSubPr>
                        <m:ctrlPr>
                          <a:rPr lang="en-US" altLang="ja-JP" sz="1200" i="1" smtClean="0">
                            <a:latin typeface="Cambria Math" panose="02040503050406030204" pitchFamily="18" charset="0"/>
                          </a:rPr>
                        </m:ctrlPr>
                      </m:sSubPr>
                      <m:e>
                        <m:r>
                          <a:rPr lang="en-US" altLang="ja-JP" sz="1200" i="1" smtClean="0">
                            <a:latin typeface="Cambria Math" panose="02040503050406030204" pitchFamily="18" charset="0"/>
                            <a:ea typeface="Cambria Math" panose="02040503050406030204" pitchFamily="18" charset="0"/>
                          </a:rPr>
                          <m:t>∙</m:t>
                        </m:r>
                      </m:e>
                      <m:sub>
                        <m:r>
                          <m:rPr>
                            <m:sty m:val="p"/>
                          </m:rPr>
                          <a:rPr lang="en-US" altLang="ja-JP" sz="1200">
                            <a:latin typeface="Cambria Math" panose="02040503050406030204" pitchFamily="18" charset="0"/>
                          </a:rPr>
                          <m:t>max</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ea typeface="Cambria Math" panose="02040503050406030204" pitchFamily="18" charset="0"/>
                          </a:rPr>
                          <m:t>∙</m:t>
                        </m:r>
                      </m:e>
                      <m:sub>
                        <m:r>
                          <m:rPr>
                            <m:sty m:val="p"/>
                          </m:rPr>
                          <a:rPr lang="en-US" altLang="ja-JP" sz="1200">
                            <a:latin typeface="Cambria Math" panose="02040503050406030204" pitchFamily="18" charset="0"/>
                          </a:rPr>
                          <m:t>m</m:t>
                        </m:r>
                        <m:r>
                          <m:rPr>
                            <m:sty m:val="p"/>
                          </m:rPr>
                          <a:rPr lang="en-US" altLang="ja-JP" sz="1200" b="0" i="0" smtClean="0">
                            <a:latin typeface="Cambria Math" panose="02040503050406030204" pitchFamily="18" charset="0"/>
                          </a:rPr>
                          <m:t>in</m:t>
                        </m:r>
                      </m:sub>
                    </m:sSub>
                  </m:oMath>
                </a14:m>
                <a:r>
                  <a:rPr kumimoji="1" lang="ja-JP" altLang="en-US" sz="1200" dirty="0"/>
                  <a:t>は、個体群内での最大値、最小値</a:t>
                </a:r>
              </a:p>
            </p:txBody>
          </p:sp>
        </mc:Choice>
        <mc:Fallback xmlns="">
          <p:sp>
            <p:nvSpPr>
              <p:cNvPr id="37" name="テキスト ボックス 36">
                <a:extLst>
                  <a:ext uri="{FF2B5EF4-FFF2-40B4-BE49-F238E27FC236}">
                    <a16:creationId xmlns:a16="http://schemas.microsoft.com/office/drawing/2014/main" id="{79AE1FB0-7555-EB5C-50D3-7BA7AAF1376E}"/>
                  </a:ext>
                </a:extLst>
              </p:cNvPr>
              <p:cNvSpPr txBox="1">
                <a:spLocks noRot="1" noChangeAspect="1" noMove="1" noResize="1" noEditPoints="1" noAdjustHandles="1" noChangeArrowheads="1" noChangeShapeType="1" noTextEdit="1"/>
              </p:cNvSpPr>
              <p:nvPr/>
            </p:nvSpPr>
            <p:spPr>
              <a:xfrm>
                <a:off x="317136" y="6028540"/>
                <a:ext cx="3228156" cy="276999"/>
              </a:xfrm>
              <a:prstGeom prst="rect">
                <a:avLst/>
              </a:prstGeom>
              <a:blipFill>
                <a:blip r:embed="rId7"/>
                <a:stretch>
                  <a:fillRect t="-4444" b="-15556"/>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299A5766-B549-720E-983D-E62D72ED3546}"/>
              </a:ext>
            </a:extLst>
          </p:cNvPr>
          <p:cNvCxnSpPr>
            <a:cxnSpLocks/>
          </p:cNvCxnSpPr>
          <p:nvPr/>
        </p:nvCxnSpPr>
        <p:spPr>
          <a:xfrm>
            <a:off x="278519" y="1951834"/>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1697023-881E-08CA-AC57-0211EC4A185E}"/>
              </a:ext>
            </a:extLst>
          </p:cNvPr>
          <p:cNvCxnSpPr>
            <a:cxnSpLocks/>
          </p:cNvCxnSpPr>
          <p:nvPr/>
        </p:nvCxnSpPr>
        <p:spPr>
          <a:xfrm>
            <a:off x="6031905" y="1951834"/>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7CD73F7-2DA6-CADD-BDEA-BF2C966A98BE}"/>
              </a:ext>
            </a:extLst>
          </p:cNvPr>
          <p:cNvSpPr txBox="1"/>
          <p:nvPr/>
        </p:nvSpPr>
        <p:spPr>
          <a:xfrm>
            <a:off x="6442566" y="1574500"/>
            <a:ext cx="4942796" cy="369332"/>
          </a:xfrm>
          <a:prstGeom prst="rect">
            <a:avLst/>
          </a:prstGeom>
          <a:noFill/>
        </p:spPr>
        <p:txBody>
          <a:bodyPr wrap="square" rtlCol="0">
            <a:spAutoFit/>
          </a:bodyPr>
          <a:lstStyle/>
          <a:p>
            <a:pPr algn="ctr"/>
            <a:r>
              <a:rPr lang="en-US" altLang="ja-JP" dirty="0"/>
              <a:t>Adaptive MOEA/D</a:t>
            </a:r>
            <a:r>
              <a:rPr lang="ja-JP" altLang="en-US" dirty="0"/>
              <a:t>における簡潔な正規化の影響</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C542BC2-8705-AEF6-35AF-9E6A75BFF806}"/>
                  </a:ext>
                </a:extLst>
              </p:cNvPr>
              <p:cNvSpPr txBox="1"/>
              <p:nvPr/>
            </p:nvSpPr>
            <p:spPr>
              <a:xfrm>
                <a:off x="394818" y="2113185"/>
                <a:ext cx="689612"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200" i="1" smtClean="0">
                          <a:latin typeface="Cambria Math" panose="02040503050406030204" pitchFamily="18" charset="0"/>
                        </a:rPr>
                        <m:t>適合度</m:t>
                      </m:r>
                    </m:oMath>
                  </m:oMathPara>
                </a14:m>
                <a:endParaRPr kumimoji="1" lang="ja-JP" altLang="en-US" sz="1200" dirty="0"/>
              </a:p>
            </p:txBody>
          </p:sp>
        </mc:Choice>
        <mc:Fallback xmlns="">
          <p:sp>
            <p:nvSpPr>
              <p:cNvPr id="22" name="テキスト ボックス 21">
                <a:extLst>
                  <a:ext uri="{FF2B5EF4-FFF2-40B4-BE49-F238E27FC236}">
                    <a16:creationId xmlns:a16="http://schemas.microsoft.com/office/drawing/2014/main" id="{8C542BC2-8705-AEF6-35AF-9E6A75BFF806}"/>
                  </a:ext>
                </a:extLst>
              </p:cNvPr>
              <p:cNvSpPr txBox="1">
                <a:spLocks noRot="1" noChangeAspect="1" noMove="1" noResize="1" noEditPoints="1" noAdjustHandles="1" noChangeArrowheads="1" noChangeShapeType="1" noTextEdit="1"/>
              </p:cNvSpPr>
              <p:nvPr/>
            </p:nvSpPr>
            <p:spPr>
              <a:xfrm>
                <a:off x="394818" y="2113185"/>
                <a:ext cx="689612" cy="278025"/>
              </a:xfrm>
              <a:prstGeom prst="rect">
                <a:avLst/>
              </a:prstGeom>
              <a:blipFill>
                <a:blip r:embed="rId8"/>
                <a:stretch>
                  <a:fillRect/>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(1)-2 (</a:t>
            </a:r>
            <a:r>
              <a:rPr kumimoji="1" lang="en-US" altLang="ja-JP" sz="1600" b="1" dirty="0" err="1">
                <a:solidFill>
                  <a:schemeClr val="bg1"/>
                </a:solidFill>
              </a:rPr>
              <a:t>f,v</a:t>
            </a:r>
            <a:r>
              <a:rPr kumimoji="1" lang="en-US" altLang="ja-JP" sz="1600" b="1" dirty="0">
                <a:solidFill>
                  <a:schemeClr val="bg1"/>
                </a:solidFill>
              </a:rPr>
              <a:t>)</a:t>
            </a:r>
            <a:r>
              <a:rPr kumimoji="1" lang="ja-JP" altLang="en-US" sz="1600" b="1" dirty="0">
                <a:solidFill>
                  <a:schemeClr val="bg1"/>
                </a:solidFill>
              </a:rPr>
              <a:t>のスケール性の影響分析</a:t>
            </a:r>
          </a:p>
        </p:txBody>
      </p:sp>
      <p:sp>
        <p:nvSpPr>
          <p:cNvPr id="27" name="テキスト ボックス 26">
            <a:extLst>
              <a:ext uri="{FF2B5EF4-FFF2-40B4-BE49-F238E27FC236}">
                <a16:creationId xmlns:a16="http://schemas.microsoft.com/office/drawing/2014/main" id="{244BCC37-B3CB-402D-BF24-6C871FEC4D73}"/>
              </a:ext>
            </a:extLst>
          </p:cNvPr>
          <p:cNvSpPr txBox="1"/>
          <p:nvPr/>
        </p:nvSpPr>
        <p:spPr>
          <a:xfrm>
            <a:off x="745413" y="1574500"/>
            <a:ext cx="4512752" cy="369332"/>
          </a:xfrm>
          <a:prstGeom prst="rect">
            <a:avLst/>
          </a:prstGeom>
          <a:noFill/>
        </p:spPr>
        <p:txBody>
          <a:bodyPr wrap="square" rtlCol="0">
            <a:spAutoFit/>
          </a:bodyPr>
          <a:lstStyle/>
          <a:p>
            <a:pPr algn="ctr"/>
            <a:r>
              <a:rPr lang="ja-JP" altLang="en-US" dirty="0"/>
              <a:t>正規化済適合度の導入</a:t>
            </a:r>
            <a:endParaRPr kumimoji="1" lang="ja-JP" altLang="en-US"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0976F2B-82B0-48C9-875C-9F6E6A258BAB}"/>
                  </a:ext>
                </a:extLst>
              </p:cNvPr>
              <p:cNvSpPr txBox="1"/>
              <p:nvPr/>
            </p:nvSpPr>
            <p:spPr>
              <a:xfrm>
                <a:off x="620482" y="3689930"/>
                <a:ext cx="1541892" cy="338554"/>
              </a:xfrm>
              <a:prstGeom prst="rect">
                <a:avLst/>
              </a:prstGeom>
              <a:noFill/>
            </p:spPr>
            <p:txBody>
              <a:bodyPr wrap="square" rtlCol="0">
                <a:spAutoFit/>
              </a:bodyPr>
              <a:lstStyle/>
              <a:p>
                <a:pPr algn="ctr"/>
                <a:r>
                  <a:rPr lang="ja-JP" altLang="en-US" sz="1600" b="0" dirty="0"/>
                  <a:t>元の</a:t>
                </a:r>
                <a14:m>
                  <m:oMath xmlns:m="http://schemas.openxmlformats.org/officeDocument/2006/math">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kumimoji="1" lang="ja-JP" altLang="en-US" sz="1600" dirty="0"/>
                  <a:t>空間</a:t>
                </a:r>
              </a:p>
            </p:txBody>
          </p:sp>
        </mc:Choice>
        <mc:Fallback xmlns="">
          <p:sp>
            <p:nvSpPr>
              <p:cNvPr id="32" name="テキスト ボックス 31">
                <a:extLst>
                  <a:ext uri="{FF2B5EF4-FFF2-40B4-BE49-F238E27FC236}">
                    <a16:creationId xmlns:a16="http://schemas.microsoft.com/office/drawing/2014/main" id="{E0976F2B-82B0-48C9-875C-9F6E6A258BAB}"/>
                  </a:ext>
                </a:extLst>
              </p:cNvPr>
              <p:cNvSpPr txBox="1">
                <a:spLocks noRot="1" noChangeAspect="1" noMove="1" noResize="1" noEditPoints="1" noAdjustHandles="1" noChangeArrowheads="1" noChangeShapeType="1" noTextEdit="1"/>
              </p:cNvSpPr>
              <p:nvPr/>
            </p:nvSpPr>
            <p:spPr>
              <a:xfrm>
                <a:off x="620482" y="3689930"/>
                <a:ext cx="1541892" cy="338554"/>
              </a:xfrm>
              <a:prstGeom prst="rect">
                <a:avLst/>
              </a:prstGeom>
              <a:blipFill>
                <a:blip r:embed="rId9"/>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F6BA9177-DDDC-4680-BFF1-ABAA64D84168}"/>
                  </a:ext>
                </a:extLst>
              </p:cNvPr>
              <p:cNvSpPr txBox="1"/>
              <p:nvPr/>
            </p:nvSpPr>
            <p:spPr>
              <a:xfrm>
                <a:off x="3516429" y="3689930"/>
                <a:ext cx="2010883" cy="338554"/>
              </a:xfrm>
              <a:prstGeom prst="rect">
                <a:avLst/>
              </a:prstGeom>
              <a:noFill/>
            </p:spPr>
            <p:txBody>
              <a:bodyPr wrap="square" rtlCol="0">
                <a:spAutoFit/>
              </a:bodyPr>
              <a:lstStyle/>
              <a:p>
                <a:pPr algn="ctr"/>
                <a:r>
                  <a:rPr lang="ja-JP" altLang="en-US" sz="1600" dirty="0"/>
                  <a:t>正規化済</a:t>
                </a:r>
                <a14:m>
                  <m:oMath xmlns:m="http://schemas.openxmlformats.org/officeDocument/2006/math">
                    <m:r>
                      <a:rPr lang="en-US" altLang="ja-JP" sz="1600" i="1">
                        <a:latin typeface="Cambria Math" panose="02040503050406030204" pitchFamily="18" charset="0"/>
                      </a:rPr>
                      <m:t>(</m:t>
                    </m:r>
                    <m:r>
                      <a:rPr lang="en-US" altLang="ja-JP" sz="1600" i="1">
                        <a:latin typeface="Cambria Math" panose="02040503050406030204" pitchFamily="18" charset="0"/>
                      </a:rPr>
                      <m:t>𝑓</m:t>
                    </m:r>
                    <m:r>
                      <a:rPr lang="en-US" altLang="ja-JP" sz="1600" i="1">
                        <a:latin typeface="Cambria Math" panose="02040503050406030204" pitchFamily="18" charset="0"/>
                      </a:rPr>
                      <m:t>,</m:t>
                    </m:r>
                    <m:r>
                      <a:rPr lang="en-US" altLang="ja-JP" sz="1600" i="1">
                        <a:latin typeface="Cambria Math" panose="02040503050406030204" pitchFamily="18" charset="0"/>
                      </a:rPr>
                      <m:t>𝑣</m:t>
                    </m:r>
                    <m:r>
                      <a:rPr lang="en-US" altLang="ja-JP" sz="1600" i="1">
                        <a:latin typeface="Cambria Math" panose="02040503050406030204" pitchFamily="18" charset="0"/>
                      </a:rPr>
                      <m:t>)</m:t>
                    </m:r>
                  </m:oMath>
                </a14:m>
                <a:r>
                  <a:rPr kumimoji="1" lang="ja-JP" altLang="en-US" sz="1600" dirty="0"/>
                  <a:t>空間</a:t>
                </a:r>
              </a:p>
            </p:txBody>
          </p:sp>
        </mc:Choice>
        <mc:Fallback xmlns="">
          <p:sp>
            <p:nvSpPr>
              <p:cNvPr id="34" name="テキスト ボックス 33">
                <a:extLst>
                  <a:ext uri="{FF2B5EF4-FFF2-40B4-BE49-F238E27FC236}">
                    <a16:creationId xmlns:a16="http://schemas.microsoft.com/office/drawing/2014/main" id="{F6BA9177-DDDC-4680-BFF1-ABAA64D84168}"/>
                  </a:ext>
                </a:extLst>
              </p:cNvPr>
              <p:cNvSpPr txBox="1">
                <a:spLocks noRot="1" noChangeAspect="1" noMove="1" noResize="1" noEditPoints="1" noAdjustHandles="1" noChangeArrowheads="1" noChangeShapeType="1" noTextEdit="1"/>
              </p:cNvSpPr>
              <p:nvPr/>
            </p:nvSpPr>
            <p:spPr>
              <a:xfrm>
                <a:off x="3516429" y="3689930"/>
                <a:ext cx="2010883" cy="338554"/>
              </a:xfrm>
              <a:prstGeom prst="rect">
                <a:avLst/>
              </a:prstGeom>
              <a:blipFill>
                <a:blip r:embed="rId10"/>
                <a:stretch>
                  <a:fillRect t="-5357" b="-21429"/>
                </a:stretch>
              </a:blipFill>
            </p:spPr>
            <p:txBody>
              <a:bodyPr/>
              <a:lstStyle/>
              <a:p>
                <a:r>
                  <a:rPr lang="ja-JP" altLang="en-US">
                    <a:noFill/>
                  </a:rPr>
                  <a:t> </a:t>
                </a:r>
              </a:p>
            </p:txBody>
          </p:sp>
        </mc:Fallback>
      </mc:AlternateContent>
      <p:sp>
        <p:nvSpPr>
          <p:cNvPr id="71" name="テキスト ボックス 70">
            <a:extLst>
              <a:ext uri="{FF2B5EF4-FFF2-40B4-BE49-F238E27FC236}">
                <a16:creationId xmlns:a16="http://schemas.microsoft.com/office/drawing/2014/main" id="{89A1AF53-B20C-4FF8-83C7-A58C7B620EF8}"/>
              </a:ext>
            </a:extLst>
          </p:cNvPr>
          <p:cNvSpPr txBox="1"/>
          <p:nvPr/>
        </p:nvSpPr>
        <p:spPr>
          <a:xfrm>
            <a:off x="5871935" y="5928516"/>
            <a:ext cx="6045245" cy="338554"/>
          </a:xfrm>
          <a:prstGeom prst="rect">
            <a:avLst/>
          </a:prstGeom>
          <a:noFill/>
        </p:spPr>
        <p:txBody>
          <a:bodyPr wrap="none" rtlCol="0">
            <a:spAutoFit/>
          </a:bodyPr>
          <a:lstStyle/>
          <a:p>
            <a:r>
              <a:rPr kumimoji="1" lang="ja-JP" altLang="en-US" sz="1600" dirty="0">
                <a:solidFill>
                  <a:schemeClr val="accent1"/>
                </a:solidFill>
              </a:rPr>
              <a:t>重み調整があっても正規化による悪影響で、選択圧の方向が安定しない</a:t>
            </a:r>
          </a:p>
        </p:txBody>
      </p:sp>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85526D04-1903-4BE7-B5C7-CAD0056C468B}"/>
                  </a:ext>
                </a:extLst>
              </p:cNvPr>
              <p:cNvSpPr txBox="1"/>
              <p:nvPr/>
            </p:nvSpPr>
            <p:spPr>
              <a:xfrm>
                <a:off x="9066144" y="4763202"/>
                <a:ext cx="2839313" cy="830997"/>
              </a:xfrm>
              <a:prstGeom prst="rect">
                <a:avLst/>
              </a:prstGeom>
              <a:noFill/>
            </p:spPr>
            <p:txBody>
              <a:bodyPr wrap="square" rtlCol="0">
                <a:spAutoFit/>
              </a:bodyPr>
              <a:lstStyle/>
              <a:p>
                <a:r>
                  <a:rPr lang="ja-JP" altLang="en-US" sz="1600" dirty="0"/>
                  <a:t>実行可能領域に到達した後、</a:t>
                </a:r>
                <a:endParaRPr lang="en-US" altLang="ja-JP" sz="1600" dirty="0"/>
              </a:p>
              <a:p>
                <a:r>
                  <a:rPr lang="ja-JP" altLang="en-US" sz="1600" dirty="0"/>
                  <a:t>正規化区間</a:t>
                </a:r>
                <a14:m>
                  <m:oMath xmlns:m="http://schemas.openxmlformats.org/officeDocument/2006/math">
                    <m:r>
                      <a:rPr lang="en-US" altLang="ja-JP" sz="1600" b="0" i="0" smtClean="0">
                        <a:latin typeface="Cambria Math" panose="02040503050406030204" pitchFamily="18" charset="0"/>
                      </a:rPr>
                      <m:t>(</m:t>
                    </m:r>
                    <m:r>
                      <m:rPr>
                        <m:sty m:val="p"/>
                      </m:rPr>
                      <a:rPr lang="en-US" altLang="ja-JP" sz="1600" smtClean="0">
                        <a:latin typeface="Cambria Math" panose="02040503050406030204" pitchFamily="18" charset="0"/>
                      </a:rPr>
                      <m:t>Δ</m:t>
                    </m:r>
                    <m:r>
                      <a:rPr lang="en-US" altLang="ja-JP" sz="1600" i="1">
                        <a:latin typeface="Cambria Math" panose="02040503050406030204" pitchFamily="18" charset="0"/>
                      </a:rPr>
                      <m:t>𝑓</m:t>
                    </m:r>
                    <m:r>
                      <a:rPr lang="en-US" altLang="ja-JP" sz="1600" b="0" i="1" smtClean="0">
                        <a:latin typeface="Cambria Math" panose="02040503050406030204" pitchFamily="18" charset="0"/>
                      </a:rPr>
                      <m:t>,</m:t>
                    </m:r>
                    <m:r>
                      <m:rPr>
                        <m:sty m:val="p"/>
                      </m:rPr>
                      <a:rPr lang="en-US" altLang="ja-JP" sz="1600">
                        <a:latin typeface="Cambria Math" panose="02040503050406030204" pitchFamily="18" charset="0"/>
                      </a:rPr>
                      <m:t>Δ</m:t>
                    </m:r>
                    <m:r>
                      <a:rPr lang="en-US" altLang="ja-JP" sz="1600" i="1">
                        <a:latin typeface="Cambria Math" panose="02040503050406030204" pitchFamily="18" charset="0"/>
                      </a:rPr>
                      <m:t>𝑣</m:t>
                    </m:r>
                    <m:r>
                      <a:rPr lang="en-US" altLang="ja-JP" sz="1600" b="0" i="1" smtClean="0">
                        <a:latin typeface="Cambria Math" panose="02040503050406030204" pitchFamily="18" charset="0"/>
                      </a:rPr>
                      <m:t>)</m:t>
                    </m:r>
                  </m:oMath>
                </a14:m>
                <a:r>
                  <a:rPr kumimoji="1" lang="ja-JP" altLang="en-US" sz="1600" dirty="0"/>
                  <a:t>の変動が激しくなる</a:t>
                </a:r>
              </a:p>
            </p:txBody>
          </p:sp>
        </mc:Choice>
        <mc:Fallback xmlns="">
          <p:sp>
            <p:nvSpPr>
              <p:cNvPr id="93" name="テキスト ボックス 92">
                <a:extLst>
                  <a:ext uri="{FF2B5EF4-FFF2-40B4-BE49-F238E27FC236}">
                    <a16:creationId xmlns:a16="http://schemas.microsoft.com/office/drawing/2014/main" id="{85526D04-1903-4BE7-B5C7-CAD0056C468B}"/>
                  </a:ext>
                </a:extLst>
              </p:cNvPr>
              <p:cNvSpPr txBox="1">
                <a:spLocks noRot="1" noChangeAspect="1" noMove="1" noResize="1" noEditPoints="1" noAdjustHandles="1" noChangeArrowheads="1" noChangeShapeType="1" noTextEdit="1"/>
              </p:cNvSpPr>
              <p:nvPr/>
            </p:nvSpPr>
            <p:spPr>
              <a:xfrm>
                <a:off x="9066144" y="4763202"/>
                <a:ext cx="2839313" cy="830997"/>
              </a:xfrm>
              <a:prstGeom prst="rect">
                <a:avLst/>
              </a:prstGeom>
              <a:blipFill>
                <a:blip r:embed="rId11"/>
                <a:stretch>
                  <a:fillRect l="-1073" t="-2190" b="-802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80F6DA29-15D0-2C30-A6DC-6EADF211A2C1}"/>
              </a:ext>
            </a:extLst>
          </p:cNvPr>
          <p:cNvPicPr>
            <a:picLocks noChangeAspect="1"/>
          </p:cNvPicPr>
          <p:nvPr/>
        </p:nvPicPr>
        <p:blipFill rotWithShape="1">
          <a:blip r:embed="rId3"/>
          <a:srcRect l="37626" t="30350" r="39858" b="42257"/>
          <a:stretch/>
        </p:blipFill>
        <p:spPr>
          <a:xfrm>
            <a:off x="2439795" y="4672083"/>
            <a:ext cx="1059118" cy="453297"/>
          </a:xfrm>
          <a:prstGeom prst="rect">
            <a:avLst/>
          </a:prstGeom>
        </p:spPr>
      </p:pic>
      <p:pic>
        <p:nvPicPr>
          <p:cNvPr id="12" name="図 11">
            <a:extLst>
              <a:ext uri="{FF2B5EF4-FFF2-40B4-BE49-F238E27FC236}">
                <a16:creationId xmlns:a16="http://schemas.microsoft.com/office/drawing/2014/main" id="{A9C05753-281A-373E-EEF2-8DD0471718B7}"/>
              </a:ext>
            </a:extLst>
          </p:cNvPr>
          <p:cNvPicPr>
            <a:picLocks noChangeAspect="1"/>
          </p:cNvPicPr>
          <p:nvPr/>
        </p:nvPicPr>
        <p:blipFill rotWithShape="1">
          <a:blip r:embed="rId3"/>
          <a:srcRect l="65458"/>
          <a:stretch/>
        </p:blipFill>
        <p:spPr>
          <a:xfrm>
            <a:off x="3523045" y="4011299"/>
            <a:ext cx="1989230" cy="202594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C9413BC-5E2A-6F0E-3A79-F50B18B75933}"/>
                  </a:ext>
                </a:extLst>
              </p:cNvPr>
              <p:cNvSpPr txBox="1"/>
              <p:nvPr/>
            </p:nvSpPr>
            <p:spPr>
              <a:xfrm>
                <a:off x="1853699" y="2411506"/>
                <a:ext cx="3961345" cy="56996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m:t>
                      </m:r>
                      <m:f>
                        <m:fPr>
                          <m:ctrlPr>
                            <a:rPr lang="en-US" altLang="ja-JP" sz="1400" b="0" i="1" smtClean="0">
                              <a:latin typeface="Cambria Math" panose="02040503050406030204" pitchFamily="18" charset="0"/>
                            </a:rPr>
                          </m:ctrlPr>
                        </m:fPr>
                        <m:num>
                          <m:r>
                            <a:rPr lang="en-US" altLang="ja-JP" sz="1400" b="0" i="1" smtClean="0">
                              <a:latin typeface="Cambria Math" panose="02040503050406030204" pitchFamily="18" charset="0"/>
                            </a:rPr>
                            <m:t>𝛼</m:t>
                          </m:r>
                          <m:sSup>
                            <m:sSupPr>
                              <m:ctrlPr>
                                <a:rPr lang="en-US" altLang="ja-JP" sz="1400" b="0" i="1" smtClean="0">
                                  <a:latin typeface="Cambria Math" panose="02040503050406030204" pitchFamily="18" charset="0"/>
                                </a:rPr>
                              </m:ctrlPr>
                            </m:sSupPr>
                            <m:e>
                              <m:r>
                                <a:rPr lang="en-US" altLang="ja-JP" sz="1400" b="0" i="1" smtClean="0">
                                  <a:latin typeface="Cambria Math" panose="02040503050406030204" pitchFamily="18" charset="0"/>
                                </a:rPr>
                                <m:t>𝜆</m:t>
                              </m:r>
                            </m:e>
                            <m:sup>
                              <m:r>
                                <a:rPr lang="en-US" altLang="ja-JP" sz="1400" b="0" i="1" smtClean="0">
                                  <a:latin typeface="Cambria Math" panose="02040503050406030204" pitchFamily="18" charset="0"/>
                                </a:rPr>
                                <m:t>𝑖</m:t>
                              </m:r>
                            </m:sup>
                          </m:sSup>
                        </m:num>
                        <m:den>
                          <m:r>
                            <m:rPr>
                              <m:sty m:val="p"/>
                            </m:rPr>
                            <a:rPr lang="en-US" altLang="ja-JP" sz="1400" b="0" i="0" smtClean="0">
                              <a:latin typeface="Cambria Math" panose="02040503050406030204" pitchFamily="18" charset="0"/>
                            </a:rPr>
                            <m:t>Δ</m:t>
                          </m:r>
                          <m:r>
                            <a:rPr lang="en-US" altLang="ja-JP" sz="1400" b="0" i="1" smtClean="0">
                              <a:latin typeface="Cambria Math" panose="02040503050406030204" pitchFamily="18" charset="0"/>
                            </a:rPr>
                            <m:t>𝑓</m:t>
                          </m:r>
                        </m:den>
                      </m:f>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𝑓</m:t>
                      </m:r>
                      <m:d>
                        <m:dPr>
                          <m:ctrlPr>
                            <a:rPr lang="en-US" altLang="ja-JP" sz="1400" i="1">
                              <a:latin typeface="Cambria Math" panose="02040503050406030204" pitchFamily="18" charset="0"/>
                            </a:rPr>
                          </m:ctrlPr>
                        </m:dPr>
                        <m:e>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𝑖</m:t>
                              </m:r>
                            </m:sup>
                          </m:sSup>
                        </m:e>
                      </m:d>
                      <m:r>
                        <a:rPr lang="en-US" altLang="ja-JP" sz="1400" b="0" i="1" smtClean="0">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𝑓</m:t>
                          </m:r>
                        </m:e>
                        <m:sub>
                          <m:r>
                            <m:rPr>
                              <m:sty m:val="p"/>
                            </m:rPr>
                            <a:rPr lang="en-US" altLang="ja-JP" sz="1400" b="0" i="0" smtClean="0">
                              <a:latin typeface="Cambria Math" panose="02040503050406030204" pitchFamily="18" charset="0"/>
                            </a:rPr>
                            <m:t>min</m:t>
                          </m:r>
                        </m:sub>
                      </m:sSub>
                      <m:r>
                        <a:rPr lang="en-US" altLang="ja-JP" sz="1400" b="0" i="1" smtClean="0">
                          <a:latin typeface="Cambria Math" panose="02040503050406030204" pitchFamily="18" charset="0"/>
                        </a:rPr>
                        <m:t>)+</m:t>
                      </m:r>
                      <m:f>
                        <m:fPr>
                          <m:ctrlPr>
                            <a:rPr lang="en-US" altLang="ja-JP" sz="1400" i="1">
                              <a:latin typeface="Cambria Math" panose="02040503050406030204" pitchFamily="18" charset="0"/>
                            </a:rPr>
                          </m:ctrlPr>
                        </m:fPr>
                        <m:num>
                          <m:r>
                            <a:rPr lang="en-US" altLang="ja-JP" sz="1400" b="0" i="1" smtClean="0">
                              <a:latin typeface="Cambria Math" panose="02040503050406030204" pitchFamily="18" charset="0"/>
                            </a:rPr>
                            <m:t>1−</m:t>
                          </m:r>
                          <m:r>
                            <a:rPr lang="en-US" altLang="ja-JP" sz="1400" i="1">
                              <a:latin typeface="Cambria Math" panose="02040503050406030204" pitchFamily="18" charset="0"/>
                            </a:rPr>
                            <m:t>𝛼</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𝜆</m:t>
                              </m:r>
                            </m:e>
                            <m:sup>
                              <m:r>
                                <a:rPr lang="en-US" altLang="ja-JP" sz="1400" i="1">
                                  <a:latin typeface="Cambria Math" panose="02040503050406030204" pitchFamily="18" charset="0"/>
                                </a:rPr>
                                <m:t>𝑖</m:t>
                              </m:r>
                            </m:sup>
                          </m:sSup>
                        </m:num>
                        <m:den>
                          <m:r>
                            <m:rPr>
                              <m:sty m:val="p"/>
                            </m:rPr>
                            <a:rPr lang="en-US" altLang="ja-JP" sz="1400">
                              <a:latin typeface="Cambria Math" panose="02040503050406030204" pitchFamily="18" charset="0"/>
                            </a:rPr>
                            <m:t>Δ</m:t>
                          </m:r>
                          <m:r>
                            <a:rPr lang="en-US" altLang="ja-JP" sz="1400" b="0" i="1" smtClean="0">
                              <a:latin typeface="Cambria Math" panose="02040503050406030204" pitchFamily="18" charset="0"/>
                            </a:rPr>
                            <m:t>𝑣</m:t>
                          </m:r>
                        </m:den>
                      </m:f>
                      <m:r>
                        <a:rPr lang="en-US" altLang="ja-JP" sz="1400" b="0" i="1" smtClean="0">
                          <a:latin typeface="Cambria Math" panose="02040503050406030204" pitchFamily="18" charset="0"/>
                        </a:rPr>
                        <m:t> </m:t>
                      </m:r>
                      <m:r>
                        <a:rPr lang="en-US" altLang="ja-JP" sz="1400" i="1">
                          <a:latin typeface="Cambria Math" panose="02040503050406030204" pitchFamily="18" charset="0"/>
                        </a:rPr>
                        <m:t>(</m:t>
                      </m:r>
                      <m:r>
                        <a:rPr lang="en-US" altLang="ja-JP" sz="1400" b="0" i="1" smtClean="0">
                          <a:latin typeface="Cambria Math" panose="02040503050406030204" pitchFamily="18" charset="0"/>
                        </a:rPr>
                        <m:t>𝑣</m:t>
                      </m:r>
                      <m:d>
                        <m:dPr>
                          <m:ctrlPr>
                            <a:rPr lang="en-US" altLang="ja-JP" sz="1400" i="1">
                              <a:latin typeface="Cambria Math" panose="02040503050406030204" pitchFamily="18" charset="0"/>
                            </a:rPr>
                          </m:ctrlPr>
                        </m:dPr>
                        <m:e>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𝑖</m:t>
                              </m:r>
                            </m:sup>
                          </m:sSup>
                        </m:e>
                      </m:d>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𝑣</m:t>
                          </m:r>
                        </m:e>
                        <m:sub>
                          <m:r>
                            <m:rPr>
                              <m:sty m:val="p"/>
                            </m:rPr>
                            <a:rPr lang="en-US" altLang="ja-JP" sz="1400">
                              <a:latin typeface="Cambria Math" panose="02040503050406030204" pitchFamily="18" charset="0"/>
                            </a:rPr>
                            <m:t>min</m:t>
                          </m:r>
                        </m:sub>
                      </m:sSub>
                      <m:r>
                        <a:rPr lang="en-US" altLang="ja-JP" sz="1400" i="1">
                          <a:latin typeface="Cambria Math" panose="02040503050406030204" pitchFamily="18" charset="0"/>
                        </a:rPr>
                        <m:t>)</m:t>
                      </m:r>
                    </m:oMath>
                  </m:oMathPara>
                </a14:m>
                <a:endParaRPr kumimoji="1" lang="ja-JP" altLang="en-US" sz="1400" dirty="0"/>
              </a:p>
            </p:txBody>
          </p:sp>
        </mc:Choice>
        <mc:Fallback xmlns="">
          <p:sp>
            <p:nvSpPr>
              <p:cNvPr id="14" name="テキスト ボックス 13">
                <a:extLst>
                  <a:ext uri="{FF2B5EF4-FFF2-40B4-BE49-F238E27FC236}">
                    <a16:creationId xmlns:a16="http://schemas.microsoft.com/office/drawing/2014/main" id="{AC9413BC-5E2A-6F0E-3A79-F50B18B75933}"/>
                  </a:ext>
                </a:extLst>
              </p:cNvPr>
              <p:cNvSpPr txBox="1">
                <a:spLocks noRot="1" noChangeAspect="1" noMove="1" noResize="1" noEditPoints="1" noAdjustHandles="1" noChangeArrowheads="1" noChangeShapeType="1" noTextEdit="1"/>
              </p:cNvSpPr>
              <p:nvPr/>
            </p:nvSpPr>
            <p:spPr>
              <a:xfrm>
                <a:off x="1853699" y="2411506"/>
                <a:ext cx="3961345" cy="569964"/>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6E70EBB-D376-3899-9B7F-7FB393883390}"/>
                  </a:ext>
                </a:extLst>
              </p:cNvPr>
              <p:cNvSpPr txBox="1"/>
              <p:nvPr/>
            </p:nvSpPr>
            <p:spPr>
              <a:xfrm>
                <a:off x="1667327" y="3052040"/>
                <a:ext cx="2114154" cy="58830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i="1" smtClean="0">
                          <a:latin typeface="Cambria Math" panose="02040503050406030204" pitchFamily="18" charset="0"/>
                        </a:rPr>
                        <m:t>𝛼</m:t>
                      </m:r>
                      <m:r>
                        <a:rPr lang="en-US" altLang="ja-JP" sz="1400" b="0" i="1" smtClean="0">
                          <a:latin typeface="Cambria Math" panose="02040503050406030204" pitchFamily="18" charset="0"/>
                        </a:rPr>
                        <m:t>′</m:t>
                      </m:r>
                      <m:r>
                        <a:rPr lang="en-US" altLang="ja-JP" sz="1400" i="1">
                          <a:latin typeface="Cambria Math" panose="02040503050406030204" pitchFamily="18" charset="0"/>
                        </a:rPr>
                        <m:t>=</m:t>
                      </m:r>
                      <m:f>
                        <m:fPr>
                          <m:type m:val="lin"/>
                          <m:ctrlPr>
                            <a:rPr lang="en-US" altLang="ja-JP" sz="1400" i="1" smtClean="0">
                              <a:latin typeface="Cambria Math" panose="02040503050406030204" pitchFamily="18" charset="0"/>
                            </a:rPr>
                          </m:ctrlPr>
                        </m:fPr>
                        <m:num>
                          <m:f>
                            <m:fPr>
                              <m:ctrlPr>
                                <a:rPr lang="en-US" altLang="ja-JP" sz="1400" i="1">
                                  <a:latin typeface="Cambria Math" panose="02040503050406030204" pitchFamily="18" charset="0"/>
                                </a:rPr>
                              </m:ctrlPr>
                            </m:fPr>
                            <m:num>
                              <m:r>
                                <a:rPr lang="en-US" altLang="ja-JP" sz="1400" i="1">
                                  <a:latin typeface="Cambria Math" panose="02040503050406030204" pitchFamily="18" charset="0"/>
                                </a:rPr>
                                <m:t>𝛼</m:t>
                              </m:r>
                            </m:num>
                            <m:den>
                              <m:r>
                                <m:rPr>
                                  <m:sty m:val="p"/>
                                </m:rPr>
                                <a:rPr lang="en-US" altLang="ja-JP" sz="1400">
                                  <a:latin typeface="Cambria Math" panose="02040503050406030204" pitchFamily="18" charset="0"/>
                                </a:rPr>
                                <m:t>Δ</m:t>
                              </m:r>
                              <m:r>
                                <a:rPr lang="en-US" altLang="ja-JP" sz="1400" i="1">
                                  <a:latin typeface="Cambria Math" panose="02040503050406030204" pitchFamily="18" charset="0"/>
                                </a:rPr>
                                <m:t>𝑓</m:t>
                              </m:r>
                            </m:den>
                          </m:f>
                        </m:num>
                        <m:den>
                          <m:d>
                            <m:dPr>
                              <m:ctrlPr>
                                <a:rPr lang="en-US" altLang="ja-JP" sz="1400" i="1">
                                  <a:latin typeface="Cambria Math" panose="02040503050406030204" pitchFamily="18" charset="0"/>
                                </a:rPr>
                              </m:ctrlPr>
                            </m:dPr>
                            <m:e>
                              <m:f>
                                <m:fPr>
                                  <m:ctrlPr>
                                    <a:rPr lang="en-US" altLang="ja-JP" sz="1400" i="1">
                                      <a:latin typeface="Cambria Math" panose="02040503050406030204" pitchFamily="18" charset="0"/>
                                    </a:rPr>
                                  </m:ctrlPr>
                                </m:fPr>
                                <m:num>
                                  <m:r>
                                    <a:rPr lang="en-US" altLang="ja-JP" sz="1400" i="1">
                                      <a:latin typeface="Cambria Math" panose="02040503050406030204" pitchFamily="18" charset="0"/>
                                    </a:rPr>
                                    <m:t>𝛼</m:t>
                                  </m:r>
                                </m:num>
                                <m:den>
                                  <m:r>
                                    <m:rPr>
                                      <m:sty m:val="p"/>
                                    </m:rPr>
                                    <a:rPr lang="en-US" altLang="ja-JP" sz="1400">
                                      <a:latin typeface="Cambria Math" panose="02040503050406030204" pitchFamily="18" charset="0"/>
                                    </a:rPr>
                                    <m:t>Δ</m:t>
                                  </m:r>
                                  <m:r>
                                    <a:rPr lang="en-US" altLang="ja-JP" sz="1400" i="1">
                                      <a:latin typeface="Cambria Math" panose="02040503050406030204" pitchFamily="18" charset="0"/>
                                    </a:rPr>
                                    <m:t>𝑓</m:t>
                                  </m:r>
                                </m:den>
                              </m:f>
                              <m:r>
                                <a:rPr lang="en-US" altLang="ja-JP" sz="1400" i="1">
                                  <a:latin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1−</m:t>
                                  </m:r>
                                  <m:r>
                                    <a:rPr lang="en-US" altLang="ja-JP" sz="1400" i="1">
                                      <a:latin typeface="Cambria Math" panose="02040503050406030204" pitchFamily="18" charset="0"/>
                                    </a:rPr>
                                    <m:t>𝛼</m:t>
                                  </m:r>
                                </m:num>
                                <m:den>
                                  <m:r>
                                    <m:rPr>
                                      <m:sty m:val="p"/>
                                    </m:rPr>
                                    <a:rPr lang="en-US" altLang="ja-JP" sz="1400">
                                      <a:latin typeface="Cambria Math" panose="02040503050406030204" pitchFamily="18" charset="0"/>
                                    </a:rPr>
                                    <m:t>Δ</m:t>
                                  </m:r>
                                  <m:r>
                                    <a:rPr lang="en-US" altLang="ja-JP" sz="1400" i="1">
                                      <a:latin typeface="Cambria Math" panose="02040503050406030204" pitchFamily="18" charset="0"/>
                                    </a:rPr>
                                    <m:t>𝑣</m:t>
                                  </m:r>
                                </m:den>
                              </m:f>
                            </m:e>
                          </m:d>
                        </m:den>
                      </m:f>
                    </m:oMath>
                  </m:oMathPara>
                </a14:m>
                <a:endParaRPr kumimoji="1" lang="ja-JP" altLang="en-US" sz="1400" dirty="0"/>
              </a:p>
            </p:txBody>
          </p:sp>
        </mc:Choice>
        <mc:Fallback xmlns="">
          <p:sp>
            <p:nvSpPr>
              <p:cNvPr id="15" name="テキスト ボックス 14">
                <a:extLst>
                  <a:ext uri="{FF2B5EF4-FFF2-40B4-BE49-F238E27FC236}">
                    <a16:creationId xmlns:a16="http://schemas.microsoft.com/office/drawing/2014/main" id="{66E70EBB-D376-3899-9B7F-7FB393883390}"/>
                  </a:ext>
                </a:extLst>
              </p:cNvPr>
              <p:cNvSpPr txBox="1">
                <a:spLocks noRot="1" noChangeAspect="1" noMove="1" noResize="1" noEditPoints="1" noAdjustHandles="1" noChangeArrowheads="1" noChangeShapeType="1" noTextEdit="1"/>
              </p:cNvSpPr>
              <p:nvPr/>
            </p:nvSpPr>
            <p:spPr>
              <a:xfrm>
                <a:off x="1667327" y="3052040"/>
                <a:ext cx="2114154" cy="588303"/>
              </a:xfrm>
              <a:prstGeom prst="rect">
                <a:avLst/>
              </a:prstGeom>
              <a:blipFill>
                <a:blip r:embed="rId13"/>
                <a:stretch>
                  <a:fillRect t="-119792" b="-182292"/>
                </a:stretch>
              </a:blipFill>
            </p:spPr>
            <p:txBody>
              <a:bodyPr/>
              <a:lstStyle/>
              <a:p>
                <a:r>
                  <a:rPr lang="ja-JP" altLang="en-US">
                    <a:noFill/>
                  </a:rPr>
                  <a:t> </a:t>
                </a:r>
              </a:p>
            </p:txBody>
          </p:sp>
        </mc:Fallback>
      </mc:AlternateContent>
      <p:cxnSp>
        <p:nvCxnSpPr>
          <p:cNvPr id="17" name="直線コネクタ 16">
            <a:extLst>
              <a:ext uri="{FF2B5EF4-FFF2-40B4-BE49-F238E27FC236}">
                <a16:creationId xmlns:a16="http://schemas.microsoft.com/office/drawing/2014/main" id="{16264999-DEBE-19CB-52ED-373AB864ADB9}"/>
              </a:ext>
            </a:extLst>
          </p:cNvPr>
          <p:cNvCxnSpPr>
            <a:cxnSpLocks/>
          </p:cNvCxnSpPr>
          <p:nvPr/>
        </p:nvCxnSpPr>
        <p:spPr>
          <a:xfrm>
            <a:off x="2162374" y="2975743"/>
            <a:ext cx="38624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3230573-6B6D-19BD-B30C-449B3228659F}"/>
              </a:ext>
            </a:extLst>
          </p:cNvPr>
          <p:cNvCxnSpPr>
            <a:cxnSpLocks/>
          </p:cNvCxnSpPr>
          <p:nvPr/>
        </p:nvCxnSpPr>
        <p:spPr>
          <a:xfrm>
            <a:off x="3824846" y="2975743"/>
            <a:ext cx="46735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48B78B9-972D-9D59-4D33-E2EDE50DAFD0}"/>
                  </a:ext>
                </a:extLst>
              </p:cNvPr>
              <p:cNvSpPr txBox="1"/>
              <p:nvPr/>
            </p:nvSpPr>
            <p:spPr>
              <a:xfrm>
                <a:off x="3672397" y="3169558"/>
                <a:ext cx="1196580" cy="3465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 </m:t>
                      </m:r>
                      <m:sSup>
                        <m:sSupPr>
                          <m:ctrlPr>
                            <a:rPr lang="en-US" altLang="ja-JP" sz="1600" i="1" smtClean="0">
                              <a:latin typeface="Cambria Math" panose="02040503050406030204" pitchFamily="18" charset="0"/>
                            </a:rPr>
                          </m:ctrlPr>
                        </m:sSupPr>
                        <m:e>
                          <m:r>
                            <a:rPr lang="en-US" altLang="ja-JP" sz="1600" i="1">
                              <a:latin typeface="Cambria Math" panose="02040503050406030204" pitchFamily="18" charset="0"/>
                            </a:rPr>
                            <m:t>𝜆</m:t>
                          </m:r>
                        </m:e>
                        <m:sup>
                          <m:r>
                            <a:rPr lang="en-US" altLang="ja-JP" sz="1600" i="1">
                              <a:latin typeface="Cambria Math" panose="02040503050406030204" pitchFamily="18" charset="0"/>
                            </a:rPr>
                            <m:t>𝑖</m:t>
                          </m:r>
                        </m:sup>
                      </m:sSup>
                      <m:r>
                        <a:rPr lang="en-US" altLang="ja-JP" sz="1600" b="0" i="1" smtClean="0">
                          <a:latin typeface="Cambria Math" panose="02040503050406030204" pitchFamily="18" charset="0"/>
                        </a:rPr>
                        <m:t>=1</m:t>
                      </m:r>
                    </m:oMath>
                  </m:oMathPara>
                </a14:m>
                <a:endParaRPr lang="ja-JP" altLang="en-US" sz="1600" dirty="0"/>
              </a:p>
            </p:txBody>
          </p:sp>
        </mc:Choice>
        <mc:Fallback xmlns="">
          <p:sp>
            <p:nvSpPr>
              <p:cNvPr id="21" name="テキスト ボックス 20">
                <a:extLst>
                  <a:ext uri="{FF2B5EF4-FFF2-40B4-BE49-F238E27FC236}">
                    <a16:creationId xmlns:a16="http://schemas.microsoft.com/office/drawing/2014/main" id="{A48B78B9-972D-9D59-4D33-E2EDE50DAFD0}"/>
                  </a:ext>
                </a:extLst>
              </p:cNvPr>
              <p:cNvSpPr txBox="1">
                <a:spLocks noRot="1" noChangeAspect="1" noMove="1" noResize="1" noEditPoints="1" noAdjustHandles="1" noChangeArrowheads="1" noChangeShapeType="1" noTextEdit="1"/>
              </p:cNvSpPr>
              <p:nvPr/>
            </p:nvSpPr>
            <p:spPr>
              <a:xfrm>
                <a:off x="3672397" y="3169558"/>
                <a:ext cx="1196580" cy="346570"/>
              </a:xfrm>
              <a:prstGeom prst="rect">
                <a:avLst/>
              </a:prstGeom>
              <a:blipFill>
                <a:blip r:embed="rId14"/>
                <a:stretch>
                  <a:fillRect/>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C199DCAC-4104-486E-76CF-4730CBE4341B}"/>
              </a:ext>
            </a:extLst>
          </p:cNvPr>
          <p:cNvSpPr txBox="1"/>
          <p:nvPr/>
        </p:nvSpPr>
        <p:spPr>
          <a:xfrm>
            <a:off x="213188" y="3200281"/>
            <a:ext cx="1569660" cy="461665"/>
          </a:xfrm>
          <a:prstGeom prst="rect">
            <a:avLst/>
          </a:prstGeom>
          <a:noFill/>
        </p:spPr>
        <p:txBody>
          <a:bodyPr wrap="none" rtlCol="0">
            <a:spAutoFit/>
          </a:bodyPr>
          <a:lstStyle/>
          <a:p>
            <a:r>
              <a:rPr kumimoji="1" lang="ja-JP" altLang="en-US" sz="1200" dirty="0"/>
              <a:t>正規化補正パラメータ</a:t>
            </a:r>
            <a:endParaRPr kumimoji="1" lang="en-US" altLang="ja-JP" sz="1200" dirty="0"/>
          </a:p>
          <a:p>
            <a:r>
              <a:rPr kumimoji="1" lang="ja-JP" altLang="en-US" sz="1200" dirty="0"/>
              <a:t>（係数比）</a:t>
            </a:r>
          </a:p>
        </p:txBody>
      </p:sp>
      <p:sp>
        <p:nvSpPr>
          <p:cNvPr id="44" name="テキスト ボックス 43">
            <a:extLst>
              <a:ext uri="{FF2B5EF4-FFF2-40B4-BE49-F238E27FC236}">
                <a16:creationId xmlns:a16="http://schemas.microsoft.com/office/drawing/2014/main" id="{BEC5B81E-592C-83BA-C64C-87F497F45F88}"/>
              </a:ext>
            </a:extLst>
          </p:cNvPr>
          <p:cNvSpPr txBox="1"/>
          <p:nvPr/>
        </p:nvSpPr>
        <p:spPr>
          <a:xfrm>
            <a:off x="6617828" y="2681575"/>
            <a:ext cx="1359044" cy="345203"/>
          </a:xfrm>
          <a:prstGeom prst="rect">
            <a:avLst/>
          </a:prstGeom>
          <a:noFill/>
        </p:spPr>
        <p:txBody>
          <a:bodyPr wrap="square" rtlCol="0">
            <a:spAutoFit/>
          </a:bodyPr>
          <a:lstStyle/>
          <a:p>
            <a:pPr algn="ctr"/>
            <a:r>
              <a:rPr lang="ja-JP" altLang="en-US" sz="1600" dirty="0"/>
              <a:t>可能解獲得</a:t>
            </a:r>
            <a:endParaRPr kumimoji="1" lang="ja-JP" altLang="en-US" sz="1600" dirty="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FD895D42-C4BF-2217-1A8A-058D5FD15BC8}"/>
                  </a:ext>
                </a:extLst>
              </p:cNvPr>
              <p:cNvSpPr txBox="1"/>
              <p:nvPr/>
            </p:nvSpPr>
            <p:spPr>
              <a:xfrm>
                <a:off x="9066144" y="3544744"/>
                <a:ext cx="2653132" cy="584775"/>
              </a:xfrm>
              <a:prstGeom prst="rect">
                <a:avLst/>
              </a:prstGeom>
              <a:noFill/>
            </p:spPr>
            <p:txBody>
              <a:bodyPr wrap="square" rtlCol="0">
                <a:spAutoFit/>
              </a:bodyPr>
              <a:lstStyle/>
              <a:p>
                <a:r>
                  <a:rPr lang="ja-JP" altLang="en-US" sz="1600" dirty="0"/>
                  <a:t>実行可能領域に到達した後、</a:t>
                </a:r>
                <a:r>
                  <a:rPr lang="en-US" altLang="ja-JP" sz="1600" dirty="0"/>
                  <a:t> </a:t>
                </a:r>
                <a14:m>
                  <m:oMath xmlns:m="http://schemas.openxmlformats.org/officeDocument/2006/math">
                    <m:r>
                      <a:rPr lang="en-US" altLang="ja-JP" sz="1600" i="1">
                        <a:latin typeface="Cambria Math" panose="02040503050406030204" pitchFamily="18" charset="0"/>
                      </a:rPr>
                      <m:t>𝛼</m:t>
                    </m:r>
                  </m:oMath>
                </a14:m>
                <a:r>
                  <a:rPr kumimoji="1" lang="ja-JP" altLang="en-US" sz="1600" dirty="0"/>
                  <a:t>が停滞する</a:t>
                </a:r>
              </a:p>
            </p:txBody>
          </p:sp>
        </mc:Choice>
        <mc:Fallback xmlns="">
          <p:sp>
            <p:nvSpPr>
              <p:cNvPr id="45" name="テキスト ボックス 44">
                <a:extLst>
                  <a:ext uri="{FF2B5EF4-FFF2-40B4-BE49-F238E27FC236}">
                    <a16:creationId xmlns:a16="http://schemas.microsoft.com/office/drawing/2014/main" id="{FD895D42-C4BF-2217-1A8A-058D5FD15BC8}"/>
                  </a:ext>
                </a:extLst>
              </p:cNvPr>
              <p:cNvSpPr txBox="1">
                <a:spLocks noRot="1" noChangeAspect="1" noMove="1" noResize="1" noEditPoints="1" noAdjustHandles="1" noChangeArrowheads="1" noChangeShapeType="1" noTextEdit="1"/>
              </p:cNvSpPr>
              <p:nvPr/>
            </p:nvSpPr>
            <p:spPr>
              <a:xfrm>
                <a:off x="9066144" y="3544744"/>
                <a:ext cx="2653132" cy="584775"/>
              </a:xfrm>
              <a:prstGeom prst="rect">
                <a:avLst/>
              </a:prstGeom>
              <a:blipFill>
                <a:blip r:embed="rId15"/>
                <a:stretch>
                  <a:fillRect l="-1149" t="-3125" b="-12500"/>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5CE5B408-5380-2866-E27D-067680E7F043}"/>
              </a:ext>
            </a:extLst>
          </p:cNvPr>
          <p:cNvSpPr txBox="1"/>
          <p:nvPr/>
        </p:nvSpPr>
        <p:spPr>
          <a:xfrm>
            <a:off x="10603890" y="149179"/>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個体</a:t>
            </a:r>
            <a:endParaRPr kumimoji="1" lang="en-US" altLang="ja-JP" sz="1400" dirty="0">
              <a:solidFill>
                <a:schemeClr val="bg1"/>
              </a:solidFill>
            </a:endParaRPr>
          </a:p>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p:txBody>
      </p:sp>
      <p:sp>
        <p:nvSpPr>
          <p:cNvPr id="2" name="テキスト ボックス 1">
            <a:extLst>
              <a:ext uri="{FF2B5EF4-FFF2-40B4-BE49-F238E27FC236}">
                <a16:creationId xmlns:a16="http://schemas.microsoft.com/office/drawing/2014/main" id="{06B4B0FB-3295-9B53-D184-9B8F5DA1ED3C}"/>
              </a:ext>
            </a:extLst>
          </p:cNvPr>
          <p:cNvSpPr txBox="1"/>
          <p:nvPr/>
        </p:nvSpPr>
        <p:spPr>
          <a:xfrm>
            <a:off x="9066144" y="2499744"/>
            <a:ext cx="2542679" cy="584775"/>
          </a:xfrm>
          <a:prstGeom prst="rect">
            <a:avLst/>
          </a:prstGeom>
          <a:noFill/>
        </p:spPr>
        <p:txBody>
          <a:bodyPr wrap="square" rtlCol="0">
            <a:spAutoFit/>
          </a:bodyPr>
          <a:lstStyle/>
          <a:p>
            <a:r>
              <a:rPr lang="ja-JP" altLang="en-US" sz="1600" dirty="0"/>
              <a:t>正規化の有無で、可能解</a:t>
            </a:r>
            <a:endParaRPr lang="en-US" altLang="ja-JP" sz="1600" dirty="0"/>
          </a:p>
          <a:p>
            <a:r>
              <a:rPr lang="ja-JP" altLang="en-US" sz="1600" dirty="0"/>
              <a:t>獲得後の改善効率が異なる</a:t>
            </a:r>
            <a:endParaRPr kumimoji="1" lang="ja-JP" altLang="en-US" sz="1600" dirty="0"/>
          </a:p>
        </p:txBody>
      </p:sp>
      <p:sp>
        <p:nvSpPr>
          <p:cNvPr id="5" name="正方形/長方形 4">
            <a:extLst>
              <a:ext uri="{FF2B5EF4-FFF2-40B4-BE49-F238E27FC236}">
                <a16:creationId xmlns:a16="http://schemas.microsoft.com/office/drawing/2014/main" id="{FBE2928E-ECA1-5615-3BFE-59646A423A44}"/>
              </a:ext>
            </a:extLst>
          </p:cNvPr>
          <p:cNvSpPr>
            <a:spLocks noChangeAspect="1"/>
          </p:cNvSpPr>
          <p:nvPr/>
        </p:nvSpPr>
        <p:spPr>
          <a:xfrm>
            <a:off x="729180" y="4333403"/>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5725517D-DFC2-83EB-A3C2-7C9D887B1013}"/>
              </a:ext>
            </a:extLst>
          </p:cNvPr>
          <p:cNvSpPr>
            <a:spLocks noChangeAspect="1"/>
          </p:cNvSpPr>
          <p:nvPr/>
        </p:nvSpPr>
        <p:spPr>
          <a:xfrm>
            <a:off x="717607" y="5434042"/>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2C053BBE-0260-58D8-5A37-E7AF6A09EA64}"/>
              </a:ext>
            </a:extLst>
          </p:cNvPr>
          <p:cNvSpPr>
            <a:spLocks noChangeAspect="1"/>
          </p:cNvSpPr>
          <p:nvPr/>
        </p:nvSpPr>
        <p:spPr>
          <a:xfrm>
            <a:off x="1471889" y="4333403"/>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正方形/長方形 12">
            <a:extLst>
              <a:ext uri="{FF2B5EF4-FFF2-40B4-BE49-F238E27FC236}">
                <a16:creationId xmlns:a16="http://schemas.microsoft.com/office/drawing/2014/main" id="{F535EC5A-1548-5EB5-284E-631818555334}"/>
              </a:ext>
            </a:extLst>
          </p:cNvPr>
          <p:cNvSpPr>
            <a:spLocks noChangeAspect="1"/>
          </p:cNvSpPr>
          <p:nvPr/>
        </p:nvSpPr>
        <p:spPr>
          <a:xfrm>
            <a:off x="1473818" y="5435891"/>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CAD515E3-68D0-72F9-8A8D-093F4BEA0B1B}"/>
              </a:ext>
            </a:extLst>
          </p:cNvPr>
          <p:cNvSpPr>
            <a:spLocks noChangeAspect="1"/>
          </p:cNvSpPr>
          <p:nvPr/>
        </p:nvSpPr>
        <p:spPr>
          <a:xfrm>
            <a:off x="3694229" y="4057539"/>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56B43CD2-151D-160E-7A42-07F8402C3E7B}"/>
              </a:ext>
            </a:extLst>
          </p:cNvPr>
          <p:cNvSpPr>
            <a:spLocks noChangeAspect="1"/>
          </p:cNvSpPr>
          <p:nvPr/>
        </p:nvSpPr>
        <p:spPr>
          <a:xfrm>
            <a:off x="3682656" y="5748486"/>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正方形/長方形 19">
            <a:extLst>
              <a:ext uri="{FF2B5EF4-FFF2-40B4-BE49-F238E27FC236}">
                <a16:creationId xmlns:a16="http://schemas.microsoft.com/office/drawing/2014/main" id="{80D6E566-2C6A-B094-FA87-27FE378B9147}"/>
              </a:ext>
            </a:extLst>
          </p:cNvPr>
          <p:cNvSpPr>
            <a:spLocks noChangeAspect="1"/>
          </p:cNvSpPr>
          <p:nvPr/>
        </p:nvSpPr>
        <p:spPr>
          <a:xfrm>
            <a:off x="5362912" y="4057539"/>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D7D9CB15-AE88-5D49-F990-C19C20A6C6B1}"/>
              </a:ext>
            </a:extLst>
          </p:cNvPr>
          <p:cNvSpPr>
            <a:spLocks noChangeAspect="1"/>
          </p:cNvSpPr>
          <p:nvPr/>
        </p:nvSpPr>
        <p:spPr>
          <a:xfrm>
            <a:off x="5364841" y="5750335"/>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39D8AD92-05AA-6B90-09A5-9A9E3BF4BCB9}"/>
                  </a:ext>
                </a:extLst>
              </p:cNvPr>
              <p:cNvSpPr txBox="1"/>
              <p:nvPr/>
            </p:nvSpPr>
            <p:spPr>
              <a:xfrm>
                <a:off x="1464701" y="4071961"/>
                <a:ext cx="870358" cy="34535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ja-JP" altLang="en-US" sz="1600" i="1" smtClean="0">
                          <a:solidFill>
                            <a:schemeClr val="accent2"/>
                          </a:solidFill>
                          <a:latin typeface="Cambria Math" panose="02040503050406030204" pitchFamily="18" charset="0"/>
                        </a:rPr>
                        <m:t>基準点</m:t>
                      </m:r>
                    </m:oMath>
                  </m:oMathPara>
                </a14:m>
                <a:endParaRPr kumimoji="1" lang="ja-JP" altLang="en-US" sz="1600" dirty="0">
                  <a:solidFill>
                    <a:schemeClr val="accent2"/>
                  </a:solidFill>
                </a:endParaRPr>
              </a:p>
            </p:txBody>
          </p:sp>
        </mc:Choice>
        <mc:Fallback xmlns="">
          <p:sp>
            <p:nvSpPr>
              <p:cNvPr id="26" name="テキスト ボックス 25">
                <a:extLst>
                  <a:ext uri="{FF2B5EF4-FFF2-40B4-BE49-F238E27FC236}">
                    <a16:creationId xmlns:a16="http://schemas.microsoft.com/office/drawing/2014/main" id="{39D8AD92-05AA-6B90-09A5-9A9E3BF4BCB9}"/>
                  </a:ext>
                </a:extLst>
              </p:cNvPr>
              <p:cNvSpPr txBox="1">
                <a:spLocks noRot="1" noChangeAspect="1" noMove="1" noResize="1" noEditPoints="1" noAdjustHandles="1" noChangeArrowheads="1" noChangeShapeType="1" noTextEdit="1"/>
              </p:cNvSpPr>
              <p:nvPr/>
            </p:nvSpPr>
            <p:spPr>
              <a:xfrm>
                <a:off x="1464701" y="4071961"/>
                <a:ext cx="870358" cy="345351"/>
              </a:xfrm>
              <a:prstGeom prst="rect">
                <a:avLst/>
              </a:prstGeom>
              <a:blipFill>
                <a:blip r:embed="rId16"/>
                <a:stretch>
                  <a:fillRect b="-1754"/>
                </a:stretch>
              </a:blipFill>
            </p:spPr>
            <p:txBody>
              <a:bodyPr/>
              <a:lstStyle/>
              <a:p>
                <a:r>
                  <a:rPr lang="ja-JP" altLang="en-US">
                    <a:noFill/>
                  </a:rPr>
                  <a:t> </a:t>
                </a:r>
              </a:p>
            </p:txBody>
          </p:sp>
        </mc:Fallback>
      </mc:AlternateContent>
      <p:cxnSp>
        <p:nvCxnSpPr>
          <p:cNvPr id="28" name="直線コネクタ 27">
            <a:extLst>
              <a:ext uri="{FF2B5EF4-FFF2-40B4-BE49-F238E27FC236}">
                <a16:creationId xmlns:a16="http://schemas.microsoft.com/office/drawing/2014/main" id="{A974718F-5E46-ABFE-6305-7D99B91BB1D2}"/>
              </a:ext>
            </a:extLst>
          </p:cNvPr>
          <p:cNvCxnSpPr>
            <a:cxnSpLocks/>
          </p:cNvCxnSpPr>
          <p:nvPr/>
        </p:nvCxnSpPr>
        <p:spPr>
          <a:xfrm>
            <a:off x="6674473" y="3341224"/>
            <a:ext cx="0" cy="1017946"/>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35CF780-ED25-19D0-6709-64CF7B29671E}"/>
              </a:ext>
            </a:extLst>
          </p:cNvPr>
          <p:cNvCxnSpPr>
            <a:cxnSpLocks/>
          </p:cNvCxnSpPr>
          <p:nvPr/>
        </p:nvCxnSpPr>
        <p:spPr>
          <a:xfrm>
            <a:off x="6679205" y="4553426"/>
            <a:ext cx="0" cy="1017946"/>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8CE49157-A32D-B102-576B-F68454AAC424}"/>
              </a:ext>
            </a:extLst>
          </p:cNvPr>
          <p:cNvSpPr txBox="1"/>
          <p:nvPr/>
        </p:nvSpPr>
        <p:spPr>
          <a:xfrm>
            <a:off x="8823363" y="2095365"/>
            <a:ext cx="3093817" cy="338554"/>
          </a:xfrm>
          <a:prstGeom prst="rect">
            <a:avLst/>
          </a:prstGeom>
          <a:noFill/>
          <a:ln>
            <a:solidFill>
              <a:schemeClr val="accent1"/>
            </a:solidFill>
          </a:ln>
        </p:spPr>
        <p:txBody>
          <a:bodyPr wrap="square" rtlCol="0">
            <a:spAutoFit/>
          </a:bodyPr>
          <a:lstStyle/>
          <a:p>
            <a:pPr algn="ctr"/>
            <a:r>
              <a:rPr lang="en-US" altLang="ja-JP" sz="1600" dirty="0"/>
              <a:t>with: </a:t>
            </a:r>
            <a:r>
              <a:rPr lang="ja-JP" altLang="en-US" sz="1600" dirty="0"/>
              <a:t>正規化区間</a:t>
            </a:r>
            <a:r>
              <a:rPr kumimoji="1" lang="ja-JP" altLang="en-US" sz="1600" dirty="0"/>
              <a:t>を毎世代更新</a:t>
            </a:r>
          </a:p>
        </p:txBody>
      </p:sp>
    </p:spTree>
    <p:extLst>
      <p:ext uri="{BB962C8B-B14F-4D97-AF65-F5344CB8AC3E}">
        <p14:creationId xmlns:p14="http://schemas.microsoft.com/office/powerpoint/2010/main" val="1375223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8EDBB4-2219-782D-21A2-8C0D7B7E5A7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612" y="4401940"/>
            <a:ext cx="2646857" cy="1352225"/>
          </a:xfrm>
          <a:prstGeom prst="rect">
            <a:avLst/>
          </a:prstGeom>
          <a:noFill/>
          <a:ln>
            <a:noFill/>
          </a:ln>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新たな正規化法と探索性能</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3" y="-20412"/>
            <a:ext cx="767666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(1)-2 (</a:t>
            </a:r>
            <a:r>
              <a:rPr kumimoji="1" lang="en-US" altLang="ja-JP" sz="1600" b="1" dirty="0" err="1">
                <a:solidFill>
                  <a:schemeClr val="bg1"/>
                </a:solidFill>
              </a:rPr>
              <a:t>f,v</a:t>
            </a:r>
            <a:r>
              <a:rPr kumimoji="1" lang="en-US" altLang="ja-JP" sz="1600" b="1" dirty="0">
                <a:solidFill>
                  <a:schemeClr val="bg1"/>
                </a:solidFill>
              </a:rPr>
              <a:t>)</a:t>
            </a:r>
            <a:r>
              <a:rPr kumimoji="1" lang="ja-JP" altLang="en-US" sz="1600" b="1" dirty="0">
                <a:solidFill>
                  <a:schemeClr val="bg1"/>
                </a:solidFill>
              </a:rPr>
              <a:t>のスケール性の影響分析</a:t>
            </a:r>
          </a:p>
        </p:txBody>
      </p:sp>
      <mc:AlternateContent xmlns:mc="http://schemas.openxmlformats.org/markup-compatibility/2006" xmlns:a14="http://schemas.microsoft.com/office/drawing/2010/main">
        <mc:Choice Requires="a14">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13638" y="967101"/>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提案手法の性能は、</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のスケール性にロバストで、最も優れている。</a:t>
                </a:r>
                <a:endParaRPr lang="en-US" altLang="ja-JP" sz="2800" dirty="0"/>
              </a:p>
            </p:txBody>
          </p:sp>
        </mc:Choice>
        <mc:Fallback xmlns="">
          <p:sp>
            <p:nvSpPr>
              <p:cNvPr id="56" name="テキスト プレースホルダー 2">
                <a:extLst>
                  <a:ext uri="{FF2B5EF4-FFF2-40B4-BE49-F238E27FC236}">
                    <a16:creationId xmlns:a16="http://schemas.microsoft.com/office/drawing/2014/main" id="{CF1A1A4B-22A1-4443-B141-54CAD4C219FC}"/>
                  </a:ext>
                </a:extLst>
              </p:cNvPr>
              <p:cNvSpPr txBox="1">
                <a:spLocks noRot="1" noChangeAspect="1" noMove="1" noResize="1" noEditPoints="1" noAdjustHandles="1" noChangeArrowheads="1" noChangeShapeType="1" noTextEdit="1"/>
              </p:cNvSpPr>
              <p:nvPr/>
            </p:nvSpPr>
            <p:spPr>
              <a:xfrm>
                <a:off x="413638" y="967101"/>
                <a:ext cx="11364723" cy="631040"/>
              </a:xfrm>
              <a:prstGeom prst="rect">
                <a:avLst/>
              </a:prstGeom>
              <a:blipFill>
                <a:blip r:embed="rId3"/>
                <a:stretch>
                  <a:fillRect l="-966" t="-18447" b="-19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44341ACA-4F5F-45E5-BFD7-E26B2C9018EB}"/>
                  </a:ext>
                </a:extLst>
              </p:cNvPr>
              <p:cNvSpPr txBox="1"/>
              <p:nvPr/>
            </p:nvSpPr>
            <p:spPr>
              <a:xfrm>
                <a:off x="5990889" y="2375763"/>
                <a:ext cx="3239605" cy="338554"/>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600" dirty="0"/>
                  <a:t>下：目的関数</a:t>
                </a:r>
                <a14:m>
                  <m:oMath xmlns:m="http://schemas.openxmlformats.org/officeDocument/2006/math">
                    <m:r>
                      <a:rPr lang="en-US" altLang="ja-JP" sz="1600" b="0" i="1" smtClean="0">
                        <a:latin typeface="Cambria Math" panose="02040503050406030204" pitchFamily="18" charset="0"/>
                        <a:ea typeface="Cambria Math" panose="02040503050406030204" pitchFamily="18" charset="0"/>
                      </a:rPr>
                      <m:t>𝑓</m:t>
                    </m:r>
                  </m:oMath>
                </a14:m>
                <a:r>
                  <a:rPr kumimoji="1" lang="ja-JP" altLang="en-US" sz="1600" dirty="0"/>
                  <a:t>のみスケール増大</a:t>
                </a:r>
              </a:p>
            </p:txBody>
          </p:sp>
        </mc:Choice>
        <mc:Fallback xmlns="">
          <p:sp>
            <p:nvSpPr>
              <p:cNvPr id="95" name="テキスト ボックス 94">
                <a:extLst>
                  <a:ext uri="{FF2B5EF4-FFF2-40B4-BE49-F238E27FC236}">
                    <a16:creationId xmlns:a16="http://schemas.microsoft.com/office/drawing/2014/main" id="{44341ACA-4F5F-45E5-BFD7-E26B2C9018EB}"/>
                  </a:ext>
                </a:extLst>
              </p:cNvPr>
              <p:cNvSpPr txBox="1">
                <a:spLocks noRot="1" noChangeAspect="1" noMove="1" noResize="1" noEditPoints="1" noAdjustHandles="1" noChangeArrowheads="1" noChangeShapeType="1" noTextEdit="1"/>
              </p:cNvSpPr>
              <p:nvPr/>
            </p:nvSpPr>
            <p:spPr>
              <a:xfrm>
                <a:off x="5990889" y="2375763"/>
                <a:ext cx="3239605" cy="338554"/>
              </a:xfrm>
              <a:prstGeom prst="rect">
                <a:avLst/>
              </a:prstGeom>
              <a:blipFill>
                <a:blip r:embed="rId4"/>
                <a:stretch>
                  <a:fillRect l="-753"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EBC86665-68B8-44F0-ABE9-65625CC96B60}"/>
                  </a:ext>
                </a:extLst>
              </p:cNvPr>
              <p:cNvSpPr txBox="1"/>
              <p:nvPr/>
            </p:nvSpPr>
            <p:spPr>
              <a:xfrm>
                <a:off x="5990889" y="2072051"/>
                <a:ext cx="3249929" cy="338554"/>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600" dirty="0"/>
                  <a:t>上：制約関数</a:t>
                </a:r>
                <a14:m>
                  <m:oMath xmlns:m="http://schemas.openxmlformats.org/officeDocument/2006/math">
                    <m:r>
                      <a:rPr lang="en-US" altLang="ja-JP" sz="1600" i="1" smtClean="0">
                        <a:latin typeface="Cambria Math" panose="02040503050406030204" pitchFamily="18" charset="0"/>
                        <a:ea typeface="Cambria Math" panose="02040503050406030204" pitchFamily="18" charset="0"/>
                      </a:rPr>
                      <m:t>𝑔</m:t>
                    </m:r>
                  </m:oMath>
                </a14:m>
                <a:r>
                  <a:rPr kumimoji="1" lang="ja-JP" altLang="en-US" sz="1600" dirty="0"/>
                  <a:t>のみスケール増大</a:t>
                </a:r>
              </a:p>
            </p:txBody>
          </p:sp>
        </mc:Choice>
        <mc:Fallback xmlns="">
          <p:sp>
            <p:nvSpPr>
              <p:cNvPr id="25" name="テキスト ボックス 24">
                <a:extLst>
                  <a:ext uri="{FF2B5EF4-FFF2-40B4-BE49-F238E27FC236}">
                    <a16:creationId xmlns:a16="http://schemas.microsoft.com/office/drawing/2014/main" id="{EBC86665-68B8-44F0-ABE9-65625CC96B60}"/>
                  </a:ext>
                </a:extLst>
              </p:cNvPr>
              <p:cNvSpPr txBox="1">
                <a:spLocks noRot="1" noChangeAspect="1" noMove="1" noResize="1" noEditPoints="1" noAdjustHandles="1" noChangeArrowheads="1" noChangeShapeType="1" noTextEdit="1"/>
              </p:cNvSpPr>
              <p:nvPr/>
            </p:nvSpPr>
            <p:spPr>
              <a:xfrm>
                <a:off x="5990889" y="2072051"/>
                <a:ext cx="3249929" cy="338554"/>
              </a:xfrm>
              <a:prstGeom prst="rect">
                <a:avLst/>
              </a:prstGeom>
              <a:blipFill>
                <a:blip r:embed="rId5"/>
                <a:stretch>
                  <a:fillRect l="-750"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FE1DA27-32C6-89CA-EE85-DCA65352250D}"/>
                  </a:ext>
                </a:extLst>
              </p:cNvPr>
              <p:cNvSpPr txBox="1"/>
              <p:nvPr/>
            </p:nvSpPr>
            <p:spPr>
              <a:xfrm>
                <a:off x="9114668" y="2072082"/>
                <a:ext cx="2764950"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𝑓</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 </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𝑥</m:t>
                              </m:r>
                            </m:e>
                            <m:sup>
                              <m:r>
                                <a:rPr lang="en-US" altLang="ja-JP" sz="1400" i="1">
                                  <a:latin typeface="Cambria Math" panose="02040503050406030204" pitchFamily="18" charset="0"/>
                                  <a:ea typeface="Cambria Math" panose="02040503050406030204" pitchFamily="18" charset="0"/>
                                </a:rPr>
                                <m:t>2</m:t>
                              </m:r>
                            </m:sup>
                          </m:sSup>
                        </m:e>
                      </m:d>
                      <m:r>
                        <a:rPr lang="en-US" altLang="ja-JP" sz="1400" b="0" i="1" smtClean="0">
                          <a:latin typeface="Cambria Math" panose="02040503050406030204" pitchFamily="18" charset="0"/>
                          <a:ea typeface="Cambria Math" panose="02040503050406030204" pitchFamily="18" charset="0"/>
                        </a:rPr>
                        <m:t>, </m:t>
                      </m:r>
                      <m:r>
                        <a:rPr lang="en-US" altLang="ja-JP" sz="1400" i="1">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i="1">
                          <a:latin typeface="Cambria Math" panose="02040503050406030204" pitchFamily="18" charset="0"/>
                        </a:rPr>
                        <m:t>=</m:t>
                      </m:r>
                      <m:r>
                        <a:rPr lang="en-US" altLang="ja-JP" sz="1400" i="1" smtClean="0">
                          <a:solidFill>
                            <a:srgbClr val="FF0000"/>
                          </a:solidFill>
                          <a:latin typeface="Cambria Math" panose="02040503050406030204" pitchFamily="18" charset="0"/>
                        </a:rPr>
                        <m:t>𝛽</m:t>
                      </m:r>
                      <m:sSub>
                        <m:sSubPr>
                          <m:ctrlPr>
                            <a:rPr lang="en-US" altLang="ja-JP" sz="1400" b="0" i="1" smtClean="0">
                              <a:solidFill>
                                <a:srgbClr val="FF0000"/>
                              </a:solidFill>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𝑔</m:t>
                          </m:r>
                        </m:e>
                        <m:sub>
                          <m:r>
                            <a:rPr lang="en-US" altLang="ja-JP" sz="1400" b="0" i="1" smtClean="0">
                              <a:latin typeface="Cambria Math" panose="02040503050406030204" pitchFamily="18" charset="0"/>
                              <a:ea typeface="Cambria Math" panose="02040503050406030204" pitchFamily="18" charset="0"/>
                            </a:rPr>
                            <m:t>1</m:t>
                          </m:r>
                        </m:sub>
                      </m:sSub>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oMath>
                  </m:oMathPara>
                </a14:m>
                <a:endParaRPr kumimoji="1" lang="ja-JP" altLang="en-US" sz="1400" dirty="0"/>
              </a:p>
            </p:txBody>
          </p:sp>
        </mc:Choice>
        <mc:Fallback xmlns="">
          <p:sp>
            <p:nvSpPr>
              <p:cNvPr id="4" name="テキスト ボックス 3">
                <a:extLst>
                  <a:ext uri="{FF2B5EF4-FFF2-40B4-BE49-F238E27FC236}">
                    <a16:creationId xmlns:a16="http://schemas.microsoft.com/office/drawing/2014/main" id="{8FE1DA27-32C6-89CA-EE85-DCA65352250D}"/>
                  </a:ext>
                </a:extLst>
              </p:cNvPr>
              <p:cNvSpPr txBox="1">
                <a:spLocks noRot="1" noChangeAspect="1" noMove="1" noResize="1" noEditPoints="1" noAdjustHandles="1" noChangeArrowheads="1" noChangeShapeType="1" noTextEdit="1"/>
              </p:cNvSpPr>
              <p:nvPr/>
            </p:nvSpPr>
            <p:spPr>
              <a:xfrm>
                <a:off x="9114668" y="2072082"/>
                <a:ext cx="2764950" cy="307777"/>
              </a:xfrm>
              <a:prstGeom prst="rect">
                <a:avLst/>
              </a:prstGeom>
              <a:blipFill>
                <a:blip r:embed="rId6"/>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F8378E3-52D2-E4F1-FC2C-16FD59FCAA93}"/>
                  </a:ext>
                </a:extLst>
              </p:cNvPr>
              <p:cNvSpPr txBox="1"/>
              <p:nvPr/>
            </p:nvSpPr>
            <p:spPr>
              <a:xfrm>
                <a:off x="9146612" y="2375226"/>
                <a:ext cx="2701063"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𝑓</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r>
                        <a:rPr lang="en-US" altLang="ja-JP" sz="1400" i="1" smtClean="0">
                          <a:solidFill>
                            <a:srgbClr val="FF0000"/>
                          </a:solidFill>
                          <a:latin typeface="Cambria Math" panose="02040503050406030204" pitchFamily="18" charset="0"/>
                        </a:rPr>
                        <m:t>𝛽</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 </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𝑥</m:t>
                              </m:r>
                            </m:e>
                            <m:sup>
                              <m:r>
                                <a:rPr lang="en-US" altLang="ja-JP" sz="1400" i="1">
                                  <a:latin typeface="Cambria Math" panose="02040503050406030204" pitchFamily="18" charset="0"/>
                                  <a:ea typeface="Cambria Math" panose="02040503050406030204" pitchFamily="18" charset="0"/>
                                </a:rPr>
                                <m:t>2</m:t>
                              </m:r>
                            </m:sup>
                          </m:sSup>
                        </m:e>
                      </m:d>
                      <m:r>
                        <a:rPr lang="en-US" altLang="ja-JP" sz="1400"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i="1">
                          <a:latin typeface="Cambria Math" panose="02040503050406030204" pitchFamily="18" charset="0"/>
                        </a:rPr>
                        <m:t>=</m:t>
                      </m:r>
                      <m:sSub>
                        <m:sSubPr>
                          <m:ctrlPr>
                            <a:rPr lang="en-US" altLang="ja-JP" sz="1400" i="1">
                              <a:solidFill>
                                <a:srgbClr val="FF0000"/>
                              </a:solidFill>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𝑔</m:t>
                          </m:r>
                        </m:e>
                        <m:sub>
                          <m:r>
                            <a:rPr lang="en-US" altLang="ja-JP" sz="1400" i="1">
                              <a:latin typeface="Cambria Math" panose="02040503050406030204" pitchFamily="18" charset="0"/>
                              <a:ea typeface="Cambria Math" panose="02040503050406030204" pitchFamily="18" charset="0"/>
                            </a:rPr>
                            <m:t>1</m:t>
                          </m:r>
                        </m:sub>
                      </m:sSub>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oMath>
                  </m:oMathPara>
                </a14:m>
                <a:endParaRPr kumimoji="1" lang="ja-JP" altLang="en-US" sz="1400" dirty="0"/>
              </a:p>
            </p:txBody>
          </p:sp>
        </mc:Choice>
        <mc:Fallback xmlns="">
          <p:sp>
            <p:nvSpPr>
              <p:cNvPr id="8" name="テキスト ボックス 7">
                <a:extLst>
                  <a:ext uri="{FF2B5EF4-FFF2-40B4-BE49-F238E27FC236}">
                    <a16:creationId xmlns:a16="http://schemas.microsoft.com/office/drawing/2014/main" id="{FF8378E3-52D2-E4F1-FC2C-16FD59FCAA93}"/>
                  </a:ext>
                </a:extLst>
              </p:cNvPr>
              <p:cNvSpPr txBox="1">
                <a:spLocks noRot="1" noChangeAspect="1" noMove="1" noResize="1" noEditPoints="1" noAdjustHandles="1" noChangeArrowheads="1" noChangeShapeType="1" noTextEdit="1"/>
              </p:cNvSpPr>
              <p:nvPr/>
            </p:nvSpPr>
            <p:spPr>
              <a:xfrm>
                <a:off x="9146612" y="2375226"/>
                <a:ext cx="2701063" cy="307777"/>
              </a:xfrm>
              <a:prstGeom prst="rect">
                <a:avLst/>
              </a:prstGeom>
              <a:blipFill>
                <a:blip r:embed="rId7"/>
                <a:stretch>
                  <a:fillRect b="-10000"/>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9F986A31-8F2D-E734-8986-CCD28413637D}"/>
              </a:ext>
            </a:extLst>
          </p:cNvPr>
          <p:cNvSpPr txBox="1"/>
          <p:nvPr/>
        </p:nvSpPr>
        <p:spPr>
          <a:xfrm>
            <a:off x="5843848" y="6309189"/>
            <a:ext cx="3946200" cy="307777"/>
          </a:xfrm>
          <a:prstGeom prst="rect">
            <a:avLst/>
          </a:prstGeom>
          <a:noFill/>
        </p:spPr>
        <p:txBody>
          <a:bodyPr wrap="square" rtlCol="0">
            <a:spAutoFit/>
          </a:bodyPr>
          <a:lstStyle/>
          <a:p>
            <a:pPr algn="ctr"/>
            <a:r>
              <a:rPr kumimoji="1" lang="en-US" altLang="ja-JP" sz="1400" b="0" dirty="0">
                <a:latin typeface="Cambria Math" panose="02040503050406030204" pitchFamily="18" charset="0"/>
              </a:rPr>
              <a:t>※</a:t>
            </a:r>
            <a:r>
              <a:rPr kumimoji="1" lang="ja-JP" altLang="en-US" sz="1400" b="0" i="1" dirty="0">
                <a:latin typeface="Cambria Math" panose="02040503050406030204" pitchFamily="18" charset="0"/>
              </a:rPr>
              <a:t>データ欠損＝実行可能解を得られなかった</a:t>
            </a:r>
            <a:endParaRPr kumimoji="1" lang="en-US" altLang="ja-JP" sz="1400" b="0" i="1" dirty="0">
              <a:latin typeface="Cambria Math" panose="02040503050406030204" pitchFamily="18" charset="0"/>
            </a:endParaRPr>
          </a:p>
        </p:txBody>
      </p:sp>
      <p:pic>
        <p:nvPicPr>
          <p:cNvPr id="13" name="図 12">
            <a:extLst>
              <a:ext uri="{FF2B5EF4-FFF2-40B4-BE49-F238E27FC236}">
                <a16:creationId xmlns:a16="http://schemas.microsoft.com/office/drawing/2014/main" id="{BE5C43B1-8D54-F69F-1D44-6D999B5B4725}"/>
              </a:ext>
            </a:extLst>
          </p:cNvPr>
          <p:cNvPicPr>
            <a:picLocks noChangeAspect="1"/>
          </p:cNvPicPr>
          <p:nvPr/>
        </p:nvPicPr>
        <p:blipFill>
          <a:blip r:embed="rId8"/>
          <a:stretch>
            <a:fillRect/>
          </a:stretch>
        </p:blipFill>
        <p:spPr>
          <a:xfrm>
            <a:off x="5856418" y="2988293"/>
            <a:ext cx="5818909" cy="1691640"/>
          </a:xfrm>
          <a:prstGeom prst="rect">
            <a:avLst/>
          </a:prstGeom>
        </p:spPr>
      </p:pic>
      <p:pic>
        <p:nvPicPr>
          <p:cNvPr id="15" name="図 14">
            <a:extLst>
              <a:ext uri="{FF2B5EF4-FFF2-40B4-BE49-F238E27FC236}">
                <a16:creationId xmlns:a16="http://schemas.microsoft.com/office/drawing/2014/main" id="{EE07BF8A-A1B1-766D-569B-1DF5C7FA5E9A}"/>
              </a:ext>
            </a:extLst>
          </p:cNvPr>
          <p:cNvPicPr>
            <a:picLocks noChangeAspect="1"/>
          </p:cNvPicPr>
          <p:nvPr/>
        </p:nvPicPr>
        <p:blipFill>
          <a:blip r:embed="rId9"/>
          <a:stretch>
            <a:fillRect/>
          </a:stretch>
        </p:blipFill>
        <p:spPr>
          <a:xfrm>
            <a:off x="5843848" y="4460392"/>
            <a:ext cx="5852160" cy="1625138"/>
          </a:xfrm>
          <a:prstGeom prst="rect">
            <a:avLst/>
          </a:prstGeom>
        </p:spPr>
      </p:pic>
      <p:sp>
        <p:nvSpPr>
          <p:cNvPr id="20" name="テキスト ボックス 19">
            <a:extLst>
              <a:ext uri="{FF2B5EF4-FFF2-40B4-BE49-F238E27FC236}">
                <a16:creationId xmlns:a16="http://schemas.microsoft.com/office/drawing/2014/main" id="{E30D5102-C45A-B379-6EAD-BDCD7131844F}"/>
              </a:ext>
            </a:extLst>
          </p:cNvPr>
          <p:cNvSpPr txBox="1"/>
          <p:nvPr/>
        </p:nvSpPr>
        <p:spPr>
          <a:xfrm>
            <a:off x="78787" y="2148179"/>
            <a:ext cx="5777631" cy="369332"/>
          </a:xfrm>
          <a:prstGeom prst="rect">
            <a:avLst/>
          </a:prstGeom>
          <a:noFill/>
        </p:spPr>
        <p:txBody>
          <a:bodyPr wrap="square" rtlCol="0">
            <a:spAutoFit/>
          </a:bodyPr>
          <a:lstStyle/>
          <a:p>
            <a:pPr algn="ctr"/>
            <a:r>
              <a:rPr kumimoji="1" lang="ja-JP" altLang="en-US" b="0" i="1" dirty="0">
                <a:latin typeface="Cambria Math" panose="02040503050406030204" pitchFamily="18" charset="0"/>
              </a:rPr>
              <a:t>正規化の悪影響</a:t>
            </a:r>
            <a:r>
              <a:rPr kumimoji="1" lang="ja-JP" altLang="en-US" i="1" dirty="0">
                <a:latin typeface="Cambria Math" panose="02040503050406030204" pitchFamily="18" charset="0"/>
              </a:rPr>
              <a:t>とスケール差の影響を同時に抑制する</a:t>
            </a:r>
            <a:endParaRPr kumimoji="1" lang="en-US" altLang="ja-JP" b="0" i="1" dirty="0">
              <a:latin typeface="Cambria Math" panose="02040503050406030204" pitchFamily="18" charset="0"/>
            </a:endParaRPr>
          </a:p>
        </p:txBody>
      </p:sp>
      <p:sp>
        <p:nvSpPr>
          <p:cNvPr id="24" name="テキスト ボックス 23">
            <a:extLst>
              <a:ext uri="{FF2B5EF4-FFF2-40B4-BE49-F238E27FC236}">
                <a16:creationId xmlns:a16="http://schemas.microsoft.com/office/drawing/2014/main" id="{EB6DA3D6-3859-4C34-8CCC-0706984702FD}"/>
              </a:ext>
            </a:extLst>
          </p:cNvPr>
          <p:cNvSpPr txBox="1"/>
          <p:nvPr/>
        </p:nvSpPr>
        <p:spPr>
          <a:xfrm>
            <a:off x="6490176" y="5875859"/>
            <a:ext cx="902811" cy="369332"/>
          </a:xfrm>
          <a:prstGeom prst="rect">
            <a:avLst/>
          </a:prstGeom>
          <a:solidFill>
            <a:schemeClr val="bg1"/>
          </a:solidFill>
        </p:spPr>
        <p:txBody>
          <a:bodyPr wrap="none" rtlCol="0">
            <a:spAutoFit/>
          </a:bodyPr>
          <a:lstStyle/>
          <a:p>
            <a:r>
              <a:rPr kumimoji="1" lang="en-US" altLang="ja-JP" dirty="0"/>
              <a:t>10</a:t>
            </a:r>
            <a:r>
              <a:rPr kumimoji="1" lang="ja-JP" altLang="en-US" dirty="0"/>
              <a:t>次元</a:t>
            </a:r>
          </a:p>
        </p:txBody>
      </p:sp>
      <p:sp>
        <p:nvSpPr>
          <p:cNvPr id="26" name="テキスト ボックス 25">
            <a:extLst>
              <a:ext uri="{FF2B5EF4-FFF2-40B4-BE49-F238E27FC236}">
                <a16:creationId xmlns:a16="http://schemas.microsoft.com/office/drawing/2014/main" id="{BD79754D-28E2-4909-B242-B6AF9C85F039}"/>
              </a:ext>
            </a:extLst>
          </p:cNvPr>
          <p:cNvSpPr txBox="1"/>
          <p:nvPr/>
        </p:nvSpPr>
        <p:spPr>
          <a:xfrm>
            <a:off x="8423751" y="5875859"/>
            <a:ext cx="1031051" cy="369332"/>
          </a:xfrm>
          <a:prstGeom prst="rect">
            <a:avLst/>
          </a:prstGeom>
          <a:solidFill>
            <a:schemeClr val="bg1"/>
          </a:solidFill>
        </p:spPr>
        <p:txBody>
          <a:bodyPr wrap="none" rtlCol="0">
            <a:spAutoFit/>
          </a:bodyPr>
          <a:lstStyle/>
          <a:p>
            <a:r>
              <a:rPr kumimoji="1" lang="en-US" altLang="ja-JP" dirty="0"/>
              <a:t>100</a:t>
            </a:r>
            <a:r>
              <a:rPr kumimoji="1" lang="ja-JP" altLang="en-US" dirty="0"/>
              <a:t>次元</a:t>
            </a:r>
          </a:p>
        </p:txBody>
      </p:sp>
      <p:sp>
        <p:nvSpPr>
          <p:cNvPr id="27" name="テキスト ボックス 26">
            <a:extLst>
              <a:ext uri="{FF2B5EF4-FFF2-40B4-BE49-F238E27FC236}">
                <a16:creationId xmlns:a16="http://schemas.microsoft.com/office/drawing/2014/main" id="{CFEAF4E9-BE81-4762-ACD2-18315AA7DB6B}"/>
              </a:ext>
            </a:extLst>
          </p:cNvPr>
          <p:cNvSpPr txBox="1"/>
          <p:nvPr/>
        </p:nvSpPr>
        <p:spPr>
          <a:xfrm>
            <a:off x="10317576" y="5875859"/>
            <a:ext cx="1031051" cy="369332"/>
          </a:xfrm>
          <a:prstGeom prst="rect">
            <a:avLst/>
          </a:prstGeom>
          <a:solidFill>
            <a:schemeClr val="bg1"/>
          </a:solidFill>
        </p:spPr>
        <p:txBody>
          <a:bodyPr wrap="none" rtlCol="0">
            <a:spAutoFit/>
          </a:bodyPr>
          <a:lstStyle/>
          <a:p>
            <a:r>
              <a:rPr kumimoji="1" lang="en-US" altLang="ja-JP" dirty="0"/>
              <a:t>300</a:t>
            </a:r>
            <a:r>
              <a:rPr kumimoji="1" lang="ja-JP" altLang="en-US" dirty="0"/>
              <a:t>次元</a:t>
            </a:r>
          </a:p>
        </p:txBody>
      </p:sp>
      <p:sp>
        <p:nvSpPr>
          <p:cNvPr id="28" name="テキスト ボックス 27">
            <a:extLst>
              <a:ext uri="{FF2B5EF4-FFF2-40B4-BE49-F238E27FC236}">
                <a16:creationId xmlns:a16="http://schemas.microsoft.com/office/drawing/2014/main" id="{B6D9D61E-07DF-4C9E-8B72-A6E1BACB032F}"/>
              </a:ext>
            </a:extLst>
          </p:cNvPr>
          <p:cNvSpPr txBox="1"/>
          <p:nvPr/>
        </p:nvSpPr>
        <p:spPr>
          <a:xfrm>
            <a:off x="6261554" y="2699826"/>
            <a:ext cx="5280767" cy="307777"/>
          </a:xfrm>
          <a:prstGeom prst="rect">
            <a:avLst/>
          </a:prstGeom>
          <a:solidFill>
            <a:schemeClr val="bg1"/>
          </a:solidFill>
        </p:spPr>
        <p:txBody>
          <a:bodyPr wrap="square" rtlCol="0">
            <a:spAutoFit/>
          </a:bodyPr>
          <a:lstStyle/>
          <a:p>
            <a:pPr algn="ctr"/>
            <a:r>
              <a:rPr kumimoji="1" lang="ja-JP" altLang="en-US" sz="1400" dirty="0">
                <a:solidFill>
                  <a:schemeClr val="accent1"/>
                </a:solidFill>
              </a:rPr>
              <a:t>〇正規化無</a:t>
            </a:r>
            <a:r>
              <a:rPr kumimoji="1" lang="ja-JP" altLang="en-US" sz="1400" dirty="0"/>
              <a:t>、</a:t>
            </a:r>
            <a:r>
              <a:rPr kumimoji="1" lang="ja-JP" altLang="en-US" sz="1400" dirty="0">
                <a:solidFill>
                  <a:schemeClr val="accent4"/>
                </a:solidFill>
              </a:rPr>
              <a:t>□正規化有</a:t>
            </a:r>
            <a:r>
              <a:rPr kumimoji="1" lang="en-US" altLang="ja-JP" sz="1200" dirty="0">
                <a:solidFill>
                  <a:schemeClr val="accent4"/>
                </a:solidFill>
              </a:rPr>
              <a:t>(</a:t>
            </a:r>
            <a:r>
              <a:rPr kumimoji="1" lang="ja-JP" altLang="en-US" sz="1200" dirty="0">
                <a:solidFill>
                  <a:schemeClr val="accent4"/>
                </a:solidFill>
              </a:rPr>
              <a:t>基準点更新</a:t>
            </a:r>
            <a:r>
              <a:rPr kumimoji="1" lang="en-US" altLang="ja-JP" sz="1200" dirty="0">
                <a:solidFill>
                  <a:schemeClr val="accent4"/>
                </a:solidFill>
              </a:rPr>
              <a:t>)</a:t>
            </a:r>
            <a:r>
              <a:rPr kumimoji="1" lang="ja-JP" altLang="en-US" sz="1400" dirty="0"/>
              <a:t>、</a:t>
            </a:r>
            <a:r>
              <a:rPr kumimoji="1" lang="ja-JP" altLang="en-US" sz="1400" dirty="0">
                <a:solidFill>
                  <a:schemeClr val="accent3"/>
                </a:solidFill>
              </a:rPr>
              <a:t>▽提案手法</a:t>
            </a:r>
            <a:r>
              <a:rPr kumimoji="1" lang="en-US" altLang="ja-JP" sz="1200" dirty="0">
                <a:solidFill>
                  <a:schemeClr val="accent3"/>
                </a:solidFill>
              </a:rPr>
              <a:t>(</a:t>
            </a:r>
            <a:r>
              <a:rPr kumimoji="1" lang="ja-JP" altLang="en-US" sz="1200" dirty="0">
                <a:solidFill>
                  <a:schemeClr val="accent3"/>
                </a:solidFill>
              </a:rPr>
              <a:t>基準点途中で固定</a:t>
            </a:r>
            <a:r>
              <a:rPr kumimoji="1" lang="en-US" altLang="ja-JP" sz="1200" dirty="0">
                <a:solidFill>
                  <a:schemeClr val="accent3"/>
                </a:solidFill>
              </a:rPr>
              <a:t>)</a:t>
            </a:r>
            <a:endParaRPr kumimoji="1" lang="ja-JP" altLang="en-US" sz="1400" dirty="0">
              <a:solidFill>
                <a:schemeClr val="accent3"/>
              </a:solidFill>
            </a:endParaRPr>
          </a:p>
        </p:txBody>
      </p:sp>
      <p:cxnSp>
        <p:nvCxnSpPr>
          <p:cNvPr id="30" name="直線コネクタ 29">
            <a:extLst>
              <a:ext uri="{FF2B5EF4-FFF2-40B4-BE49-F238E27FC236}">
                <a16:creationId xmlns:a16="http://schemas.microsoft.com/office/drawing/2014/main" id="{B14CBB8B-226D-462F-9B8E-8F918BBBA502}"/>
              </a:ext>
            </a:extLst>
          </p:cNvPr>
          <p:cNvCxnSpPr>
            <a:cxnSpLocks/>
          </p:cNvCxnSpPr>
          <p:nvPr/>
        </p:nvCxnSpPr>
        <p:spPr>
          <a:xfrm>
            <a:off x="248565" y="1952722"/>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2081FF5C-1CDA-40B9-B8BC-5A0FC685A6E2}"/>
              </a:ext>
            </a:extLst>
          </p:cNvPr>
          <p:cNvCxnSpPr>
            <a:cxnSpLocks/>
          </p:cNvCxnSpPr>
          <p:nvPr/>
        </p:nvCxnSpPr>
        <p:spPr>
          <a:xfrm>
            <a:off x="6055829" y="1952722"/>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6FF6FB85-F774-4EC9-B52F-C42C9BBCF48B}"/>
                  </a:ext>
                </a:extLst>
              </p:cNvPr>
              <p:cNvSpPr txBox="1"/>
              <p:nvPr/>
            </p:nvSpPr>
            <p:spPr>
              <a:xfrm>
                <a:off x="6091422" y="1575388"/>
                <a:ext cx="5663776" cy="369332"/>
              </a:xfrm>
              <a:prstGeom prst="rect">
                <a:avLst/>
              </a:prstGeom>
              <a:noFill/>
            </p:spPr>
            <p:txBody>
              <a:bodyPr wrap="square" rtlCol="0">
                <a:spAutoFit/>
              </a:bodyPr>
              <a:lstStyle/>
              <a:p>
                <a:pPr algn="ctr"/>
                <a14:m>
                  <m:oMath xmlns:m="http://schemas.openxmlformats.org/officeDocument/2006/math">
                    <m:r>
                      <a:rPr lang="ja-JP" altLang="en-US" sz="1800" b="0" i="1" smtClean="0">
                        <a:latin typeface="Cambria Math" panose="02040503050406030204" pitchFamily="18" charset="0"/>
                      </a:rPr>
                      <m:t>探索性能</m:t>
                    </m:r>
                    <m:r>
                      <a:rPr lang="ja-JP" altLang="en-US" i="1">
                        <a:latin typeface="Cambria Math" panose="02040503050406030204" pitchFamily="18" charset="0"/>
                      </a:rPr>
                      <m:t>の</m:t>
                    </m:r>
                  </m:oMath>
                </a14:m>
                <a:r>
                  <a:rPr lang="ja-JP" altLang="en-US" dirty="0"/>
                  <a:t>数値実験的検証</a:t>
                </a:r>
                <a:r>
                  <a:rPr lang="ja-JP" altLang="en-US" sz="1600" dirty="0"/>
                  <a:t>（検証</a:t>
                </a:r>
                <a:r>
                  <a:rPr lang="en-US" altLang="ja-JP" sz="1600" dirty="0"/>
                  <a:t>(1)-1</a:t>
                </a:r>
                <a:r>
                  <a:rPr lang="ja-JP" altLang="en-US" sz="1600" dirty="0"/>
                  <a:t>の</a:t>
                </a:r>
                <a:r>
                  <a:rPr lang="en-US" altLang="ja-JP" sz="1600" dirty="0"/>
                  <a:t>Prob.1</a:t>
                </a:r>
                <a:r>
                  <a:rPr lang="ja-JP" altLang="en-US" sz="1600" dirty="0"/>
                  <a:t>）</a:t>
                </a:r>
              </a:p>
            </p:txBody>
          </p:sp>
        </mc:Choice>
        <mc:Fallback xmlns="">
          <p:sp>
            <p:nvSpPr>
              <p:cNvPr id="33" name="テキスト ボックス 32">
                <a:extLst>
                  <a:ext uri="{FF2B5EF4-FFF2-40B4-BE49-F238E27FC236}">
                    <a16:creationId xmlns:a16="http://schemas.microsoft.com/office/drawing/2014/main" id="{6FF6FB85-F774-4EC9-B52F-C42C9BBCF48B}"/>
                  </a:ext>
                </a:extLst>
              </p:cNvPr>
              <p:cNvSpPr txBox="1">
                <a:spLocks noRot="1" noChangeAspect="1" noMove="1" noResize="1" noEditPoints="1" noAdjustHandles="1" noChangeArrowheads="1" noChangeShapeType="1" noTextEdit="1"/>
              </p:cNvSpPr>
              <p:nvPr/>
            </p:nvSpPr>
            <p:spPr>
              <a:xfrm>
                <a:off x="6091422" y="1575388"/>
                <a:ext cx="5663776" cy="369332"/>
              </a:xfrm>
              <a:prstGeom prst="rect">
                <a:avLst/>
              </a:prstGeom>
              <a:blipFill>
                <a:blip r:embed="rId10"/>
                <a:stretch>
                  <a:fillRect t="-8197" b="-2459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94B146AE-DEA1-49BF-BA7E-7CAF07ACFB3D}"/>
              </a:ext>
            </a:extLst>
          </p:cNvPr>
          <p:cNvSpPr txBox="1"/>
          <p:nvPr/>
        </p:nvSpPr>
        <p:spPr>
          <a:xfrm>
            <a:off x="731645" y="1575388"/>
            <a:ext cx="4512752" cy="369332"/>
          </a:xfrm>
          <a:prstGeom prst="rect">
            <a:avLst/>
          </a:prstGeom>
          <a:noFill/>
        </p:spPr>
        <p:txBody>
          <a:bodyPr wrap="square" rtlCol="0">
            <a:spAutoFit/>
          </a:bodyPr>
          <a:lstStyle/>
          <a:p>
            <a:pPr algn="ctr"/>
            <a:r>
              <a:rPr lang="ja-JP" altLang="en-US" dirty="0"/>
              <a:t>提案の正規化法</a:t>
            </a:r>
            <a:endParaRPr kumimoji="1" lang="ja-JP" altLang="en-US" dirty="0"/>
          </a:p>
        </p:txBody>
      </p:sp>
      <p:sp>
        <p:nvSpPr>
          <p:cNvPr id="36" name="テキスト ボックス 35">
            <a:extLst>
              <a:ext uri="{FF2B5EF4-FFF2-40B4-BE49-F238E27FC236}">
                <a16:creationId xmlns:a16="http://schemas.microsoft.com/office/drawing/2014/main" id="{194B67CB-A71D-4FCC-B35A-5B327E42959D}"/>
              </a:ext>
            </a:extLst>
          </p:cNvPr>
          <p:cNvSpPr txBox="1"/>
          <p:nvPr/>
        </p:nvSpPr>
        <p:spPr>
          <a:xfrm>
            <a:off x="2967602" y="3639976"/>
            <a:ext cx="2992389" cy="553998"/>
          </a:xfrm>
          <a:prstGeom prst="rect">
            <a:avLst/>
          </a:prstGeom>
          <a:noFill/>
        </p:spPr>
        <p:txBody>
          <a:bodyPr wrap="square" rtlCol="0">
            <a:spAutoFit/>
          </a:bodyPr>
          <a:lstStyle/>
          <a:p>
            <a:pPr algn="ctr"/>
            <a:r>
              <a:rPr kumimoji="1" lang="ja-JP" altLang="en-US" sz="1600" i="1" dirty="0">
                <a:latin typeface="Cambria Math" panose="02040503050406030204" pitchFamily="18" charset="0"/>
              </a:rPr>
              <a:t>各世代の個体群を基準点に反映</a:t>
            </a:r>
            <a:r>
              <a:rPr kumimoji="1" lang="ja-JP" altLang="en-US" sz="1400" i="1" dirty="0">
                <a:latin typeface="Cambria Math" panose="02040503050406030204" pitchFamily="18" charset="0"/>
              </a:rPr>
              <a:t>（スケール差に適応させる）</a:t>
            </a:r>
            <a:endParaRPr kumimoji="1" lang="en-US" altLang="ja-JP" sz="1400" i="1" dirty="0">
              <a:latin typeface="Cambria Math" panose="02040503050406030204" pitchFamily="18" charset="0"/>
            </a:endParaRPr>
          </a:p>
        </p:txBody>
      </p:sp>
      <p:sp>
        <p:nvSpPr>
          <p:cNvPr id="38" name="テキスト ボックス 37">
            <a:extLst>
              <a:ext uri="{FF2B5EF4-FFF2-40B4-BE49-F238E27FC236}">
                <a16:creationId xmlns:a16="http://schemas.microsoft.com/office/drawing/2014/main" id="{B947A77E-C72A-46D3-8D17-67D580DC3FA0}"/>
              </a:ext>
            </a:extLst>
          </p:cNvPr>
          <p:cNvSpPr txBox="1"/>
          <p:nvPr/>
        </p:nvSpPr>
        <p:spPr>
          <a:xfrm>
            <a:off x="3579974" y="5592548"/>
            <a:ext cx="2005943" cy="553998"/>
          </a:xfrm>
          <a:prstGeom prst="rect">
            <a:avLst/>
          </a:prstGeom>
          <a:noFill/>
        </p:spPr>
        <p:txBody>
          <a:bodyPr wrap="square" rtlCol="0">
            <a:spAutoFit/>
          </a:bodyPr>
          <a:lstStyle/>
          <a:p>
            <a:pPr algn="ctr"/>
            <a:r>
              <a:rPr kumimoji="1" lang="ja-JP" altLang="en-US" sz="1600" i="1" dirty="0">
                <a:latin typeface="Cambria Math" panose="02040503050406030204" pitchFamily="18" charset="0"/>
              </a:rPr>
              <a:t>暫定の基準点を固定</a:t>
            </a:r>
            <a:endParaRPr kumimoji="1" lang="en-US" altLang="ja-JP" sz="1600" i="1" dirty="0">
              <a:latin typeface="Cambria Math" panose="02040503050406030204" pitchFamily="18" charset="0"/>
            </a:endParaRPr>
          </a:p>
          <a:p>
            <a:pPr algn="ctr"/>
            <a:r>
              <a:rPr kumimoji="1" lang="ja-JP" altLang="en-US" sz="1400" b="0" i="1" dirty="0">
                <a:latin typeface="Cambria Math" panose="02040503050406030204" pitchFamily="18" charset="0"/>
              </a:rPr>
              <a:t>（スケール差に適応済）</a:t>
            </a:r>
            <a:endParaRPr kumimoji="1" lang="en-US" altLang="ja-JP" sz="1600" b="0" i="1" dirty="0">
              <a:latin typeface="Cambria Math" panose="02040503050406030204" pitchFamily="18" charset="0"/>
            </a:endParaRPr>
          </a:p>
        </p:txBody>
      </p:sp>
      <p:sp>
        <p:nvSpPr>
          <p:cNvPr id="37" name="テキスト ボックス 36">
            <a:extLst>
              <a:ext uri="{FF2B5EF4-FFF2-40B4-BE49-F238E27FC236}">
                <a16:creationId xmlns:a16="http://schemas.microsoft.com/office/drawing/2014/main" id="{A5A8EFC6-8EF5-4CDE-B819-1E147618B6E2}"/>
              </a:ext>
            </a:extLst>
          </p:cNvPr>
          <p:cNvSpPr txBox="1"/>
          <p:nvPr/>
        </p:nvSpPr>
        <p:spPr>
          <a:xfrm>
            <a:off x="10076628" y="5044794"/>
            <a:ext cx="2005943" cy="600164"/>
          </a:xfrm>
          <a:prstGeom prst="rect">
            <a:avLst/>
          </a:prstGeom>
          <a:noFill/>
        </p:spPr>
        <p:txBody>
          <a:bodyPr wrap="square" rtlCol="0">
            <a:spAutoFit/>
          </a:bodyPr>
          <a:lstStyle/>
          <a:p>
            <a:r>
              <a:rPr kumimoji="1" lang="ja-JP" altLang="en-US" sz="1100" i="1" dirty="0">
                <a:solidFill>
                  <a:schemeClr val="accent3"/>
                </a:solidFill>
                <a:latin typeface="Cambria Math" panose="02040503050406030204" pitchFamily="18" charset="0"/>
              </a:rPr>
              <a:t>可能解を獲得しても、違反領域側の個体が可能領域まで遠く、その後の探索効率が悪化した</a:t>
            </a:r>
            <a:endParaRPr kumimoji="1" lang="en-US" altLang="ja-JP" sz="1200" b="0" i="1" dirty="0">
              <a:solidFill>
                <a:schemeClr val="accent3"/>
              </a:solidFill>
              <a:latin typeface="Cambria Math" panose="02040503050406030204" pitchFamily="18" charset="0"/>
            </a:endParaRPr>
          </a:p>
        </p:txBody>
      </p:sp>
      <p:pic>
        <p:nvPicPr>
          <p:cNvPr id="7" name="図 6">
            <a:extLst>
              <a:ext uri="{FF2B5EF4-FFF2-40B4-BE49-F238E27FC236}">
                <a16:creationId xmlns:a16="http://schemas.microsoft.com/office/drawing/2014/main" id="{E136C49F-7837-32C9-C2F6-826F83B42841}"/>
              </a:ext>
            </a:extLst>
          </p:cNvPr>
          <p:cNvPicPr>
            <a:picLocks noChangeAspect="1"/>
          </p:cNvPicPr>
          <p:nvPr/>
        </p:nvPicPr>
        <p:blipFill>
          <a:blip r:embed="rId11"/>
          <a:stretch>
            <a:fillRect/>
          </a:stretch>
        </p:blipFill>
        <p:spPr>
          <a:xfrm>
            <a:off x="3144688" y="2480463"/>
            <a:ext cx="2673786" cy="1187475"/>
          </a:xfrm>
          <a:prstGeom prst="rect">
            <a:avLst/>
          </a:prstGeom>
        </p:spPr>
      </p:pic>
      <p:pic>
        <p:nvPicPr>
          <p:cNvPr id="12" name="図 11">
            <a:extLst>
              <a:ext uri="{FF2B5EF4-FFF2-40B4-BE49-F238E27FC236}">
                <a16:creationId xmlns:a16="http://schemas.microsoft.com/office/drawing/2014/main" id="{AF75449C-8068-B039-B9E3-2B1776DDA681}"/>
              </a:ext>
            </a:extLst>
          </p:cNvPr>
          <p:cNvPicPr>
            <a:picLocks noChangeAspect="1"/>
          </p:cNvPicPr>
          <p:nvPr/>
        </p:nvPicPr>
        <p:blipFill>
          <a:blip r:embed="rId12"/>
          <a:stretch>
            <a:fillRect/>
          </a:stretch>
        </p:blipFill>
        <p:spPr>
          <a:xfrm>
            <a:off x="3156365" y="4492409"/>
            <a:ext cx="2646856" cy="1115681"/>
          </a:xfrm>
          <a:prstGeom prst="rect">
            <a:avLst/>
          </a:prstGeom>
        </p:spPr>
      </p:pic>
      <p:sp>
        <p:nvSpPr>
          <p:cNvPr id="17" name="テキスト ボックス 16">
            <a:extLst>
              <a:ext uri="{FF2B5EF4-FFF2-40B4-BE49-F238E27FC236}">
                <a16:creationId xmlns:a16="http://schemas.microsoft.com/office/drawing/2014/main" id="{6B6723EA-BBF1-9D20-8726-F77CFCF9C47B}"/>
              </a:ext>
            </a:extLst>
          </p:cNvPr>
          <p:cNvSpPr txBox="1"/>
          <p:nvPr/>
        </p:nvSpPr>
        <p:spPr>
          <a:xfrm>
            <a:off x="3461905" y="2563855"/>
            <a:ext cx="720069" cy="338554"/>
          </a:xfrm>
          <a:prstGeom prst="rect">
            <a:avLst/>
          </a:prstGeom>
          <a:noFill/>
        </p:spPr>
        <p:txBody>
          <a:bodyPr wrap="none" rtlCol="0">
            <a:spAutoFit/>
          </a:bodyPr>
          <a:lstStyle/>
          <a:p>
            <a:r>
              <a:rPr kumimoji="1" lang="en-US" altLang="ja-JP" sz="1600" dirty="0"/>
              <a:t>Step1</a:t>
            </a:r>
            <a:endParaRPr kumimoji="1" lang="ja-JP" altLang="en-US" sz="1600" dirty="0"/>
          </a:p>
        </p:txBody>
      </p:sp>
      <p:sp>
        <p:nvSpPr>
          <p:cNvPr id="18" name="二等辺三角形 17">
            <a:extLst>
              <a:ext uri="{FF2B5EF4-FFF2-40B4-BE49-F238E27FC236}">
                <a16:creationId xmlns:a16="http://schemas.microsoft.com/office/drawing/2014/main" id="{A0E253E8-97B1-DF61-BE2A-BCF4E6A9B39D}"/>
              </a:ext>
            </a:extLst>
          </p:cNvPr>
          <p:cNvSpPr/>
          <p:nvPr/>
        </p:nvSpPr>
        <p:spPr>
          <a:xfrm rot="10800000">
            <a:off x="4117944" y="4269940"/>
            <a:ext cx="930002" cy="19936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DE6E922B-BACF-EFD2-A223-EF43F7C0BD59}"/>
              </a:ext>
            </a:extLst>
          </p:cNvPr>
          <p:cNvSpPr txBox="1"/>
          <p:nvPr/>
        </p:nvSpPr>
        <p:spPr>
          <a:xfrm>
            <a:off x="3461904" y="4533638"/>
            <a:ext cx="720069" cy="338554"/>
          </a:xfrm>
          <a:prstGeom prst="rect">
            <a:avLst/>
          </a:prstGeom>
          <a:noFill/>
        </p:spPr>
        <p:txBody>
          <a:bodyPr wrap="none" rtlCol="0">
            <a:spAutoFit/>
          </a:bodyPr>
          <a:lstStyle/>
          <a:p>
            <a:r>
              <a:rPr kumimoji="1" lang="en-US" altLang="ja-JP" sz="1600" dirty="0"/>
              <a:t>Step2</a:t>
            </a:r>
            <a:endParaRPr kumimoji="1" lang="ja-JP" altLang="en-US" sz="1600" dirty="0"/>
          </a:p>
        </p:txBody>
      </p:sp>
      <p:cxnSp>
        <p:nvCxnSpPr>
          <p:cNvPr id="6" name="直線コネクタ 5">
            <a:extLst>
              <a:ext uri="{FF2B5EF4-FFF2-40B4-BE49-F238E27FC236}">
                <a16:creationId xmlns:a16="http://schemas.microsoft.com/office/drawing/2014/main" id="{07DA1AA9-5634-365A-D47A-EA5AD351B52F}"/>
              </a:ext>
            </a:extLst>
          </p:cNvPr>
          <p:cNvCxnSpPr>
            <a:cxnSpLocks/>
          </p:cNvCxnSpPr>
          <p:nvPr/>
        </p:nvCxnSpPr>
        <p:spPr>
          <a:xfrm>
            <a:off x="779270" y="4469056"/>
            <a:ext cx="0" cy="101794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吹き出し: 角を丸めた四角形 28">
            <a:extLst>
              <a:ext uri="{FF2B5EF4-FFF2-40B4-BE49-F238E27FC236}">
                <a16:creationId xmlns:a16="http://schemas.microsoft.com/office/drawing/2014/main" id="{D5F3A3DC-DBF0-3430-0026-E23973199BC7}"/>
              </a:ext>
            </a:extLst>
          </p:cNvPr>
          <p:cNvSpPr/>
          <p:nvPr/>
        </p:nvSpPr>
        <p:spPr>
          <a:xfrm>
            <a:off x="996007" y="4640747"/>
            <a:ext cx="1782955" cy="305233"/>
          </a:xfrm>
          <a:prstGeom prst="wedgeRoundRectCallout">
            <a:avLst>
              <a:gd name="adj1" fmla="val -59850"/>
              <a:gd name="adj2" fmla="val 33728"/>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i="1" dirty="0">
                <a:solidFill>
                  <a:schemeClr val="tx1"/>
                </a:solidFill>
                <a:latin typeface="Cambria Math" panose="02040503050406030204" pitchFamily="18" charset="0"/>
              </a:rPr>
              <a:t>実行可能解獲得</a:t>
            </a:r>
            <a:endParaRPr kumimoji="1" lang="en-US" altLang="ja-JP" sz="1600" i="1" dirty="0">
              <a:solidFill>
                <a:schemeClr val="tx1"/>
              </a:solidFill>
              <a:latin typeface="Cambria Math" panose="02040503050406030204" pitchFamily="18" charset="0"/>
            </a:endParaRPr>
          </a:p>
        </p:txBody>
      </p:sp>
      <p:pic>
        <p:nvPicPr>
          <p:cNvPr id="16" name="図 15" descr="ダイアグラム&#10;&#10;自動的に生成された説明">
            <a:extLst>
              <a:ext uri="{FF2B5EF4-FFF2-40B4-BE49-F238E27FC236}">
                <a16:creationId xmlns:a16="http://schemas.microsoft.com/office/drawing/2014/main" id="{292BCD1C-9C17-7400-0141-3B6A2AD81DA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3529" y="3200664"/>
            <a:ext cx="2516335" cy="1137803"/>
          </a:xfrm>
          <a:prstGeom prst="rect">
            <a:avLst/>
          </a:prstGeom>
        </p:spPr>
      </p:pic>
      <p:sp>
        <p:nvSpPr>
          <p:cNvPr id="19" name="テキスト ボックス 18">
            <a:extLst>
              <a:ext uri="{FF2B5EF4-FFF2-40B4-BE49-F238E27FC236}">
                <a16:creationId xmlns:a16="http://schemas.microsoft.com/office/drawing/2014/main" id="{A1DFF3D2-8961-8875-61FA-F4A8DC4E0F17}"/>
              </a:ext>
            </a:extLst>
          </p:cNvPr>
          <p:cNvSpPr txBox="1"/>
          <p:nvPr/>
        </p:nvSpPr>
        <p:spPr>
          <a:xfrm>
            <a:off x="216163" y="2814306"/>
            <a:ext cx="2791150" cy="338554"/>
          </a:xfrm>
          <a:prstGeom prst="rect">
            <a:avLst/>
          </a:prstGeom>
          <a:noFill/>
        </p:spPr>
        <p:txBody>
          <a:bodyPr wrap="none" rtlCol="0">
            <a:spAutoFit/>
          </a:bodyPr>
          <a:lstStyle/>
          <a:p>
            <a:pPr algn="ctr"/>
            <a:r>
              <a:rPr kumimoji="1" lang="ja-JP" altLang="en-US" sz="1600" i="1" dirty="0">
                <a:solidFill>
                  <a:schemeClr val="accent3"/>
                </a:solidFill>
                <a:latin typeface="Cambria Math" panose="02040503050406030204" pitchFamily="18" charset="0"/>
              </a:rPr>
              <a:t>正規化の</a:t>
            </a:r>
            <a:r>
              <a:rPr kumimoji="1" lang="ja-JP" altLang="en-US" sz="1600" b="0" i="1" dirty="0">
                <a:solidFill>
                  <a:schemeClr val="accent3"/>
                </a:solidFill>
                <a:latin typeface="Cambria Math" panose="02040503050406030204" pitchFamily="18" charset="0"/>
              </a:rPr>
              <a:t>基準点を途中で固定</a:t>
            </a:r>
            <a:endParaRPr kumimoji="1" lang="en-US" altLang="ja-JP" sz="1600" i="1" dirty="0">
              <a:solidFill>
                <a:schemeClr val="accent3"/>
              </a:solidFill>
              <a:latin typeface="Cambria Math" panose="02040503050406030204" pitchFamily="18" charset="0"/>
            </a:endParaRPr>
          </a:p>
        </p:txBody>
      </p:sp>
      <p:cxnSp>
        <p:nvCxnSpPr>
          <p:cNvPr id="23" name="直線矢印コネクタ 22">
            <a:extLst>
              <a:ext uri="{FF2B5EF4-FFF2-40B4-BE49-F238E27FC236}">
                <a16:creationId xmlns:a16="http://schemas.microsoft.com/office/drawing/2014/main" id="{9A139BCE-D468-1C5A-D11C-0AD7EB48B20A}"/>
              </a:ext>
            </a:extLst>
          </p:cNvPr>
          <p:cNvCxnSpPr>
            <a:cxnSpLocks/>
          </p:cNvCxnSpPr>
          <p:nvPr/>
        </p:nvCxnSpPr>
        <p:spPr>
          <a:xfrm>
            <a:off x="2514600" y="5041564"/>
            <a:ext cx="611038"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9F46CA18-4A45-2086-DC27-64E949162E71}"/>
              </a:ext>
            </a:extLst>
          </p:cNvPr>
          <p:cNvCxnSpPr>
            <a:cxnSpLocks/>
          </p:cNvCxnSpPr>
          <p:nvPr/>
        </p:nvCxnSpPr>
        <p:spPr>
          <a:xfrm flipV="1">
            <a:off x="728029" y="3301377"/>
            <a:ext cx="2422888" cy="1338773"/>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B2062D7-043E-2181-F66C-AC6758499DAD}"/>
                  </a:ext>
                </a:extLst>
              </p:cNvPr>
              <p:cNvSpPr txBox="1"/>
              <p:nvPr/>
            </p:nvSpPr>
            <p:spPr>
              <a:xfrm>
                <a:off x="30913" y="3275044"/>
                <a:ext cx="265441" cy="897135"/>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050" b="0" i="1" smtClean="0">
                        <a:latin typeface="Cambria Math" panose="02040503050406030204" pitchFamily="18" charset="0"/>
                      </a:rPr>
                      <m:t>|</m:t>
                    </m:r>
                    <m:sSup>
                      <m:sSupPr>
                        <m:ctrlPr>
                          <a:rPr kumimoji="1" lang="en-US" altLang="ja-JP" sz="1050" b="0" i="1" smtClean="0">
                            <a:latin typeface="Cambria Math" panose="02040503050406030204" pitchFamily="18" charset="0"/>
                          </a:rPr>
                        </m:ctrlPr>
                      </m:sSupPr>
                      <m:e>
                        <m:r>
                          <a:rPr kumimoji="1" lang="en-US" altLang="ja-JP" sz="1050" b="0" i="1" smtClean="0">
                            <a:latin typeface="Cambria Math" panose="02040503050406030204" pitchFamily="18" charset="0"/>
                          </a:rPr>
                          <m:t>𝑓</m:t>
                        </m:r>
                      </m:e>
                      <m:sup>
                        <m:r>
                          <m:rPr>
                            <m:sty m:val="p"/>
                          </m:rPr>
                          <a:rPr kumimoji="1" lang="en-US" altLang="ja-JP" sz="1050" b="0" i="0" smtClean="0">
                            <a:latin typeface="Cambria Math" panose="02040503050406030204" pitchFamily="18" charset="0"/>
                          </a:rPr>
                          <m:t>opt</m:t>
                        </m:r>
                      </m:sup>
                    </m:sSup>
                    <m:r>
                      <a:rPr kumimoji="1" lang="en-US" altLang="ja-JP" sz="1050" b="0" i="1" smtClean="0">
                        <a:latin typeface="Cambria Math" panose="02040503050406030204" pitchFamily="18" charset="0"/>
                      </a:rPr>
                      <m:t> −</m:t>
                    </m:r>
                    <m:sSup>
                      <m:sSupPr>
                        <m:ctrlPr>
                          <a:rPr kumimoji="1" lang="en-US" altLang="ja-JP" sz="1050" b="0" i="1" smtClean="0">
                            <a:latin typeface="Cambria Math" panose="02040503050406030204" pitchFamily="18" charset="0"/>
                          </a:rPr>
                        </m:ctrlPr>
                      </m:sSupPr>
                      <m:e>
                        <m:r>
                          <a:rPr kumimoji="1" lang="en-US" altLang="ja-JP" sz="1050" b="0" i="1" smtClean="0">
                            <a:latin typeface="Cambria Math" panose="02040503050406030204" pitchFamily="18" charset="0"/>
                          </a:rPr>
                          <m:t>𝑓</m:t>
                        </m:r>
                      </m:e>
                      <m:sup>
                        <m:r>
                          <m:rPr>
                            <m:sty m:val="p"/>
                          </m:rPr>
                          <a:rPr kumimoji="1" lang="en-US" altLang="ja-JP" sz="1050" b="0" i="0" smtClean="0">
                            <a:latin typeface="Cambria Math" panose="02040503050406030204" pitchFamily="18" charset="0"/>
                          </a:rPr>
                          <m:t>best</m:t>
                        </m:r>
                      </m:sup>
                    </m:sSup>
                  </m:oMath>
                </a14:m>
                <a:r>
                  <a:rPr kumimoji="1" lang="en-US" altLang="ja-JP" sz="1050" dirty="0"/>
                  <a:t>|</a:t>
                </a:r>
                <a:endParaRPr kumimoji="1" lang="ja-JP" altLang="en-US" sz="1050" dirty="0"/>
              </a:p>
            </p:txBody>
          </p:sp>
        </mc:Choice>
        <mc:Fallback xmlns="">
          <p:sp>
            <p:nvSpPr>
              <p:cNvPr id="43" name="テキスト ボックス 42">
                <a:extLst>
                  <a:ext uri="{FF2B5EF4-FFF2-40B4-BE49-F238E27FC236}">
                    <a16:creationId xmlns:a16="http://schemas.microsoft.com/office/drawing/2014/main" id="{BB2062D7-043E-2181-F66C-AC6758499DAD}"/>
                  </a:ext>
                </a:extLst>
              </p:cNvPr>
              <p:cNvSpPr txBox="1">
                <a:spLocks noRot="1" noChangeAspect="1" noMove="1" noResize="1" noEditPoints="1" noAdjustHandles="1" noChangeArrowheads="1" noChangeShapeType="1" noTextEdit="1"/>
              </p:cNvSpPr>
              <p:nvPr/>
            </p:nvSpPr>
            <p:spPr>
              <a:xfrm>
                <a:off x="30913" y="3275044"/>
                <a:ext cx="265441" cy="897135"/>
              </a:xfrm>
              <a:prstGeom prst="rect">
                <a:avLst/>
              </a:prstGeom>
              <a:blipFill>
                <a:blip r:embed="rId14"/>
                <a:stretch>
                  <a:fillRect t="-3401" r="-27273"/>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8775320-8BC8-20D1-1555-964949BF0A68}"/>
              </a:ext>
            </a:extLst>
          </p:cNvPr>
          <p:cNvSpPr txBox="1"/>
          <p:nvPr/>
        </p:nvSpPr>
        <p:spPr>
          <a:xfrm>
            <a:off x="10603890" y="149179"/>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個体</a:t>
            </a:r>
            <a:endParaRPr kumimoji="1" lang="en-US" altLang="ja-JP" sz="1400" dirty="0">
              <a:solidFill>
                <a:schemeClr val="bg1"/>
              </a:solidFill>
            </a:endParaRPr>
          </a:p>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p:txBody>
      </p:sp>
    </p:spTree>
    <p:extLst>
      <p:ext uri="{BB962C8B-B14F-4D97-AF65-F5344CB8AC3E}">
        <p14:creationId xmlns:p14="http://schemas.microsoft.com/office/powerpoint/2010/main" val="2996678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今回（</a:t>
            </a:r>
            <a:r>
              <a:rPr lang="en-US" altLang="ja-JP" dirty="0"/>
              <a:t>3/19</a:t>
            </a:r>
            <a:r>
              <a:rPr lang="ja-JP" altLang="en-US" dirty="0"/>
              <a:t>）のお打合せの目的</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1271100"/>
          </a:xfrm>
        </p:spPr>
        <p:txBody>
          <a:bodyPr/>
          <a:lstStyle/>
          <a:p>
            <a:r>
              <a:rPr lang="ja-JP" altLang="en-US" sz="2800" dirty="0"/>
              <a:t>来週</a:t>
            </a:r>
            <a:r>
              <a:rPr lang="en-US" altLang="ja-JP" sz="2800" dirty="0"/>
              <a:t>3</a:t>
            </a:r>
            <a:r>
              <a:rPr lang="ja-JP" altLang="en-US" sz="2800" dirty="0"/>
              <a:t>月</a:t>
            </a:r>
            <a:r>
              <a:rPr lang="en-US" altLang="ja-JP" sz="2800" dirty="0"/>
              <a:t>26</a:t>
            </a:r>
            <a:r>
              <a:rPr lang="ja-JP" altLang="en-US" sz="2800" dirty="0"/>
              <a:t>日のクローズ報告会の資料を事前に共有し、疑問点を解決したり、ご意見を反映させることで、問題なく共同研究をクローズさせること。</a:t>
            </a:r>
            <a:endParaRPr lang="en-US" altLang="ja-JP" sz="2800" dirty="0"/>
          </a:p>
          <a:p>
            <a:pPr lvl="1"/>
            <a:r>
              <a:rPr lang="ja-JP" altLang="en-US" dirty="0"/>
              <a:t>これ以降は当日の報告会資料</a:t>
            </a:r>
            <a:endParaRPr lang="en-US" altLang="ja-JP" dirty="0"/>
          </a:p>
        </p:txBody>
      </p:sp>
    </p:spTree>
    <p:extLst>
      <p:ext uri="{BB962C8B-B14F-4D97-AF65-F5344CB8AC3E}">
        <p14:creationId xmlns:p14="http://schemas.microsoft.com/office/powerpoint/2010/main" val="265892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問題性質とアルゴリズムの対応関係の仮説</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2422" y="966520"/>
            <a:ext cx="10927747" cy="53928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既存の制約対処法は、下記の相反する性質に対してロバストでない。</a:t>
            </a:r>
            <a:endParaRPr lang="en-US" altLang="ja-JP" sz="2800"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3" y="-20411"/>
            <a:ext cx="8957653"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(1)-3</a:t>
            </a:r>
            <a:r>
              <a:rPr lang="en-US" altLang="ja-JP" sz="1600" b="1" dirty="0">
                <a:solidFill>
                  <a:schemeClr val="bg1"/>
                </a:solidFill>
              </a:rPr>
              <a:t> </a:t>
            </a:r>
            <a:r>
              <a:rPr kumimoji="1" lang="ja-JP" altLang="en-US" sz="1600" b="1" dirty="0">
                <a:solidFill>
                  <a:schemeClr val="bg1"/>
                </a:solidFill>
              </a:rPr>
              <a:t>パレートフロンティアの広さと非凸性の影響分析</a:t>
            </a:r>
          </a:p>
        </p:txBody>
      </p:sp>
      <p:sp>
        <p:nvSpPr>
          <p:cNvPr id="26" name="テキスト ボックス 25">
            <a:extLst>
              <a:ext uri="{FF2B5EF4-FFF2-40B4-BE49-F238E27FC236}">
                <a16:creationId xmlns:a16="http://schemas.microsoft.com/office/drawing/2014/main" id="{76127879-9EAD-2621-776E-14643AD96B29}"/>
              </a:ext>
            </a:extLst>
          </p:cNvPr>
          <p:cNvSpPr txBox="1"/>
          <p:nvPr/>
        </p:nvSpPr>
        <p:spPr>
          <a:xfrm>
            <a:off x="215498" y="2656424"/>
            <a:ext cx="1768202" cy="338554"/>
          </a:xfrm>
          <a:prstGeom prst="rect">
            <a:avLst/>
          </a:prstGeom>
          <a:noFill/>
        </p:spPr>
        <p:txBody>
          <a:bodyPr wrap="square" rtlCol="0">
            <a:spAutoFit/>
          </a:bodyPr>
          <a:lstStyle/>
          <a:p>
            <a:pPr algn="ctr"/>
            <a:r>
              <a:rPr kumimoji="1" lang="en-US" altLang="ja-JP" sz="1600" dirty="0"/>
              <a:t>※</a:t>
            </a:r>
            <a:r>
              <a:rPr kumimoji="1" lang="ja-JP" altLang="en-US" sz="1600" dirty="0"/>
              <a:t>白＝可能領域</a:t>
            </a:r>
          </a:p>
        </p:txBody>
      </p:sp>
      <p:pic>
        <p:nvPicPr>
          <p:cNvPr id="45" name="図 44">
            <a:extLst>
              <a:ext uri="{FF2B5EF4-FFF2-40B4-BE49-F238E27FC236}">
                <a16:creationId xmlns:a16="http://schemas.microsoft.com/office/drawing/2014/main" id="{4736B767-F8FE-409E-621B-1D307B802F42}"/>
              </a:ext>
            </a:extLst>
          </p:cNvPr>
          <p:cNvPicPr>
            <a:picLocks noChangeAspect="1"/>
          </p:cNvPicPr>
          <p:nvPr/>
        </p:nvPicPr>
        <p:blipFill>
          <a:blip r:embed="rId2"/>
          <a:stretch>
            <a:fillRect/>
          </a:stretch>
        </p:blipFill>
        <p:spPr>
          <a:xfrm>
            <a:off x="9621444" y="2936092"/>
            <a:ext cx="2295736" cy="2028508"/>
          </a:xfrm>
          <a:prstGeom prst="rect">
            <a:avLst/>
          </a:prstGeom>
        </p:spPr>
      </p:pic>
      <p:pic>
        <p:nvPicPr>
          <p:cNvPr id="49" name="図 48">
            <a:extLst>
              <a:ext uri="{FF2B5EF4-FFF2-40B4-BE49-F238E27FC236}">
                <a16:creationId xmlns:a16="http://schemas.microsoft.com/office/drawing/2014/main" id="{5B6B8D30-4FB2-ABE1-6BAA-E884B84B1196}"/>
              </a:ext>
            </a:extLst>
          </p:cNvPr>
          <p:cNvPicPr>
            <a:picLocks noChangeAspect="1"/>
          </p:cNvPicPr>
          <p:nvPr/>
        </p:nvPicPr>
        <p:blipFill>
          <a:blip r:embed="rId3"/>
          <a:stretch>
            <a:fillRect/>
          </a:stretch>
        </p:blipFill>
        <p:spPr>
          <a:xfrm>
            <a:off x="7227007" y="2936092"/>
            <a:ext cx="2302630" cy="2028508"/>
          </a:xfrm>
          <a:prstGeom prst="rect">
            <a:avLst/>
          </a:prstGeom>
        </p:spPr>
      </p:pic>
      <p:sp>
        <p:nvSpPr>
          <p:cNvPr id="50" name="テキスト ボックス 49">
            <a:extLst>
              <a:ext uri="{FF2B5EF4-FFF2-40B4-BE49-F238E27FC236}">
                <a16:creationId xmlns:a16="http://schemas.microsoft.com/office/drawing/2014/main" id="{410395E2-F190-2F29-2BF7-DFE39B3EC0AB}"/>
              </a:ext>
            </a:extLst>
          </p:cNvPr>
          <p:cNvSpPr txBox="1"/>
          <p:nvPr/>
        </p:nvSpPr>
        <p:spPr>
          <a:xfrm>
            <a:off x="2413046" y="1807284"/>
            <a:ext cx="4386201" cy="400110"/>
          </a:xfrm>
          <a:prstGeom prst="rect">
            <a:avLst/>
          </a:prstGeom>
          <a:noFill/>
        </p:spPr>
        <p:txBody>
          <a:bodyPr wrap="square" rtlCol="0">
            <a:spAutoFit/>
          </a:bodyPr>
          <a:lstStyle/>
          <a:p>
            <a:pPr algn="ctr"/>
            <a:r>
              <a:rPr kumimoji="1" lang="ja-JP" altLang="en-US" sz="2000" dirty="0"/>
              <a:t>実行可能領域の非凸性</a:t>
            </a:r>
            <a:r>
              <a:rPr kumimoji="1" lang="ja-JP" altLang="en-US" dirty="0"/>
              <a:t>（非連結性）</a:t>
            </a:r>
          </a:p>
        </p:txBody>
      </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6DA0BEAF-CF33-733E-CB04-11F7306E79D6}"/>
                  </a:ext>
                </a:extLst>
              </p:cNvPr>
              <p:cNvSpPr txBox="1"/>
              <p:nvPr/>
            </p:nvSpPr>
            <p:spPr>
              <a:xfrm>
                <a:off x="7545227" y="1807284"/>
                <a:ext cx="4043583" cy="400110"/>
              </a:xfrm>
              <a:prstGeom prst="rect">
                <a:avLst/>
              </a:prstGeom>
              <a:noFill/>
            </p:spPr>
            <p:txBody>
              <a:bodyPr wrap="square" rtlCol="0">
                <a:spAutoFit/>
              </a:bodyPr>
              <a:lstStyle/>
              <a:p>
                <a:pPr algn="ctr"/>
                <a14:m>
                  <m:oMath xmlns:m="http://schemas.openxmlformats.org/officeDocument/2006/math">
                    <m:r>
                      <a:rPr lang="en-US" altLang="ja-JP" sz="2000" b="1" i="0" smtClean="0">
                        <a:latin typeface="Cambria Math" panose="02040503050406030204" pitchFamily="18" charset="0"/>
                      </a:rPr>
                      <m:t>(</m:t>
                    </m:r>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𝑣</m:t>
                    </m:r>
                    <m:r>
                      <a:rPr lang="en-US" altLang="ja-JP" sz="2000" b="0" i="1" smtClean="0">
                        <a:latin typeface="Cambria Math" panose="02040503050406030204" pitchFamily="18" charset="0"/>
                      </a:rPr>
                      <m:t>)</m:t>
                    </m:r>
                  </m:oMath>
                </a14:m>
                <a:r>
                  <a:rPr kumimoji="1" lang="ja-JP" altLang="en-US" sz="2000" dirty="0"/>
                  <a:t>のパレートフロンティアの広さ</a:t>
                </a:r>
              </a:p>
            </p:txBody>
          </p:sp>
        </mc:Choice>
        <mc:Fallback xmlns="">
          <p:sp>
            <p:nvSpPr>
              <p:cNvPr id="51" name="テキスト ボックス 50">
                <a:extLst>
                  <a:ext uri="{FF2B5EF4-FFF2-40B4-BE49-F238E27FC236}">
                    <a16:creationId xmlns:a16="http://schemas.microsoft.com/office/drawing/2014/main" id="{6DA0BEAF-CF33-733E-CB04-11F7306E79D6}"/>
                  </a:ext>
                </a:extLst>
              </p:cNvPr>
              <p:cNvSpPr txBox="1">
                <a:spLocks noRot="1" noChangeAspect="1" noMove="1" noResize="1" noEditPoints="1" noAdjustHandles="1" noChangeArrowheads="1" noChangeShapeType="1" noTextEdit="1"/>
              </p:cNvSpPr>
              <p:nvPr/>
            </p:nvSpPr>
            <p:spPr>
              <a:xfrm>
                <a:off x="7545227" y="1807284"/>
                <a:ext cx="4043583" cy="400110"/>
              </a:xfrm>
              <a:prstGeom prst="rect">
                <a:avLst/>
              </a:prstGeom>
              <a:blipFill>
                <a:blip r:embed="rId6"/>
                <a:stretch>
                  <a:fillRect t="-9091" b="-24242"/>
                </a:stretch>
              </a:blipFill>
            </p:spPr>
            <p:txBody>
              <a:bodyPr/>
              <a:lstStyle/>
              <a:p>
                <a:r>
                  <a:rPr lang="ja-JP" altLang="en-US">
                    <a:noFill/>
                  </a:rPr>
                  <a:t> </a:t>
                </a:r>
              </a:p>
            </p:txBody>
          </p:sp>
        </mc:Fallback>
      </mc:AlternateContent>
      <p:cxnSp>
        <p:nvCxnSpPr>
          <p:cNvPr id="53" name="直線コネクタ 52">
            <a:extLst>
              <a:ext uri="{FF2B5EF4-FFF2-40B4-BE49-F238E27FC236}">
                <a16:creationId xmlns:a16="http://schemas.microsoft.com/office/drawing/2014/main" id="{205285E0-3C31-FE82-BF18-2FEEA0DEBBD4}"/>
              </a:ext>
            </a:extLst>
          </p:cNvPr>
          <p:cNvCxnSpPr>
            <a:cxnSpLocks/>
          </p:cNvCxnSpPr>
          <p:nvPr/>
        </p:nvCxnSpPr>
        <p:spPr>
          <a:xfrm>
            <a:off x="2129741" y="2240643"/>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2D727A5E-A1B2-7BFE-1A4D-EEE492C4C862}"/>
              </a:ext>
            </a:extLst>
          </p:cNvPr>
          <p:cNvCxnSpPr>
            <a:cxnSpLocks/>
          </p:cNvCxnSpPr>
          <p:nvPr/>
        </p:nvCxnSpPr>
        <p:spPr>
          <a:xfrm>
            <a:off x="7244284" y="2240643"/>
            <a:ext cx="47396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AA2C0EAF-13C6-CB98-2CDD-9CF6147AFDF2}"/>
              </a:ext>
            </a:extLst>
          </p:cNvPr>
          <p:cNvSpPr txBox="1"/>
          <p:nvPr/>
        </p:nvSpPr>
        <p:spPr>
          <a:xfrm>
            <a:off x="142903" y="5139795"/>
            <a:ext cx="1986839" cy="369332"/>
          </a:xfrm>
          <a:prstGeom prst="rect">
            <a:avLst/>
          </a:prstGeom>
          <a:noFill/>
          <a:ln>
            <a:solidFill>
              <a:schemeClr val="tx1"/>
            </a:solidFill>
          </a:ln>
        </p:spPr>
        <p:txBody>
          <a:bodyPr wrap="square" rtlCol="0">
            <a:spAutoFit/>
          </a:bodyPr>
          <a:lstStyle/>
          <a:p>
            <a:pPr algn="ctr"/>
            <a:r>
              <a:rPr kumimoji="1" lang="ja-JP" altLang="en-US" dirty="0"/>
              <a:t>違反量削減優先</a:t>
            </a:r>
          </a:p>
        </p:txBody>
      </p:sp>
      <p:sp>
        <p:nvSpPr>
          <p:cNvPr id="57" name="テキスト ボックス 56">
            <a:extLst>
              <a:ext uri="{FF2B5EF4-FFF2-40B4-BE49-F238E27FC236}">
                <a16:creationId xmlns:a16="http://schemas.microsoft.com/office/drawing/2014/main" id="{568A678F-CA19-1573-56DA-D3AD66D1E57D}"/>
              </a:ext>
            </a:extLst>
          </p:cNvPr>
          <p:cNvSpPr txBox="1"/>
          <p:nvPr/>
        </p:nvSpPr>
        <p:spPr>
          <a:xfrm>
            <a:off x="2550269" y="2477878"/>
            <a:ext cx="1818516" cy="369332"/>
          </a:xfrm>
          <a:prstGeom prst="rect">
            <a:avLst/>
          </a:prstGeom>
          <a:noFill/>
        </p:spPr>
        <p:txBody>
          <a:bodyPr wrap="square" rtlCol="0">
            <a:spAutoFit/>
          </a:bodyPr>
          <a:lstStyle/>
          <a:p>
            <a:pPr algn="ctr"/>
            <a:r>
              <a:rPr kumimoji="1" lang="ja-JP" altLang="en-US" dirty="0"/>
              <a:t>狭く、密な配置</a:t>
            </a:r>
          </a:p>
        </p:txBody>
      </p:sp>
      <p:sp>
        <p:nvSpPr>
          <p:cNvPr id="58" name="テキスト ボックス 57">
            <a:extLst>
              <a:ext uri="{FF2B5EF4-FFF2-40B4-BE49-F238E27FC236}">
                <a16:creationId xmlns:a16="http://schemas.microsoft.com/office/drawing/2014/main" id="{A2E1E410-991D-874A-B99E-8F9EEBB5E15E}"/>
              </a:ext>
            </a:extLst>
          </p:cNvPr>
          <p:cNvSpPr txBox="1"/>
          <p:nvPr/>
        </p:nvSpPr>
        <p:spPr>
          <a:xfrm>
            <a:off x="4980731" y="2477878"/>
            <a:ext cx="1818516" cy="369332"/>
          </a:xfrm>
          <a:prstGeom prst="rect">
            <a:avLst/>
          </a:prstGeom>
          <a:noFill/>
        </p:spPr>
        <p:txBody>
          <a:bodyPr wrap="square" rtlCol="0">
            <a:spAutoFit/>
          </a:bodyPr>
          <a:lstStyle/>
          <a:p>
            <a:pPr algn="ctr"/>
            <a:r>
              <a:rPr kumimoji="1" lang="ja-JP" altLang="en-US" dirty="0"/>
              <a:t>広く、疎な配置</a:t>
            </a:r>
          </a:p>
        </p:txBody>
      </p:sp>
      <p:sp>
        <p:nvSpPr>
          <p:cNvPr id="59" name="テキスト ボックス 58">
            <a:extLst>
              <a:ext uri="{FF2B5EF4-FFF2-40B4-BE49-F238E27FC236}">
                <a16:creationId xmlns:a16="http://schemas.microsoft.com/office/drawing/2014/main" id="{E26BA230-497A-0A2E-D28D-5993A9BF3E62}"/>
              </a:ext>
            </a:extLst>
          </p:cNvPr>
          <p:cNvSpPr txBox="1"/>
          <p:nvPr/>
        </p:nvSpPr>
        <p:spPr>
          <a:xfrm>
            <a:off x="142902" y="5617429"/>
            <a:ext cx="1986839" cy="369332"/>
          </a:xfrm>
          <a:prstGeom prst="rect">
            <a:avLst/>
          </a:prstGeom>
          <a:noFill/>
          <a:ln>
            <a:solidFill>
              <a:schemeClr val="tx1"/>
            </a:solidFill>
          </a:ln>
        </p:spPr>
        <p:txBody>
          <a:bodyPr wrap="square" rtlCol="0">
            <a:spAutoFit/>
          </a:bodyPr>
          <a:lstStyle/>
          <a:p>
            <a:pPr algn="ctr"/>
            <a:r>
              <a:rPr kumimoji="1" lang="ja-JP" altLang="en-US" dirty="0"/>
              <a:t>問題分割</a:t>
            </a:r>
          </a:p>
        </p:txBody>
      </p:sp>
      <p:sp>
        <p:nvSpPr>
          <p:cNvPr id="60" name="テキスト ボックス 59">
            <a:extLst>
              <a:ext uri="{FF2B5EF4-FFF2-40B4-BE49-F238E27FC236}">
                <a16:creationId xmlns:a16="http://schemas.microsoft.com/office/drawing/2014/main" id="{DC0CEEC3-8BE9-A912-A3F2-DE97844E1B9A}"/>
              </a:ext>
            </a:extLst>
          </p:cNvPr>
          <p:cNvSpPr txBox="1"/>
          <p:nvPr/>
        </p:nvSpPr>
        <p:spPr>
          <a:xfrm>
            <a:off x="7487393" y="2471758"/>
            <a:ext cx="1818516" cy="369332"/>
          </a:xfrm>
          <a:prstGeom prst="rect">
            <a:avLst/>
          </a:prstGeom>
          <a:noFill/>
        </p:spPr>
        <p:txBody>
          <a:bodyPr wrap="square" rtlCol="0">
            <a:spAutoFit/>
          </a:bodyPr>
          <a:lstStyle/>
          <a:p>
            <a:pPr algn="ctr"/>
            <a:r>
              <a:rPr kumimoji="1" lang="ja-JP" altLang="en-US" dirty="0"/>
              <a:t>狭い</a:t>
            </a:r>
          </a:p>
        </p:txBody>
      </p:sp>
      <p:sp>
        <p:nvSpPr>
          <p:cNvPr id="61" name="テキスト ボックス 60">
            <a:extLst>
              <a:ext uri="{FF2B5EF4-FFF2-40B4-BE49-F238E27FC236}">
                <a16:creationId xmlns:a16="http://schemas.microsoft.com/office/drawing/2014/main" id="{DE49A79B-8C91-76E2-0B1D-83FBDDE6FB99}"/>
              </a:ext>
            </a:extLst>
          </p:cNvPr>
          <p:cNvSpPr txBox="1"/>
          <p:nvPr/>
        </p:nvSpPr>
        <p:spPr>
          <a:xfrm>
            <a:off x="9860054" y="2477878"/>
            <a:ext cx="1818516" cy="369332"/>
          </a:xfrm>
          <a:prstGeom prst="rect">
            <a:avLst/>
          </a:prstGeom>
          <a:noFill/>
        </p:spPr>
        <p:txBody>
          <a:bodyPr wrap="square" rtlCol="0">
            <a:spAutoFit/>
          </a:bodyPr>
          <a:lstStyle/>
          <a:p>
            <a:pPr algn="ctr"/>
            <a:r>
              <a:rPr kumimoji="1" lang="ja-JP" altLang="en-US" dirty="0"/>
              <a:t>広い</a:t>
            </a:r>
          </a:p>
        </p:txBody>
      </p:sp>
      <p:sp>
        <p:nvSpPr>
          <p:cNvPr id="62" name="テキスト ボックス 61">
            <a:extLst>
              <a:ext uri="{FF2B5EF4-FFF2-40B4-BE49-F238E27FC236}">
                <a16:creationId xmlns:a16="http://schemas.microsoft.com/office/drawing/2014/main" id="{3D0AC422-BD89-5173-276B-25E730FEBB81}"/>
              </a:ext>
            </a:extLst>
          </p:cNvPr>
          <p:cNvSpPr txBox="1"/>
          <p:nvPr/>
        </p:nvSpPr>
        <p:spPr>
          <a:xfrm>
            <a:off x="2478147" y="5617429"/>
            <a:ext cx="4049973" cy="369332"/>
          </a:xfrm>
          <a:prstGeom prst="rect">
            <a:avLst/>
          </a:prstGeom>
          <a:noFill/>
        </p:spPr>
        <p:txBody>
          <a:bodyPr wrap="square" rtlCol="0">
            <a:spAutoFit/>
          </a:bodyPr>
          <a:lstStyle/>
          <a:p>
            <a:pPr algn="ctr"/>
            <a:r>
              <a:rPr kumimoji="1" lang="ja-JP" altLang="en-US" dirty="0">
                <a:solidFill>
                  <a:schemeClr val="accent1"/>
                </a:solidFill>
              </a:rPr>
              <a:t>影響をほぼ受けない</a:t>
            </a:r>
          </a:p>
        </p:txBody>
      </p:sp>
      <p:sp>
        <p:nvSpPr>
          <p:cNvPr id="64" name="テキスト ボックス 63">
            <a:extLst>
              <a:ext uri="{FF2B5EF4-FFF2-40B4-BE49-F238E27FC236}">
                <a16:creationId xmlns:a16="http://schemas.microsoft.com/office/drawing/2014/main" id="{2D1AF640-9119-9B73-A21C-B13718E0C190}"/>
              </a:ext>
            </a:extLst>
          </p:cNvPr>
          <p:cNvSpPr txBox="1"/>
          <p:nvPr/>
        </p:nvSpPr>
        <p:spPr>
          <a:xfrm>
            <a:off x="2478147" y="5139795"/>
            <a:ext cx="4049973" cy="369332"/>
          </a:xfrm>
          <a:prstGeom prst="rect">
            <a:avLst/>
          </a:prstGeom>
          <a:noFill/>
        </p:spPr>
        <p:txBody>
          <a:bodyPr wrap="square" rtlCol="0">
            <a:spAutoFit/>
          </a:bodyPr>
          <a:lstStyle/>
          <a:p>
            <a:pPr algn="ctr"/>
            <a:r>
              <a:rPr kumimoji="1" lang="ja-JP" altLang="en-US" dirty="0">
                <a:solidFill>
                  <a:schemeClr val="accent4"/>
                </a:solidFill>
              </a:rPr>
              <a:t>影響を強く受ける</a:t>
            </a:r>
          </a:p>
        </p:txBody>
      </p:sp>
      <p:sp>
        <p:nvSpPr>
          <p:cNvPr id="65" name="テキスト ボックス 64">
            <a:extLst>
              <a:ext uri="{FF2B5EF4-FFF2-40B4-BE49-F238E27FC236}">
                <a16:creationId xmlns:a16="http://schemas.microsoft.com/office/drawing/2014/main" id="{1E0559B7-69FA-B9FD-4377-F7E64C7A411A}"/>
              </a:ext>
            </a:extLst>
          </p:cNvPr>
          <p:cNvSpPr txBox="1"/>
          <p:nvPr/>
        </p:nvSpPr>
        <p:spPr>
          <a:xfrm>
            <a:off x="7538837" y="5144874"/>
            <a:ext cx="4049973" cy="369332"/>
          </a:xfrm>
          <a:prstGeom prst="rect">
            <a:avLst/>
          </a:prstGeom>
          <a:noFill/>
        </p:spPr>
        <p:txBody>
          <a:bodyPr wrap="square" rtlCol="0">
            <a:spAutoFit/>
          </a:bodyPr>
          <a:lstStyle/>
          <a:p>
            <a:pPr algn="ctr"/>
            <a:r>
              <a:rPr kumimoji="1" lang="ja-JP" altLang="en-US" dirty="0">
                <a:solidFill>
                  <a:schemeClr val="accent1"/>
                </a:solidFill>
              </a:rPr>
              <a:t>影響をほぼ受けない</a:t>
            </a:r>
          </a:p>
        </p:txBody>
      </p:sp>
      <p:sp>
        <p:nvSpPr>
          <p:cNvPr id="66" name="テキスト ボックス 65">
            <a:extLst>
              <a:ext uri="{FF2B5EF4-FFF2-40B4-BE49-F238E27FC236}">
                <a16:creationId xmlns:a16="http://schemas.microsoft.com/office/drawing/2014/main" id="{D8F42D5F-5CFD-79E3-31A2-B9EFC8A61AC7}"/>
              </a:ext>
            </a:extLst>
          </p:cNvPr>
          <p:cNvSpPr txBox="1"/>
          <p:nvPr/>
        </p:nvSpPr>
        <p:spPr>
          <a:xfrm>
            <a:off x="7504650" y="5617429"/>
            <a:ext cx="4049973" cy="369332"/>
          </a:xfrm>
          <a:prstGeom prst="rect">
            <a:avLst/>
          </a:prstGeom>
          <a:noFill/>
        </p:spPr>
        <p:txBody>
          <a:bodyPr wrap="square" rtlCol="0">
            <a:spAutoFit/>
          </a:bodyPr>
          <a:lstStyle/>
          <a:p>
            <a:pPr algn="ctr"/>
            <a:r>
              <a:rPr kumimoji="1" lang="ja-JP" altLang="en-US" dirty="0">
                <a:solidFill>
                  <a:schemeClr val="accent4"/>
                </a:solidFill>
              </a:rPr>
              <a:t>影響を強く受ける</a:t>
            </a:r>
          </a:p>
        </p:txBody>
      </p:sp>
      <p:sp>
        <p:nvSpPr>
          <p:cNvPr id="67" name="テキスト ボックス 66">
            <a:extLst>
              <a:ext uri="{FF2B5EF4-FFF2-40B4-BE49-F238E27FC236}">
                <a16:creationId xmlns:a16="http://schemas.microsoft.com/office/drawing/2014/main" id="{EA87E640-E169-1CD0-AEF2-75A2A9FF6528}"/>
              </a:ext>
            </a:extLst>
          </p:cNvPr>
          <p:cNvSpPr txBox="1"/>
          <p:nvPr/>
        </p:nvSpPr>
        <p:spPr>
          <a:xfrm>
            <a:off x="15083" y="2032827"/>
            <a:ext cx="2169033" cy="584775"/>
          </a:xfrm>
          <a:prstGeom prst="rect">
            <a:avLst/>
          </a:prstGeom>
          <a:noFill/>
        </p:spPr>
        <p:txBody>
          <a:bodyPr wrap="square" rtlCol="0">
            <a:spAutoFit/>
          </a:bodyPr>
          <a:lstStyle/>
          <a:p>
            <a:pPr algn="ctr"/>
            <a:r>
              <a:rPr kumimoji="1" lang="ja-JP" altLang="en-US" sz="1600" b="1" dirty="0">
                <a:solidFill>
                  <a:schemeClr val="accent1"/>
                </a:solidFill>
              </a:rPr>
              <a:t>決定変数空間における</a:t>
            </a:r>
            <a:endParaRPr kumimoji="1" lang="en-US" altLang="ja-JP" sz="1600" b="1" dirty="0">
              <a:solidFill>
                <a:schemeClr val="accent1"/>
              </a:solidFill>
            </a:endParaRPr>
          </a:p>
          <a:p>
            <a:pPr algn="ctr"/>
            <a:r>
              <a:rPr kumimoji="1" lang="ja-JP" altLang="en-US" sz="1600" b="1" dirty="0">
                <a:solidFill>
                  <a:schemeClr val="accent1"/>
                </a:solidFill>
              </a:rPr>
              <a:t>目的関数の景観</a:t>
            </a:r>
          </a:p>
        </p:txBody>
      </p:sp>
      <p:pic>
        <p:nvPicPr>
          <p:cNvPr id="4" name="図 3">
            <a:extLst>
              <a:ext uri="{FF2B5EF4-FFF2-40B4-BE49-F238E27FC236}">
                <a16:creationId xmlns:a16="http://schemas.microsoft.com/office/drawing/2014/main" id="{02BC3E9E-FB8B-D724-8B26-7265CF0025A3}"/>
              </a:ext>
            </a:extLst>
          </p:cNvPr>
          <p:cNvPicPr>
            <a:picLocks noChangeAspect="1"/>
          </p:cNvPicPr>
          <p:nvPr/>
        </p:nvPicPr>
        <p:blipFill>
          <a:blip r:embed="rId7"/>
          <a:stretch>
            <a:fillRect/>
          </a:stretch>
        </p:blipFill>
        <p:spPr>
          <a:xfrm>
            <a:off x="2244963" y="2936092"/>
            <a:ext cx="2347335" cy="2028504"/>
          </a:xfrm>
          <a:prstGeom prst="rect">
            <a:avLst/>
          </a:prstGeom>
        </p:spPr>
      </p:pic>
      <p:pic>
        <p:nvPicPr>
          <p:cNvPr id="6" name="図 5">
            <a:extLst>
              <a:ext uri="{FF2B5EF4-FFF2-40B4-BE49-F238E27FC236}">
                <a16:creationId xmlns:a16="http://schemas.microsoft.com/office/drawing/2014/main" id="{4A1611EA-6C8F-0FE3-076D-93214340AE79}"/>
              </a:ext>
            </a:extLst>
          </p:cNvPr>
          <p:cNvPicPr>
            <a:picLocks noChangeAspect="1"/>
          </p:cNvPicPr>
          <p:nvPr/>
        </p:nvPicPr>
        <p:blipFill>
          <a:blip r:embed="rId8"/>
          <a:stretch>
            <a:fillRect/>
          </a:stretch>
        </p:blipFill>
        <p:spPr>
          <a:xfrm>
            <a:off x="4732119" y="2936092"/>
            <a:ext cx="2336406" cy="2028508"/>
          </a:xfrm>
          <a:prstGeom prst="rect">
            <a:avLst/>
          </a:prstGeom>
        </p:spPr>
      </p:pic>
      <p:cxnSp>
        <p:nvCxnSpPr>
          <p:cNvPr id="10" name="直線コネクタ 9">
            <a:extLst>
              <a:ext uri="{FF2B5EF4-FFF2-40B4-BE49-F238E27FC236}">
                <a16:creationId xmlns:a16="http://schemas.microsoft.com/office/drawing/2014/main" id="{989C1F9B-FF19-F985-CE94-68BA1E042697}"/>
              </a:ext>
            </a:extLst>
          </p:cNvPr>
          <p:cNvCxnSpPr/>
          <p:nvPr/>
        </p:nvCxnSpPr>
        <p:spPr>
          <a:xfrm>
            <a:off x="385135" y="3124200"/>
            <a:ext cx="240790" cy="0"/>
          </a:xfrm>
          <a:prstGeom prst="line">
            <a:avLst/>
          </a:prstGeom>
          <a:ln w="76200">
            <a:solidFill>
              <a:srgbClr val="FF0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4D40975F-B192-9098-33FA-5177F7FF2E11}"/>
              </a:ext>
            </a:extLst>
          </p:cNvPr>
          <p:cNvSpPr txBox="1"/>
          <p:nvPr/>
        </p:nvSpPr>
        <p:spPr>
          <a:xfrm>
            <a:off x="476761" y="2954923"/>
            <a:ext cx="1768202" cy="338554"/>
          </a:xfrm>
          <a:prstGeom prst="rect">
            <a:avLst/>
          </a:prstGeom>
          <a:noFill/>
        </p:spPr>
        <p:txBody>
          <a:bodyPr wrap="square" rtlCol="0">
            <a:spAutoFit/>
          </a:bodyPr>
          <a:lstStyle/>
          <a:p>
            <a:pPr algn="ctr"/>
            <a:r>
              <a:rPr kumimoji="1" lang="ja-JP" altLang="en-US" sz="1600" dirty="0"/>
              <a:t>：</a:t>
            </a:r>
            <a:r>
              <a:rPr kumimoji="1" lang="en-US" altLang="ja-JP" sz="1600" dirty="0"/>
              <a:t>Pareto Frontier</a:t>
            </a:r>
            <a:endParaRPr kumimoji="1" lang="ja-JP" altLang="en-US" sz="1600" dirty="0"/>
          </a:p>
        </p:txBody>
      </p:sp>
      <p:sp>
        <p:nvSpPr>
          <p:cNvPr id="5" name="テキスト ボックス 4">
            <a:extLst>
              <a:ext uri="{FF2B5EF4-FFF2-40B4-BE49-F238E27FC236}">
                <a16:creationId xmlns:a16="http://schemas.microsoft.com/office/drawing/2014/main" id="{D9A60A0A-F8F0-DFC9-504D-BA8407175A4D}"/>
              </a:ext>
            </a:extLst>
          </p:cNvPr>
          <p:cNvSpPr txBox="1"/>
          <p:nvPr/>
        </p:nvSpPr>
        <p:spPr>
          <a:xfrm>
            <a:off x="457803" y="4633196"/>
            <a:ext cx="1357037" cy="369332"/>
          </a:xfrm>
          <a:prstGeom prst="rect">
            <a:avLst/>
          </a:prstGeom>
          <a:solidFill>
            <a:schemeClr val="accent1"/>
          </a:solidFill>
          <a:ln>
            <a:solidFill>
              <a:schemeClr val="tx1"/>
            </a:solidFill>
          </a:ln>
        </p:spPr>
        <p:txBody>
          <a:bodyPr wrap="square" rtlCol="0">
            <a:spAutoFit/>
          </a:bodyPr>
          <a:lstStyle/>
          <a:p>
            <a:pPr algn="ctr"/>
            <a:r>
              <a:rPr kumimoji="1" lang="ja-JP" altLang="en-US" b="1" dirty="0">
                <a:solidFill>
                  <a:schemeClr val="bg1"/>
                </a:solidFill>
              </a:rPr>
              <a:t>仮説</a:t>
            </a:r>
          </a:p>
        </p:txBody>
      </p:sp>
      <p:sp>
        <p:nvSpPr>
          <p:cNvPr id="2" name="テキスト ボックス 1">
            <a:extLst>
              <a:ext uri="{FF2B5EF4-FFF2-40B4-BE49-F238E27FC236}">
                <a16:creationId xmlns:a16="http://schemas.microsoft.com/office/drawing/2014/main" id="{DDB00411-2492-2D0F-008E-6CFA7880F717}"/>
              </a:ext>
            </a:extLst>
          </p:cNvPr>
          <p:cNvSpPr txBox="1"/>
          <p:nvPr/>
        </p:nvSpPr>
        <p:spPr>
          <a:xfrm>
            <a:off x="2129741" y="5176582"/>
            <a:ext cx="1207705" cy="338554"/>
          </a:xfrm>
          <a:prstGeom prst="rect">
            <a:avLst/>
          </a:prstGeom>
          <a:noFill/>
        </p:spPr>
        <p:txBody>
          <a:bodyPr wrap="square" rtlCol="0">
            <a:spAutoFit/>
          </a:bodyPr>
          <a:lstStyle/>
          <a:p>
            <a:pPr algn="ctr"/>
            <a:r>
              <a:rPr kumimoji="1" lang="ja-JP" altLang="en-US" sz="1600" dirty="0"/>
              <a:t>（</a:t>
            </a:r>
            <a:r>
              <a:rPr kumimoji="1" lang="en-US" altLang="ja-JP" sz="1600" dirty="0"/>
              <a:t>FR</a:t>
            </a:r>
            <a:r>
              <a:rPr kumimoji="1" lang="ja-JP" altLang="en-US" sz="1600" dirty="0"/>
              <a:t>など）</a:t>
            </a:r>
          </a:p>
        </p:txBody>
      </p:sp>
      <p:sp>
        <p:nvSpPr>
          <p:cNvPr id="7" name="テキスト ボックス 6">
            <a:extLst>
              <a:ext uri="{FF2B5EF4-FFF2-40B4-BE49-F238E27FC236}">
                <a16:creationId xmlns:a16="http://schemas.microsoft.com/office/drawing/2014/main" id="{A3F0BA4C-EE04-B576-4D75-E482FC261350}"/>
              </a:ext>
            </a:extLst>
          </p:cNvPr>
          <p:cNvSpPr txBox="1"/>
          <p:nvPr/>
        </p:nvSpPr>
        <p:spPr>
          <a:xfrm>
            <a:off x="1995270" y="5648207"/>
            <a:ext cx="1725083" cy="338554"/>
          </a:xfrm>
          <a:prstGeom prst="rect">
            <a:avLst/>
          </a:prstGeom>
          <a:noFill/>
        </p:spPr>
        <p:txBody>
          <a:bodyPr wrap="square" rtlCol="0">
            <a:spAutoFit/>
          </a:bodyPr>
          <a:lstStyle/>
          <a:p>
            <a:pPr algn="ctr"/>
            <a:r>
              <a:rPr kumimoji="1" lang="ja-JP" altLang="en-US" sz="1600" dirty="0"/>
              <a:t>（</a:t>
            </a:r>
            <a:r>
              <a:rPr kumimoji="1" lang="en-US" altLang="ja-JP" sz="1600" dirty="0"/>
              <a:t>MOEA/D</a:t>
            </a:r>
            <a:r>
              <a:rPr kumimoji="1" lang="ja-JP" altLang="en-US" sz="1600" dirty="0"/>
              <a:t>など）</a:t>
            </a:r>
          </a:p>
        </p:txBody>
      </p:sp>
      <p:sp>
        <p:nvSpPr>
          <p:cNvPr id="8" name="テキスト ボックス 7">
            <a:extLst>
              <a:ext uri="{FF2B5EF4-FFF2-40B4-BE49-F238E27FC236}">
                <a16:creationId xmlns:a16="http://schemas.microsoft.com/office/drawing/2014/main" id="{46600335-6290-1D31-45AA-5B28D1ACB8D0}"/>
              </a:ext>
            </a:extLst>
          </p:cNvPr>
          <p:cNvSpPr txBox="1"/>
          <p:nvPr/>
        </p:nvSpPr>
        <p:spPr>
          <a:xfrm>
            <a:off x="7312134" y="4791477"/>
            <a:ext cx="2169033" cy="307777"/>
          </a:xfrm>
          <a:prstGeom prst="rect">
            <a:avLst/>
          </a:prstGeom>
          <a:noFill/>
        </p:spPr>
        <p:txBody>
          <a:bodyPr wrap="square" rtlCol="0">
            <a:spAutoFit/>
          </a:bodyPr>
          <a:lstStyle/>
          <a:p>
            <a:pPr algn="ctr"/>
            <a:r>
              <a:rPr kumimoji="1" lang="en-US" altLang="ja-JP" sz="1400" b="1" dirty="0">
                <a:solidFill>
                  <a:schemeClr val="accent1"/>
                </a:solidFill>
              </a:rPr>
              <a:t>(1)-1</a:t>
            </a:r>
            <a:r>
              <a:rPr kumimoji="1" lang="ja-JP" altLang="en-US" sz="1400" b="1" dirty="0">
                <a:solidFill>
                  <a:schemeClr val="accent1"/>
                </a:solidFill>
              </a:rPr>
              <a:t>のベンチマークと類似</a:t>
            </a:r>
          </a:p>
        </p:txBody>
      </p:sp>
    </p:spTree>
    <p:extLst>
      <p:ext uri="{BB962C8B-B14F-4D97-AF65-F5344CB8AC3E}">
        <p14:creationId xmlns:p14="http://schemas.microsoft.com/office/powerpoint/2010/main" val="3994539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提案のハイブリッド制約対処法</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1654" y="965779"/>
            <a:ext cx="10927747" cy="53928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二つの制約対処法を組み合わせたハイブリッド制約対処法を開発した。</a:t>
            </a:r>
            <a:endParaRPr lang="en-US" altLang="ja-JP" sz="2800"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88006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(1)-3</a:t>
            </a:r>
            <a:r>
              <a:rPr lang="en-US" altLang="ja-JP" sz="1600" b="1" dirty="0">
                <a:solidFill>
                  <a:schemeClr val="bg1"/>
                </a:solidFill>
              </a:rPr>
              <a:t> </a:t>
            </a:r>
            <a:r>
              <a:rPr kumimoji="1" lang="ja-JP" altLang="en-US" sz="1600" b="1" dirty="0">
                <a:solidFill>
                  <a:schemeClr val="bg1"/>
                </a:solidFill>
              </a:rPr>
              <a:t>パレートフロンティアの広さと非凸性の影響分析</a:t>
            </a:r>
          </a:p>
        </p:txBody>
      </p:sp>
      <p:pic>
        <p:nvPicPr>
          <p:cNvPr id="2" name="図 1">
            <a:extLst>
              <a:ext uri="{FF2B5EF4-FFF2-40B4-BE49-F238E27FC236}">
                <a16:creationId xmlns:a16="http://schemas.microsoft.com/office/drawing/2014/main" id="{9925A0B7-A193-3647-C5CF-5F19A32F065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372" y="2954693"/>
            <a:ext cx="4500282" cy="3057379"/>
          </a:xfrm>
          <a:prstGeom prst="rect">
            <a:avLst/>
          </a:prstGeom>
          <a:noFill/>
          <a:ln>
            <a:noFill/>
          </a:ln>
        </p:spPr>
      </p:pic>
      <p:pic>
        <p:nvPicPr>
          <p:cNvPr id="4" name="図 3">
            <a:extLst>
              <a:ext uri="{FF2B5EF4-FFF2-40B4-BE49-F238E27FC236}">
                <a16:creationId xmlns:a16="http://schemas.microsoft.com/office/drawing/2014/main" id="{1693A627-7FD2-4FE7-9351-7F69FD2E9D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6251" y="2799751"/>
            <a:ext cx="5496150" cy="3324148"/>
          </a:xfrm>
          <a:prstGeom prst="rect">
            <a:avLst/>
          </a:prstGeom>
          <a:noFill/>
          <a:ln>
            <a:noFill/>
          </a:ln>
        </p:spPr>
      </p:pic>
      <p:sp>
        <p:nvSpPr>
          <p:cNvPr id="5" name="テキスト ボックス 4">
            <a:extLst>
              <a:ext uri="{FF2B5EF4-FFF2-40B4-BE49-F238E27FC236}">
                <a16:creationId xmlns:a16="http://schemas.microsoft.com/office/drawing/2014/main" id="{0E0AB692-BF10-C952-637C-9750F297F610}"/>
              </a:ext>
            </a:extLst>
          </p:cNvPr>
          <p:cNvSpPr txBox="1"/>
          <p:nvPr/>
        </p:nvSpPr>
        <p:spPr>
          <a:xfrm>
            <a:off x="816460" y="1516172"/>
            <a:ext cx="4386201" cy="400110"/>
          </a:xfrm>
          <a:prstGeom prst="rect">
            <a:avLst/>
          </a:prstGeom>
          <a:noFill/>
        </p:spPr>
        <p:txBody>
          <a:bodyPr wrap="square" rtlCol="0">
            <a:spAutoFit/>
          </a:bodyPr>
          <a:lstStyle/>
          <a:p>
            <a:pPr algn="ctr"/>
            <a:r>
              <a:rPr kumimoji="1" lang="ja-JP" altLang="en-US" sz="2000" dirty="0"/>
              <a:t>提案手法のコンセプト</a:t>
            </a:r>
            <a:endParaRPr kumimoji="1" lang="ja-JP" altLang="en-US" dirty="0"/>
          </a:p>
        </p:txBody>
      </p:sp>
      <p:cxnSp>
        <p:nvCxnSpPr>
          <p:cNvPr id="6" name="直線コネクタ 5">
            <a:extLst>
              <a:ext uri="{FF2B5EF4-FFF2-40B4-BE49-F238E27FC236}">
                <a16:creationId xmlns:a16="http://schemas.microsoft.com/office/drawing/2014/main" id="{DCF3BB94-AEDB-7B98-8588-262DB313E490}"/>
              </a:ext>
            </a:extLst>
          </p:cNvPr>
          <p:cNvCxnSpPr>
            <a:cxnSpLocks/>
          </p:cNvCxnSpPr>
          <p:nvPr/>
        </p:nvCxnSpPr>
        <p:spPr>
          <a:xfrm>
            <a:off x="530023" y="1949531"/>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6AB035ED-99A3-FC8E-54E4-CCEE9A90D9FE}"/>
              </a:ext>
            </a:extLst>
          </p:cNvPr>
          <p:cNvSpPr txBox="1"/>
          <p:nvPr/>
        </p:nvSpPr>
        <p:spPr>
          <a:xfrm>
            <a:off x="6641226" y="1516172"/>
            <a:ext cx="4386201" cy="400110"/>
          </a:xfrm>
          <a:prstGeom prst="rect">
            <a:avLst/>
          </a:prstGeom>
          <a:noFill/>
        </p:spPr>
        <p:txBody>
          <a:bodyPr wrap="square" rtlCol="0">
            <a:spAutoFit/>
          </a:bodyPr>
          <a:lstStyle/>
          <a:p>
            <a:pPr algn="ctr"/>
            <a:r>
              <a:rPr kumimoji="1" lang="ja-JP" altLang="en-US" sz="2000" dirty="0"/>
              <a:t>提案手法のフローチャート</a:t>
            </a:r>
            <a:endParaRPr kumimoji="1" lang="ja-JP" altLang="en-US" dirty="0"/>
          </a:p>
        </p:txBody>
      </p:sp>
      <p:cxnSp>
        <p:nvCxnSpPr>
          <p:cNvPr id="8" name="直線コネクタ 7">
            <a:extLst>
              <a:ext uri="{FF2B5EF4-FFF2-40B4-BE49-F238E27FC236}">
                <a16:creationId xmlns:a16="http://schemas.microsoft.com/office/drawing/2014/main" id="{4EDBA238-0CD1-D0C4-DF97-2880A0D4FE6A}"/>
              </a:ext>
            </a:extLst>
          </p:cNvPr>
          <p:cNvCxnSpPr>
            <a:cxnSpLocks/>
          </p:cNvCxnSpPr>
          <p:nvPr/>
        </p:nvCxnSpPr>
        <p:spPr>
          <a:xfrm>
            <a:off x="6354789" y="1949531"/>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E2EF3AF-9A74-24E3-27A5-E9BDC27D98C7}"/>
              </a:ext>
            </a:extLst>
          </p:cNvPr>
          <p:cNvSpPr txBox="1"/>
          <p:nvPr/>
        </p:nvSpPr>
        <p:spPr>
          <a:xfrm>
            <a:off x="500009" y="2123803"/>
            <a:ext cx="5029320" cy="646331"/>
          </a:xfrm>
          <a:prstGeom prst="rect">
            <a:avLst/>
          </a:prstGeom>
          <a:noFill/>
        </p:spPr>
        <p:txBody>
          <a:bodyPr wrap="square" rtlCol="0">
            <a:spAutoFit/>
          </a:bodyPr>
          <a:lstStyle/>
          <a:p>
            <a:r>
              <a:rPr kumimoji="1" lang="ja-JP" altLang="en-US" b="1" dirty="0">
                <a:solidFill>
                  <a:schemeClr val="accent1"/>
                </a:solidFill>
              </a:rPr>
              <a:t>各サブ個体群に独立な選択ルールを適用することで、</a:t>
            </a:r>
            <a:br>
              <a:rPr kumimoji="1" lang="en-US" altLang="ja-JP" b="1" dirty="0">
                <a:solidFill>
                  <a:schemeClr val="accent1"/>
                </a:solidFill>
              </a:rPr>
            </a:br>
            <a:r>
              <a:rPr kumimoji="1" lang="ja-JP" altLang="en-US" b="1" dirty="0">
                <a:solidFill>
                  <a:schemeClr val="accent1"/>
                </a:solidFill>
              </a:rPr>
              <a:t>探索効率のロバスト化が期待できる。</a:t>
            </a:r>
            <a:endParaRPr kumimoji="1" lang="en-US" altLang="ja-JP" b="1" dirty="0">
              <a:solidFill>
                <a:schemeClr val="accent1"/>
              </a:solidFill>
            </a:endParaRP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F842BB9-DC81-1B3D-3A7C-10C43503D71B}"/>
                  </a:ext>
                </a:extLst>
              </p:cNvPr>
              <p:cNvSpPr txBox="1"/>
              <p:nvPr/>
            </p:nvSpPr>
            <p:spPr>
              <a:xfrm>
                <a:off x="3863701" y="4586008"/>
                <a:ext cx="1983898" cy="338554"/>
              </a:xfrm>
              <a:prstGeom prst="rect">
                <a:avLst/>
              </a:prstGeom>
              <a:solidFill>
                <a:schemeClr val="accent2">
                  <a:lumMod val="20000"/>
                  <a:lumOff val="80000"/>
                </a:schemeClr>
              </a:solidFill>
              <a:ln>
                <a:noFill/>
              </a:ln>
            </p:spPr>
            <p:txBody>
              <a:bodyPr wrap="square" rtlCol="0">
                <a:spAutoFit/>
              </a:bodyPr>
              <a:lstStyle/>
              <a:p>
                <a:pPr algn="ctr"/>
                <a14:m>
                  <m:oMath xmlns:m="http://schemas.openxmlformats.org/officeDocument/2006/math">
                    <m:sSub>
                      <m:sSubPr>
                        <m:ctrlPr>
                          <a:rPr lang="en-US" altLang="ja-JP" sz="1600" b="0" i="1" smtClean="0">
                            <a:latin typeface="Cambria Math" panose="02040503050406030204" pitchFamily="18" charset="0"/>
                          </a:rPr>
                        </m:ctrlPr>
                      </m:sSubPr>
                      <m:e>
                        <m:r>
                          <a:rPr lang="ja-JP" altLang="en-US" sz="1600" b="0" i="1" smtClean="0">
                            <a:latin typeface="Cambria Math" panose="02040503050406030204" pitchFamily="18" charset="0"/>
                          </a:rPr>
                          <m:t>𝒫</m:t>
                        </m:r>
                      </m:e>
                      <m:sub>
                        <m:r>
                          <a:rPr lang="en-US" altLang="ja-JP" sz="1600" b="0" i="1" smtClean="0">
                            <a:latin typeface="Cambria Math" panose="02040503050406030204" pitchFamily="18" charset="0"/>
                          </a:rPr>
                          <m:t>2</m:t>
                        </m:r>
                      </m:sub>
                    </m:sSub>
                  </m:oMath>
                </a14:m>
                <a:r>
                  <a:rPr kumimoji="1" lang="en-US" altLang="ja-JP" sz="1600" dirty="0"/>
                  <a:t>: Feasibility Rule</a:t>
                </a:r>
                <a:endParaRPr kumimoji="1" lang="ja-JP" altLang="en-US" sz="1600" dirty="0"/>
              </a:p>
            </p:txBody>
          </p:sp>
        </mc:Choice>
        <mc:Fallback xmlns="">
          <p:sp>
            <p:nvSpPr>
              <p:cNvPr id="10" name="テキスト ボックス 9">
                <a:extLst>
                  <a:ext uri="{FF2B5EF4-FFF2-40B4-BE49-F238E27FC236}">
                    <a16:creationId xmlns:a16="http://schemas.microsoft.com/office/drawing/2014/main" id="{3F842BB9-DC81-1B3D-3A7C-10C43503D71B}"/>
                  </a:ext>
                </a:extLst>
              </p:cNvPr>
              <p:cNvSpPr txBox="1">
                <a:spLocks noRot="1" noChangeAspect="1" noMove="1" noResize="1" noEditPoints="1" noAdjustHandles="1" noChangeArrowheads="1" noChangeShapeType="1" noTextEdit="1"/>
              </p:cNvSpPr>
              <p:nvPr/>
            </p:nvSpPr>
            <p:spPr>
              <a:xfrm>
                <a:off x="3863701" y="4586008"/>
                <a:ext cx="1983898" cy="338554"/>
              </a:xfrm>
              <a:prstGeom prst="rect">
                <a:avLst/>
              </a:prstGeom>
              <a:blipFill>
                <a:blip r:embed="rId4"/>
                <a:stretch>
                  <a:fillRect t="-5357" b="-21429"/>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2A35974-07B4-DEFD-C2AD-3EEA263BD2DE}"/>
                  </a:ext>
                </a:extLst>
              </p:cNvPr>
              <p:cNvSpPr txBox="1"/>
              <p:nvPr/>
            </p:nvSpPr>
            <p:spPr>
              <a:xfrm>
                <a:off x="1426375" y="3513887"/>
                <a:ext cx="1357037" cy="338554"/>
              </a:xfrm>
              <a:prstGeom prst="rect">
                <a:avLst/>
              </a:prstGeom>
              <a:solidFill>
                <a:schemeClr val="accent4">
                  <a:lumMod val="20000"/>
                  <a:lumOff val="80000"/>
                </a:schemeClr>
              </a:solidFill>
              <a:ln>
                <a:noFill/>
              </a:ln>
            </p:spPr>
            <p:txBody>
              <a:bodyPr wrap="square" rtlCol="0">
                <a:spAutoFit/>
              </a:bodyPr>
              <a:lstStyle/>
              <a:p>
                <a:pPr algn="ctr"/>
                <a14:m>
                  <m:oMath xmlns:m="http://schemas.openxmlformats.org/officeDocument/2006/math">
                    <m:sSub>
                      <m:sSubPr>
                        <m:ctrlPr>
                          <a:rPr lang="en-US" altLang="ja-JP" sz="1600" b="0" i="1" smtClean="0">
                            <a:latin typeface="Cambria Math" panose="02040503050406030204" pitchFamily="18" charset="0"/>
                          </a:rPr>
                        </m:ctrlPr>
                      </m:sSubPr>
                      <m:e>
                        <m:r>
                          <a:rPr lang="ja-JP" altLang="en-US" sz="1600" b="0" i="1" smtClean="0">
                            <a:latin typeface="Cambria Math" panose="02040503050406030204" pitchFamily="18" charset="0"/>
                          </a:rPr>
                          <m:t>𝒫</m:t>
                        </m:r>
                      </m:e>
                      <m:sub>
                        <m:r>
                          <a:rPr lang="en-US" altLang="ja-JP" sz="1600" b="0" i="1" smtClean="0">
                            <a:latin typeface="Cambria Math" panose="02040503050406030204" pitchFamily="18" charset="0"/>
                          </a:rPr>
                          <m:t>1</m:t>
                        </m:r>
                      </m:sub>
                    </m:sSub>
                  </m:oMath>
                </a14:m>
                <a:r>
                  <a:rPr kumimoji="1" lang="en-US" altLang="ja-JP" sz="1600" dirty="0"/>
                  <a:t>: MOEA/D</a:t>
                </a:r>
                <a:endParaRPr kumimoji="1" lang="ja-JP" altLang="en-US" sz="1600" dirty="0"/>
              </a:p>
            </p:txBody>
          </p:sp>
        </mc:Choice>
        <mc:Fallback xmlns="">
          <p:sp>
            <p:nvSpPr>
              <p:cNvPr id="11" name="テキスト ボックス 10">
                <a:extLst>
                  <a:ext uri="{FF2B5EF4-FFF2-40B4-BE49-F238E27FC236}">
                    <a16:creationId xmlns:a16="http://schemas.microsoft.com/office/drawing/2014/main" id="{E2A35974-07B4-DEFD-C2AD-3EEA263BD2DE}"/>
                  </a:ext>
                </a:extLst>
              </p:cNvPr>
              <p:cNvSpPr txBox="1">
                <a:spLocks noRot="1" noChangeAspect="1" noMove="1" noResize="1" noEditPoints="1" noAdjustHandles="1" noChangeArrowheads="1" noChangeShapeType="1" noTextEdit="1"/>
              </p:cNvSpPr>
              <p:nvPr/>
            </p:nvSpPr>
            <p:spPr>
              <a:xfrm>
                <a:off x="1426375" y="3513887"/>
                <a:ext cx="1357037" cy="338554"/>
              </a:xfrm>
              <a:prstGeom prst="rect">
                <a:avLst/>
              </a:prstGeom>
              <a:blipFill>
                <a:blip r:embed="rId5"/>
                <a:stretch>
                  <a:fillRect t="-5357" r="-448" b="-21429"/>
                </a:stretch>
              </a:blipFill>
              <a:ln>
                <a:noFill/>
              </a:ln>
            </p:spPr>
            <p:txBody>
              <a:bodyPr/>
              <a:lstStyle/>
              <a:p>
                <a:r>
                  <a:rPr lang="ja-JP" altLang="en-US">
                    <a:noFill/>
                  </a:rPr>
                  <a:t> </a:t>
                </a:r>
              </a:p>
            </p:txBody>
          </p:sp>
        </mc:Fallback>
      </mc:AlternateContent>
      <p:sp>
        <p:nvSpPr>
          <p:cNvPr id="12" name="吹き出し: 角を丸めた四角形 11">
            <a:extLst>
              <a:ext uri="{FF2B5EF4-FFF2-40B4-BE49-F238E27FC236}">
                <a16:creationId xmlns:a16="http://schemas.microsoft.com/office/drawing/2014/main" id="{0D65425A-A304-202D-305F-92CFE2C8CB82}"/>
              </a:ext>
            </a:extLst>
          </p:cNvPr>
          <p:cNvSpPr/>
          <p:nvPr/>
        </p:nvSpPr>
        <p:spPr>
          <a:xfrm>
            <a:off x="966175" y="5742433"/>
            <a:ext cx="1947356" cy="539277"/>
          </a:xfrm>
          <a:prstGeom prst="wedgeRoundRectCallout">
            <a:avLst>
              <a:gd name="adj1" fmla="val 38867"/>
              <a:gd name="adj2" fmla="val -104415"/>
              <a:gd name="adj3" fmla="val 1666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Cambria Math" panose="02040503050406030204" pitchFamily="18" charset="0"/>
              </a:rPr>
              <a:t>各世代更新のとき、</a:t>
            </a:r>
            <a:br>
              <a:rPr kumimoji="1" lang="en-US" altLang="ja-JP" sz="1400" dirty="0">
                <a:solidFill>
                  <a:schemeClr val="tx1"/>
                </a:solidFill>
                <a:latin typeface="Cambria Math" panose="02040503050406030204" pitchFamily="18" charset="0"/>
              </a:rPr>
            </a:br>
            <a:r>
              <a:rPr kumimoji="1" lang="ja-JP" altLang="en-US" sz="1400" dirty="0">
                <a:solidFill>
                  <a:schemeClr val="tx1"/>
                </a:solidFill>
                <a:latin typeface="Cambria Math" panose="02040503050406030204" pitchFamily="18" charset="0"/>
              </a:rPr>
              <a:t>お互いの近傍解も比較</a:t>
            </a:r>
            <a:endParaRPr kumimoji="1" lang="en-US" altLang="ja-JP" sz="1400" dirty="0">
              <a:solidFill>
                <a:schemeClr val="tx1"/>
              </a:solidFill>
              <a:latin typeface="Cambria Math" panose="02040503050406030204" pitchFamily="18" charset="0"/>
            </a:endParaRPr>
          </a:p>
        </p:txBody>
      </p:sp>
      <p:sp>
        <p:nvSpPr>
          <p:cNvPr id="13" name="テキスト ボックス 12">
            <a:extLst>
              <a:ext uri="{FF2B5EF4-FFF2-40B4-BE49-F238E27FC236}">
                <a16:creationId xmlns:a16="http://schemas.microsoft.com/office/drawing/2014/main" id="{50B5AF72-3370-0D9A-EACB-6C63B3250B17}"/>
              </a:ext>
            </a:extLst>
          </p:cNvPr>
          <p:cNvSpPr txBox="1"/>
          <p:nvPr/>
        </p:nvSpPr>
        <p:spPr>
          <a:xfrm>
            <a:off x="2721491" y="3498498"/>
            <a:ext cx="1568172" cy="338554"/>
          </a:xfrm>
          <a:prstGeom prst="rect">
            <a:avLst/>
          </a:prstGeom>
          <a:noFill/>
        </p:spPr>
        <p:txBody>
          <a:bodyPr wrap="square" rtlCol="0">
            <a:spAutoFit/>
          </a:bodyPr>
          <a:lstStyle/>
          <a:p>
            <a:pPr algn="ctr"/>
            <a:r>
              <a:rPr kumimoji="1" lang="ja-JP" altLang="en-US" sz="1600" dirty="0">
                <a:solidFill>
                  <a:schemeClr val="accent4"/>
                </a:solidFill>
              </a:rPr>
              <a:t>非連結性に強い</a:t>
            </a:r>
          </a:p>
        </p:txBody>
      </p:sp>
      <p:sp>
        <p:nvSpPr>
          <p:cNvPr id="14" name="テキスト ボックス 13">
            <a:extLst>
              <a:ext uri="{FF2B5EF4-FFF2-40B4-BE49-F238E27FC236}">
                <a16:creationId xmlns:a16="http://schemas.microsoft.com/office/drawing/2014/main" id="{F2115233-8AA9-20C3-9DDD-4C8325A48B87}"/>
              </a:ext>
            </a:extLst>
          </p:cNvPr>
          <p:cNvSpPr txBox="1"/>
          <p:nvPr/>
        </p:nvSpPr>
        <p:spPr>
          <a:xfrm>
            <a:off x="4313532" y="4906553"/>
            <a:ext cx="1568172" cy="338554"/>
          </a:xfrm>
          <a:prstGeom prst="rect">
            <a:avLst/>
          </a:prstGeom>
          <a:noFill/>
        </p:spPr>
        <p:txBody>
          <a:bodyPr wrap="square" rtlCol="0">
            <a:spAutoFit/>
          </a:bodyPr>
          <a:lstStyle/>
          <a:p>
            <a:pPr algn="ctr"/>
            <a:r>
              <a:rPr kumimoji="1" lang="en-US" altLang="ja-JP" sz="1600" dirty="0">
                <a:solidFill>
                  <a:srgbClr val="FFC000"/>
                </a:solidFill>
              </a:rPr>
              <a:t>PF</a:t>
            </a:r>
            <a:r>
              <a:rPr kumimoji="1" lang="ja-JP" altLang="en-US" sz="1600" dirty="0">
                <a:solidFill>
                  <a:srgbClr val="FFC000"/>
                </a:solidFill>
              </a:rPr>
              <a:t>の広さに強い</a:t>
            </a:r>
          </a:p>
        </p:txBody>
      </p:sp>
      <p:sp>
        <p:nvSpPr>
          <p:cNvPr id="15" name="テキスト ボックス 14">
            <a:extLst>
              <a:ext uri="{FF2B5EF4-FFF2-40B4-BE49-F238E27FC236}">
                <a16:creationId xmlns:a16="http://schemas.microsoft.com/office/drawing/2014/main" id="{8FD47661-5817-3D56-45AE-50ED72A1DEC2}"/>
              </a:ext>
            </a:extLst>
          </p:cNvPr>
          <p:cNvSpPr txBox="1"/>
          <p:nvPr/>
        </p:nvSpPr>
        <p:spPr>
          <a:xfrm>
            <a:off x="6372926" y="2123803"/>
            <a:ext cx="5029320" cy="646331"/>
          </a:xfrm>
          <a:prstGeom prst="rect">
            <a:avLst/>
          </a:prstGeom>
          <a:noFill/>
        </p:spPr>
        <p:txBody>
          <a:bodyPr wrap="square" rtlCol="0">
            <a:spAutoFit/>
          </a:bodyPr>
          <a:lstStyle/>
          <a:p>
            <a:r>
              <a:rPr kumimoji="1" lang="ja-JP" altLang="en-US" b="1" dirty="0">
                <a:solidFill>
                  <a:schemeClr val="accent1"/>
                </a:solidFill>
              </a:rPr>
              <a:t>各群にとって良い個体があれば交換することで、</a:t>
            </a:r>
            <a:br>
              <a:rPr kumimoji="1" lang="en-US" altLang="ja-JP" b="1" dirty="0">
                <a:solidFill>
                  <a:schemeClr val="accent1"/>
                </a:solidFill>
              </a:rPr>
            </a:br>
            <a:r>
              <a:rPr kumimoji="1" lang="ja-JP" altLang="en-US" b="1" dirty="0">
                <a:solidFill>
                  <a:schemeClr val="accent1"/>
                </a:solidFill>
              </a:rPr>
              <a:t>弱い相互作用を与える。</a:t>
            </a:r>
            <a:endParaRPr kumimoji="1" lang="en-US" altLang="ja-JP" b="1" dirty="0">
              <a:solidFill>
                <a:schemeClr val="accent1"/>
              </a:solidFill>
            </a:endParaRP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30D2365E-17FE-C595-6A49-EDD93F935F1D}"/>
                  </a:ext>
                </a:extLst>
              </p:cNvPr>
              <p:cNvSpPr txBox="1"/>
              <p:nvPr/>
            </p:nvSpPr>
            <p:spPr>
              <a:xfrm>
                <a:off x="5977011" y="3787817"/>
                <a:ext cx="1121518" cy="276999"/>
              </a:xfrm>
              <a:prstGeom prst="rect">
                <a:avLst/>
              </a:prstGeom>
              <a:solidFill>
                <a:schemeClr val="accent4">
                  <a:lumMod val="20000"/>
                  <a:lumOff val="80000"/>
                </a:schemeClr>
              </a:solidFill>
              <a:ln>
                <a:noFill/>
              </a:ln>
            </p:spPr>
            <p:txBody>
              <a:bodyPr wrap="square" rtlCol="0" anchor="ctr">
                <a:spAutoFit/>
              </a:bodyPr>
              <a:lstStyle/>
              <a:p>
                <a:pPr algn="ctr"/>
                <a14:m>
                  <m:oMath xmlns:m="http://schemas.openxmlformats.org/officeDocument/2006/math">
                    <m:sSub>
                      <m:sSubPr>
                        <m:ctrlPr>
                          <a:rPr lang="en-US" altLang="ja-JP" sz="1200" b="0" i="1" smtClean="0">
                            <a:latin typeface="Cambria Math" panose="02040503050406030204" pitchFamily="18" charset="0"/>
                          </a:rPr>
                        </m:ctrlPr>
                      </m:sSubPr>
                      <m:e>
                        <m:r>
                          <a:rPr lang="ja-JP" altLang="en-US" sz="1200" b="0" i="1" smtClean="0">
                            <a:latin typeface="Cambria Math" panose="02040503050406030204" pitchFamily="18" charset="0"/>
                          </a:rPr>
                          <m:t>𝒫</m:t>
                        </m:r>
                      </m:e>
                      <m:sub>
                        <m:r>
                          <a:rPr lang="en-US" altLang="ja-JP" sz="1200" b="0" i="1" smtClean="0">
                            <a:latin typeface="Cambria Math" panose="02040503050406030204" pitchFamily="18" charset="0"/>
                          </a:rPr>
                          <m:t>1</m:t>
                        </m:r>
                      </m:sub>
                    </m:sSub>
                  </m:oMath>
                </a14:m>
                <a:r>
                  <a:rPr kumimoji="1" lang="en-US" altLang="ja-JP" sz="1200" dirty="0"/>
                  <a:t>: MOEA/D</a:t>
                </a:r>
                <a:endParaRPr kumimoji="1" lang="ja-JP" altLang="en-US" sz="1200" dirty="0"/>
              </a:p>
            </p:txBody>
          </p:sp>
        </mc:Choice>
        <mc:Fallback xmlns="">
          <p:sp>
            <p:nvSpPr>
              <p:cNvPr id="18" name="テキスト ボックス 17">
                <a:extLst>
                  <a:ext uri="{FF2B5EF4-FFF2-40B4-BE49-F238E27FC236}">
                    <a16:creationId xmlns:a16="http://schemas.microsoft.com/office/drawing/2014/main" id="{30D2365E-17FE-C595-6A49-EDD93F935F1D}"/>
                  </a:ext>
                </a:extLst>
              </p:cNvPr>
              <p:cNvSpPr txBox="1">
                <a:spLocks noRot="1" noChangeAspect="1" noMove="1" noResize="1" noEditPoints="1" noAdjustHandles="1" noChangeArrowheads="1" noChangeShapeType="1" noTextEdit="1"/>
              </p:cNvSpPr>
              <p:nvPr/>
            </p:nvSpPr>
            <p:spPr>
              <a:xfrm>
                <a:off x="5977011" y="3787817"/>
                <a:ext cx="1121518" cy="276999"/>
              </a:xfrm>
              <a:prstGeom prst="rect">
                <a:avLst/>
              </a:prstGeom>
              <a:blipFill>
                <a:blip r:embed="rId6"/>
                <a:stretch>
                  <a:fillRect t="-2174" b="-15217"/>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C5C8D8F1-2610-DDC2-DEA4-779CFD18F94E}"/>
                  </a:ext>
                </a:extLst>
              </p:cNvPr>
              <p:cNvSpPr txBox="1"/>
              <p:nvPr/>
            </p:nvSpPr>
            <p:spPr>
              <a:xfrm>
                <a:off x="7236401" y="3703654"/>
                <a:ext cx="1112298" cy="461665"/>
              </a:xfrm>
              <a:prstGeom prst="rect">
                <a:avLst/>
              </a:prstGeom>
              <a:solidFill>
                <a:schemeClr val="accent2">
                  <a:lumMod val="20000"/>
                  <a:lumOff val="80000"/>
                </a:schemeClr>
              </a:solidFill>
              <a:ln>
                <a:noFill/>
              </a:ln>
            </p:spPr>
            <p:txBody>
              <a:bodyPr wrap="square" rtlCol="0" anchor="ctr">
                <a:spAutoFit/>
              </a:bodyPr>
              <a:lstStyle/>
              <a:p>
                <a:pPr algn="ctr"/>
                <a14:m>
                  <m:oMath xmlns:m="http://schemas.openxmlformats.org/officeDocument/2006/math">
                    <m:sSub>
                      <m:sSubPr>
                        <m:ctrlPr>
                          <a:rPr lang="en-US" altLang="ja-JP" sz="1200" b="0" i="1" smtClean="0">
                            <a:latin typeface="Cambria Math" panose="02040503050406030204" pitchFamily="18" charset="0"/>
                          </a:rPr>
                        </m:ctrlPr>
                      </m:sSubPr>
                      <m:e>
                        <m:r>
                          <a:rPr lang="ja-JP" altLang="en-US" sz="1200" b="0" i="1" smtClean="0">
                            <a:latin typeface="Cambria Math" panose="02040503050406030204" pitchFamily="18" charset="0"/>
                          </a:rPr>
                          <m:t>𝒫</m:t>
                        </m:r>
                      </m:e>
                      <m:sub>
                        <m:r>
                          <a:rPr lang="en-US" altLang="ja-JP" sz="1200" b="0" i="1" smtClean="0">
                            <a:latin typeface="Cambria Math" panose="02040503050406030204" pitchFamily="18" charset="0"/>
                          </a:rPr>
                          <m:t>2</m:t>
                        </m:r>
                      </m:sub>
                    </m:sSub>
                  </m:oMath>
                </a14:m>
                <a:r>
                  <a:rPr kumimoji="1" lang="en-US" altLang="ja-JP" sz="1200" dirty="0"/>
                  <a:t>:Feasibility Rule</a:t>
                </a:r>
                <a:endParaRPr kumimoji="1" lang="ja-JP" altLang="en-US" sz="1200" dirty="0"/>
              </a:p>
            </p:txBody>
          </p:sp>
        </mc:Choice>
        <mc:Fallback xmlns="">
          <p:sp>
            <p:nvSpPr>
              <p:cNvPr id="19" name="テキスト ボックス 18">
                <a:extLst>
                  <a:ext uri="{FF2B5EF4-FFF2-40B4-BE49-F238E27FC236}">
                    <a16:creationId xmlns:a16="http://schemas.microsoft.com/office/drawing/2014/main" id="{C5C8D8F1-2610-DDC2-DEA4-779CFD18F94E}"/>
                  </a:ext>
                </a:extLst>
              </p:cNvPr>
              <p:cNvSpPr txBox="1">
                <a:spLocks noRot="1" noChangeAspect="1" noMove="1" noResize="1" noEditPoints="1" noAdjustHandles="1" noChangeArrowheads="1" noChangeShapeType="1" noTextEdit="1"/>
              </p:cNvSpPr>
              <p:nvPr/>
            </p:nvSpPr>
            <p:spPr>
              <a:xfrm>
                <a:off x="7236401" y="3703654"/>
                <a:ext cx="1112298" cy="461665"/>
              </a:xfrm>
              <a:prstGeom prst="rect">
                <a:avLst/>
              </a:prstGeom>
              <a:blipFill>
                <a:blip r:embed="rId7"/>
                <a:stretch>
                  <a:fillRect t="-2667" r="-1093" b="-9333"/>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2362363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575C1471-4FB8-89D5-94B3-8BBC01F7F129}"/>
              </a:ext>
            </a:extLst>
          </p:cNvPr>
          <p:cNvPicPr>
            <a:picLocks noChangeAspect="1"/>
          </p:cNvPicPr>
          <p:nvPr/>
        </p:nvPicPr>
        <p:blipFill>
          <a:blip r:embed="rId2"/>
          <a:stretch>
            <a:fillRect/>
          </a:stretch>
        </p:blipFill>
        <p:spPr>
          <a:xfrm>
            <a:off x="6875037" y="2569410"/>
            <a:ext cx="5303980" cy="2749534"/>
          </a:xfrm>
          <a:prstGeom prst="rect">
            <a:avLst/>
          </a:prstGeom>
        </p:spPr>
      </p:pic>
      <p:pic>
        <p:nvPicPr>
          <p:cNvPr id="5" name="図 4">
            <a:extLst>
              <a:ext uri="{FF2B5EF4-FFF2-40B4-BE49-F238E27FC236}">
                <a16:creationId xmlns:a16="http://schemas.microsoft.com/office/drawing/2014/main" id="{CE65D007-D488-8FC7-A9C9-4FA35FAA93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099" y="2461824"/>
            <a:ext cx="3159628" cy="3135239"/>
          </a:xfrm>
          <a:prstGeom prst="rect">
            <a:avLst/>
          </a:prstGeom>
          <a:noFill/>
          <a:ln>
            <a:noFill/>
          </a:ln>
        </p:spPr>
      </p:pic>
      <p:pic>
        <p:nvPicPr>
          <p:cNvPr id="6" name="図 5">
            <a:extLst>
              <a:ext uri="{FF2B5EF4-FFF2-40B4-BE49-F238E27FC236}">
                <a16:creationId xmlns:a16="http://schemas.microsoft.com/office/drawing/2014/main" id="{9BA182AF-74B3-43FF-C57B-AF3F246CD4C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1469" y="2461824"/>
            <a:ext cx="3135239" cy="3135239"/>
          </a:xfrm>
          <a:prstGeom prst="rect">
            <a:avLst/>
          </a:prstGeom>
          <a:noFill/>
          <a:ln>
            <a:noFill/>
          </a:ln>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性能検証結果</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501492" y="936557"/>
            <a:ext cx="11174573" cy="53928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提案のハイブリッド手法は、相反する性質に対するロバスト性を両立でき、最も優れている。</a:t>
            </a:r>
            <a:endParaRPr lang="en-US" altLang="ja-JP" sz="2800"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88006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(1)-3</a:t>
            </a:r>
            <a:r>
              <a:rPr lang="en-US" altLang="ja-JP" sz="1600" b="1" dirty="0">
                <a:solidFill>
                  <a:schemeClr val="bg1"/>
                </a:solidFill>
              </a:rPr>
              <a:t> </a:t>
            </a:r>
            <a:r>
              <a:rPr kumimoji="1" lang="ja-JP" altLang="en-US" sz="1600" b="1" dirty="0">
                <a:solidFill>
                  <a:schemeClr val="bg1"/>
                </a:solidFill>
              </a:rPr>
              <a:t>パレートフロンティアの広さと非凸性の影響分析</a:t>
            </a:r>
          </a:p>
        </p:txBody>
      </p:sp>
      <p:sp>
        <p:nvSpPr>
          <p:cNvPr id="22" name="テキスト ボックス 21">
            <a:extLst>
              <a:ext uri="{FF2B5EF4-FFF2-40B4-BE49-F238E27FC236}">
                <a16:creationId xmlns:a16="http://schemas.microsoft.com/office/drawing/2014/main" id="{799C89D7-84B0-660A-7434-F035A54B9662}"/>
              </a:ext>
            </a:extLst>
          </p:cNvPr>
          <p:cNvSpPr txBox="1"/>
          <p:nvPr/>
        </p:nvSpPr>
        <p:spPr>
          <a:xfrm>
            <a:off x="6318551" y="5296168"/>
            <a:ext cx="473882" cy="369332"/>
          </a:xfrm>
          <a:prstGeom prst="rect">
            <a:avLst/>
          </a:prstGeom>
          <a:solidFill>
            <a:schemeClr val="bg1"/>
          </a:solidFill>
        </p:spPr>
        <p:txBody>
          <a:bodyPr wrap="square" rtlCol="0">
            <a:spAutoFit/>
          </a:bodyPr>
          <a:lstStyle/>
          <a:p>
            <a:pPr algn="ctr"/>
            <a:r>
              <a:rPr kumimoji="1" lang="ja-JP" altLang="en-US" dirty="0"/>
              <a:t>広</a:t>
            </a:r>
          </a:p>
        </p:txBody>
      </p:sp>
      <p:sp>
        <p:nvSpPr>
          <p:cNvPr id="23" name="テキスト ボックス 22">
            <a:extLst>
              <a:ext uri="{FF2B5EF4-FFF2-40B4-BE49-F238E27FC236}">
                <a16:creationId xmlns:a16="http://schemas.microsoft.com/office/drawing/2014/main" id="{5BD7FF2B-A202-1616-7FA4-F4BFAD13D3CA}"/>
              </a:ext>
            </a:extLst>
          </p:cNvPr>
          <p:cNvSpPr txBox="1"/>
          <p:nvPr/>
        </p:nvSpPr>
        <p:spPr>
          <a:xfrm>
            <a:off x="2959940" y="5296168"/>
            <a:ext cx="473882" cy="369332"/>
          </a:xfrm>
          <a:prstGeom prst="rect">
            <a:avLst/>
          </a:prstGeom>
          <a:solidFill>
            <a:schemeClr val="bg1"/>
          </a:solidFill>
        </p:spPr>
        <p:txBody>
          <a:bodyPr wrap="square" rtlCol="0">
            <a:spAutoFit/>
          </a:bodyPr>
          <a:lstStyle/>
          <a:p>
            <a:pPr algn="ctr"/>
            <a:r>
              <a:rPr kumimoji="1" lang="ja-JP" altLang="en-US" dirty="0"/>
              <a:t>疎</a:t>
            </a:r>
          </a:p>
        </p:txBody>
      </p:sp>
      <p:sp>
        <p:nvSpPr>
          <p:cNvPr id="24" name="テキスト ボックス 23">
            <a:extLst>
              <a:ext uri="{FF2B5EF4-FFF2-40B4-BE49-F238E27FC236}">
                <a16:creationId xmlns:a16="http://schemas.microsoft.com/office/drawing/2014/main" id="{203E9EB2-3FC1-C4BD-BCE9-A051C6047ECE}"/>
              </a:ext>
            </a:extLst>
          </p:cNvPr>
          <p:cNvSpPr txBox="1"/>
          <p:nvPr/>
        </p:nvSpPr>
        <p:spPr>
          <a:xfrm>
            <a:off x="616018" y="5296168"/>
            <a:ext cx="473882" cy="369332"/>
          </a:xfrm>
          <a:prstGeom prst="rect">
            <a:avLst/>
          </a:prstGeom>
          <a:solidFill>
            <a:schemeClr val="bg1"/>
          </a:solidFill>
        </p:spPr>
        <p:txBody>
          <a:bodyPr wrap="square" rtlCol="0">
            <a:spAutoFit/>
          </a:bodyPr>
          <a:lstStyle/>
          <a:p>
            <a:pPr algn="ctr"/>
            <a:r>
              <a:rPr kumimoji="1" lang="ja-JP" altLang="en-US" dirty="0"/>
              <a:t>密</a:t>
            </a:r>
          </a:p>
        </p:txBody>
      </p:sp>
      <p:sp>
        <p:nvSpPr>
          <p:cNvPr id="27" name="テキスト ボックス 26">
            <a:extLst>
              <a:ext uri="{FF2B5EF4-FFF2-40B4-BE49-F238E27FC236}">
                <a16:creationId xmlns:a16="http://schemas.microsoft.com/office/drawing/2014/main" id="{B0C1369E-C018-E4AE-4B78-EC5B1BE8D2CB}"/>
              </a:ext>
            </a:extLst>
          </p:cNvPr>
          <p:cNvSpPr txBox="1"/>
          <p:nvPr/>
        </p:nvSpPr>
        <p:spPr>
          <a:xfrm>
            <a:off x="1171919" y="5647494"/>
            <a:ext cx="1718625" cy="338554"/>
          </a:xfrm>
          <a:prstGeom prst="rect">
            <a:avLst/>
          </a:prstGeom>
          <a:noFill/>
        </p:spPr>
        <p:txBody>
          <a:bodyPr wrap="square" rtlCol="0">
            <a:spAutoFit/>
          </a:bodyPr>
          <a:lstStyle/>
          <a:p>
            <a:pPr algn="ctr"/>
            <a:r>
              <a:rPr kumimoji="1" lang="en-US" altLang="ja-JP" sz="1600" dirty="0"/>
              <a:t>Prob.1: </a:t>
            </a:r>
            <a:r>
              <a:rPr kumimoji="1" lang="ja-JP" altLang="en-US" sz="1600" dirty="0"/>
              <a:t>非凸性</a:t>
            </a:r>
          </a:p>
        </p:txBody>
      </p:sp>
      <p:sp>
        <p:nvSpPr>
          <p:cNvPr id="28" name="テキスト ボックス 27">
            <a:extLst>
              <a:ext uri="{FF2B5EF4-FFF2-40B4-BE49-F238E27FC236}">
                <a16:creationId xmlns:a16="http://schemas.microsoft.com/office/drawing/2014/main" id="{EEF5F4A9-E8CB-92C3-ACF1-66041891EDE1}"/>
              </a:ext>
            </a:extLst>
          </p:cNvPr>
          <p:cNvSpPr txBox="1"/>
          <p:nvPr/>
        </p:nvSpPr>
        <p:spPr>
          <a:xfrm>
            <a:off x="3864030" y="5647494"/>
            <a:ext cx="3032273" cy="338554"/>
          </a:xfrm>
          <a:prstGeom prst="rect">
            <a:avLst/>
          </a:prstGeom>
          <a:noFill/>
        </p:spPr>
        <p:txBody>
          <a:bodyPr wrap="square" rtlCol="0">
            <a:spAutoFit/>
          </a:bodyPr>
          <a:lstStyle/>
          <a:p>
            <a:pPr algn="ctr"/>
            <a:r>
              <a:rPr kumimoji="1" lang="en-US" altLang="ja-JP" sz="1600" dirty="0"/>
              <a:t>Prob.2: </a:t>
            </a:r>
            <a:r>
              <a:rPr kumimoji="1" lang="ja-JP" altLang="en-US" sz="1600" dirty="0"/>
              <a:t>パレートフロンティアの広さ</a:t>
            </a:r>
          </a:p>
        </p:txBody>
      </p:sp>
      <p:sp>
        <p:nvSpPr>
          <p:cNvPr id="41" name="テキスト ボックス 40">
            <a:extLst>
              <a:ext uri="{FF2B5EF4-FFF2-40B4-BE49-F238E27FC236}">
                <a16:creationId xmlns:a16="http://schemas.microsoft.com/office/drawing/2014/main" id="{79E83BD2-501A-3EEA-EFD7-A2D607977509}"/>
              </a:ext>
            </a:extLst>
          </p:cNvPr>
          <p:cNvSpPr txBox="1"/>
          <p:nvPr/>
        </p:nvSpPr>
        <p:spPr>
          <a:xfrm>
            <a:off x="3082581" y="1865052"/>
            <a:ext cx="1210588" cy="400110"/>
          </a:xfrm>
          <a:prstGeom prst="rect">
            <a:avLst/>
          </a:prstGeom>
          <a:noFill/>
        </p:spPr>
        <p:txBody>
          <a:bodyPr wrap="none" rtlCol="0">
            <a:spAutoFit/>
          </a:bodyPr>
          <a:lstStyle/>
          <a:p>
            <a:pPr algn="ctr"/>
            <a:r>
              <a:rPr kumimoji="1" lang="ja-JP" altLang="en-US" sz="2000" dirty="0"/>
              <a:t>探索性能</a:t>
            </a:r>
          </a:p>
        </p:txBody>
      </p:sp>
      <p:sp>
        <p:nvSpPr>
          <p:cNvPr id="74" name="テキスト ボックス 73">
            <a:extLst>
              <a:ext uri="{FF2B5EF4-FFF2-40B4-BE49-F238E27FC236}">
                <a16:creationId xmlns:a16="http://schemas.microsoft.com/office/drawing/2014/main" id="{9E6D6548-FF9D-45DD-73C6-A5B8AE676011}"/>
              </a:ext>
            </a:extLst>
          </p:cNvPr>
          <p:cNvSpPr txBox="1"/>
          <p:nvPr/>
        </p:nvSpPr>
        <p:spPr>
          <a:xfrm>
            <a:off x="313810" y="5967209"/>
            <a:ext cx="3859976" cy="338554"/>
          </a:xfrm>
          <a:prstGeom prst="rect">
            <a:avLst/>
          </a:prstGeom>
          <a:noFill/>
        </p:spPr>
        <p:txBody>
          <a:bodyPr wrap="square" rtlCol="0">
            <a:spAutoFit/>
          </a:bodyPr>
          <a:lstStyle/>
          <a:p>
            <a:pPr algn="ctr"/>
            <a:r>
              <a:rPr kumimoji="1" lang="en-US" altLang="ja-JP" sz="1600" dirty="0"/>
              <a:t>※</a:t>
            </a:r>
            <a:r>
              <a:rPr kumimoji="1" lang="ja-JP" altLang="en-US" sz="1600" dirty="0"/>
              <a:t>データ欠損＝実行可能解を得られなかった</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EF653172-8A3C-2D4E-F641-BF6C147E2FAC}"/>
                  </a:ext>
                </a:extLst>
              </p:cNvPr>
              <p:cNvSpPr txBox="1"/>
              <p:nvPr/>
            </p:nvSpPr>
            <p:spPr>
              <a:xfrm>
                <a:off x="90818" y="3254447"/>
                <a:ext cx="364955" cy="1589328"/>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opt</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best</m:t>
                        </m:r>
                      </m:sup>
                    </m:sSup>
                  </m:oMath>
                </a14:m>
                <a:r>
                  <a:rPr kumimoji="1" lang="en-US" altLang="ja-JP" sz="1600" dirty="0"/>
                  <a:t>|</a:t>
                </a:r>
                <a:endParaRPr kumimoji="1" lang="ja-JP" altLang="en-US" sz="1600" dirty="0"/>
              </a:p>
            </p:txBody>
          </p:sp>
        </mc:Choice>
        <mc:Fallback xmlns="">
          <p:sp>
            <p:nvSpPr>
              <p:cNvPr id="7" name="テキスト ボックス 6">
                <a:extLst>
                  <a:ext uri="{FF2B5EF4-FFF2-40B4-BE49-F238E27FC236}">
                    <a16:creationId xmlns:a16="http://schemas.microsoft.com/office/drawing/2014/main" id="{EF653172-8A3C-2D4E-F641-BF6C147E2FAC}"/>
                  </a:ext>
                </a:extLst>
              </p:cNvPr>
              <p:cNvSpPr txBox="1">
                <a:spLocks noRot="1" noChangeAspect="1" noMove="1" noResize="1" noEditPoints="1" noAdjustHandles="1" noChangeArrowheads="1" noChangeShapeType="1" noTextEdit="1"/>
              </p:cNvSpPr>
              <p:nvPr/>
            </p:nvSpPr>
            <p:spPr>
              <a:xfrm>
                <a:off x="90818" y="3254447"/>
                <a:ext cx="364955" cy="1589328"/>
              </a:xfrm>
              <a:prstGeom prst="rect">
                <a:avLst/>
              </a:prstGeom>
              <a:blipFill>
                <a:blip r:embed="rId5"/>
                <a:stretch>
                  <a:fillRect r="-2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0908555-A62D-7504-8C56-BE294C88FAD3}"/>
                  </a:ext>
                </a:extLst>
              </p:cNvPr>
              <p:cNvSpPr txBox="1"/>
              <p:nvPr/>
            </p:nvSpPr>
            <p:spPr>
              <a:xfrm>
                <a:off x="3475169" y="3254447"/>
                <a:ext cx="364955" cy="1589328"/>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opt</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best</m:t>
                        </m:r>
                      </m:sup>
                    </m:sSup>
                  </m:oMath>
                </a14:m>
                <a:r>
                  <a:rPr kumimoji="1" lang="en-US" altLang="ja-JP" sz="1600" dirty="0"/>
                  <a:t>|</a:t>
                </a:r>
                <a:endParaRPr kumimoji="1" lang="ja-JP" altLang="en-US" sz="1600" dirty="0"/>
              </a:p>
            </p:txBody>
          </p:sp>
        </mc:Choice>
        <mc:Fallback xmlns="">
          <p:sp>
            <p:nvSpPr>
              <p:cNvPr id="8" name="テキスト ボックス 7">
                <a:extLst>
                  <a:ext uri="{FF2B5EF4-FFF2-40B4-BE49-F238E27FC236}">
                    <a16:creationId xmlns:a16="http://schemas.microsoft.com/office/drawing/2014/main" id="{30908555-A62D-7504-8C56-BE294C88FAD3}"/>
                  </a:ext>
                </a:extLst>
              </p:cNvPr>
              <p:cNvSpPr txBox="1">
                <a:spLocks noRot="1" noChangeAspect="1" noMove="1" noResize="1" noEditPoints="1" noAdjustHandles="1" noChangeArrowheads="1" noChangeShapeType="1" noTextEdit="1"/>
              </p:cNvSpPr>
              <p:nvPr/>
            </p:nvSpPr>
            <p:spPr>
              <a:xfrm>
                <a:off x="3475169" y="3254447"/>
                <a:ext cx="364955" cy="1589328"/>
              </a:xfrm>
              <a:prstGeom prst="rect">
                <a:avLst/>
              </a:prstGeom>
              <a:blipFill>
                <a:blip r:embed="rId6"/>
                <a:stretch>
                  <a:fillRect r="-30000"/>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022C7341-E1B6-D7CD-06E2-377D1B33359B}"/>
              </a:ext>
            </a:extLst>
          </p:cNvPr>
          <p:cNvSpPr txBox="1"/>
          <p:nvPr/>
        </p:nvSpPr>
        <p:spPr>
          <a:xfrm>
            <a:off x="3938374" y="5296168"/>
            <a:ext cx="485580" cy="369332"/>
          </a:xfrm>
          <a:prstGeom prst="rect">
            <a:avLst/>
          </a:prstGeom>
          <a:solidFill>
            <a:schemeClr val="bg1"/>
          </a:solidFill>
        </p:spPr>
        <p:txBody>
          <a:bodyPr wrap="square" rtlCol="0">
            <a:spAutoFit/>
          </a:bodyPr>
          <a:lstStyle/>
          <a:p>
            <a:pPr algn="ctr"/>
            <a:r>
              <a:rPr kumimoji="1" lang="ja-JP" altLang="en-US" dirty="0"/>
              <a:t>狭</a:t>
            </a:r>
          </a:p>
        </p:txBody>
      </p:sp>
      <p:sp>
        <p:nvSpPr>
          <p:cNvPr id="11" name="テキスト ボックス 10">
            <a:extLst>
              <a:ext uri="{FF2B5EF4-FFF2-40B4-BE49-F238E27FC236}">
                <a16:creationId xmlns:a16="http://schemas.microsoft.com/office/drawing/2014/main" id="{F9888314-996B-09B4-5B4A-C55286263AE6}"/>
              </a:ext>
            </a:extLst>
          </p:cNvPr>
          <p:cNvSpPr txBox="1"/>
          <p:nvPr/>
        </p:nvSpPr>
        <p:spPr>
          <a:xfrm>
            <a:off x="7980037" y="1861975"/>
            <a:ext cx="3071329" cy="400110"/>
          </a:xfrm>
          <a:prstGeom prst="rect">
            <a:avLst/>
          </a:prstGeom>
          <a:noFill/>
        </p:spPr>
        <p:txBody>
          <a:bodyPr wrap="square" rtlCol="0">
            <a:spAutoFit/>
          </a:bodyPr>
          <a:lstStyle/>
          <a:p>
            <a:pPr algn="ctr"/>
            <a:r>
              <a:rPr kumimoji="1" lang="ja-JP" altLang="en-US" sz="2000" dirty="0"/>
              <a:t>各問題における手法の順位</a:t>
            </a:r>
          </a:p>
        </p:txBody>
      </p:sp>
      <p:cxnSp>
        <p:nvCxnSpPr>
          <p:cNvPr id="13" name="直線コネクタ 12">
            <a:extLst>
              <a:ext uri="{FF2B5EF4-FFF2-40B4-BE49-F238E27FC236}">
                <a16:creationId xmlns:a16="http://schemas.microsoft.com/office/drawing/2014/main" id="{DF12F026-3851-C60E-57F6-6B51DF65FD36}"/>
              </a:ext>
            </a:extLst>
          </p:cNvPr>
          <p:cNvCxnSpPr>
            <a:cxnSpLocks/>
          </p:cNvCxnSpPr>
          <p:nvPr/>
        </p:nvCxnSpPr>
        <p:spPr>
          <a:xfrm>
            <a:off x="732739" y="2308452"/>
            <a:ext cx="600047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B7C2216-405C-FB00-EB0B-87E5C3B47DD7}"/>
              </a:ext>
            </a:extLst>
          </p:cNvPr>
          <p:cNvCxnSpPr>
            <a:cxnSpLocks/>
          </p:cNvCxnSpPr>
          <p:nvPr/>
        </p:nvCxnSpPr>
        <p:spPr>
          <a:xfrm>
            <a:off x="7036164" y="2308452"/>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4F2821A3-F71A-D6AD-FFDE-60183BE58C66}"/>
              </a:ext>
            </a:extLst>
          </p:cNvPr>
          <p:cNvSpPr txBox="1"/>
          <p:nvPr/>
        </p:nvSpPr>
        <p:spPr>
          <a:xfrm>
            <a:off x="7458955" y="4942390"/>
            <a:ext cx="457176" cy="338554"/>
          </a:xfrm>
          <a:prstGeom prst="rect">
            <a:avLst/>
          </a:prstGeom>
          <a:solidFill>
            <a:schemeClr val="bg1"/>
          </a:solidFill>
        </p:spPr>
        <p:txBody>
          <a:bodyPr wrap="none" rtlCol="0">
            <a:spAutoFit/>
          </a:bodyPr>
          <a:lstStyle/>
          <a:p>
            <a:pPr algn="ctr"/>
            <a:r>
              <a:rPr kumimoji="1" lang="en-US" altLang="ja-JP" sz="1600"/>
              <a:t>FR</a:t>
            </a:r>
            <a:endParaRPr kumimoji="1" lang="ja-JP" altLang="en-US" sz="1600" dirty="0"/>
          </a:p>
        </p:txBody>
      </p:sp>
      <p:sp>
        <p:nvSpPr>
          <p:cNvPr id="4" name="テキスト ボックス 3">
            <a:extLst>
              <a:ext uri="{FF2B5EF4-FFF2-40B4-BE49-F238E27FC236}">
                <a16:creationId xmlns:a16="http://schemas.microsoft.com/office/drawing/2014/main" id="{F488EEFA-DFED-37D6-4521-C4E3771501BD}"/>
              </a:ext>
            </a:extLst>
          </p:cNvPr>
          <p:cNvSpPr txBox="1"/>
          <p:nvPr/>
        </p:nvSpPr>
        <p:spPr>
          <a:xfrm>
            <a:off x="7948698" y="4942390"/>
            <a:ext cx="1400319" cy="338554"/>
          </a:xfrm>
          <a:prstGeom prst="rect">
            <a:avLst/>
          </a:prstGeom>
          <a:solidFill>
            <a:schemeClr val="bg1"/>
          </a:solidFill>
        </p:spPr>
        <p:txBody>
          <a:bodyPr wrap="none" rtlCol="0">
            <a:spAutoFit/>
          </a:bodyPr>
          <a:lstStyle/>
          <a:p>
            <a:pPr algn="ctr"/>
            <a:r>
              <a:rPr kumimoji="1" lang="en-US" altLang="ja-JP" sz="1600" dirty="0"/>
              <a:t>AW-MOEA/D</a:t>
            </a:r>
            <a:endParaRPr kumimoji="1" lang="ja-JP" altLang="en-US" sz="1600" dirty="0"/>
          </a:p>
        </p:txBody>
      </p:sp>
      <p:sp>
        <p:nvSpPr>
          <p:cNvPr id="10" name="テキスト ボックス 9">
            <a:extLst>
              <a:ext uri="{FF2B5EF4-FFF2-40B4-BE49-F238E27FC236}">
                <a16:creationId xmlns:a16="http://schemas.microsoft.com/office/drawing/2014/main" id="{17D9AAA9-0C15-EDCB-4B29-5B96EC218230}"/>
              </a:ext>
            </a:extLst>
          </p:cNvPr>
          <p:cNvSpPr txBox="1"/>
          <p:nvPr/>
        </p:nvSpPr>
        <p:spPr>
          <a:xfrm>
            <a:off x="9231242" y="4942390"/>
            <a:ext cx="889987" cy="338554"/>
          </a:xfrm>
          <a:prstGeom prst="rect">
            <a:avLst/>
          </a:prstGeom>
          <a:solidFill>
            <a:schemeClr val="bg1"/>
          </a:solidFill>
        </p:spPr>
        <p:txBody>
          <a:bodyPr wrap="none" rtlCol="0">
            <a:spAutoFit/>
          </a:bodyPr>
          <a:lstStyle/>
          <a:p>
            <a:pPr algn="ctr"/>
            <a:r>
              <a:rPr kumimoji="1" lang="en-US" altLang="ja-JP" sz="1600" dirty="0"/>
              <a:t>Hybrid1</a:t>
            </a:r>
            <a:endParaRPr kumimoji="1" lang="ja-JP" altLang="en-US" sz="1600" dirty="0"/>
          </a:p>
        </p:txBody>
      </p:sp>
      <p:sp>
        <p:nvSpPr>
          <p:cNvPr id="12" name="テキスト ボックス 11">
            <a:extLst>
              <a:ext uri="{FF2B5EF4-FFF2-40B4-BE49-F238E27FC236}">
                <a16:creationId xmlns:a16="http://schemas.microsoft.com/office/drawing/2014/main" id="{0F6FB009-6E5F-3A99-93C4-96D92535A89F}"/>
              </a:ext>
            </a:extLst>
          </p:cNvPr>
          <p:cNvSpPr txBox="1"/>
          <p:nvPr/>
        </p:nvSpPr>
        <p:spPr>
          <a:xfrm>
            <a:off x="10152912" y="4942390"/>
            <a:ext cx="889987" cy="338554"/>
          </a:xfrm>
          <a:prstGeom prst="rect">
            <a:avLst/>
          </a:prstGeom>
          <a:solidFill>
            <a:schemeClr val="bg1"/>
          </a:solidFill>
        </p:spPr>
        <p:txBody>
          <a:bodyPr wrap="none" rtlCol="0">
            <a:spAutoFit/>
          </a:bodyPr>
          <a:lstStyle/>
          <a:p>
            <a:pPr algn="ctr"/>
            <a:r>
              <a:rPr kumimoji="1" lang="en-US" altLang="ja-JP" sz="1600" dirty="0"/>
              <a:t>Hybrid2</a:t>
            </a:r>
            <a:endParaRPr kumimoji="1" lang="ja-JP" altLang="en-US" sz="1600" dirty="0"/>
          </a:p>
        </p:txBody>
      </p:sp>
      <p:sp>
        <p:nvSpPr>
          <p:cNvPr id="14" name="テキスト ボックス 13">
            <a:extLst>
              <a:ext uri="{FF2B5EF4-FFF2-40B4-BE49-F238E27FC236}">
                <a16:creationId xmlns:a16="http://schemas.microsoft.com/office/drawing/2014/main" id="{8AB307A4-7BEE-930C-6FB7-D365D609513E}"/>
              </a:ext>
            </a:extLst>
          </p:cNvPr>
          <p:cNvSpPr txBox="1"/>
          <p:nvPr/>
        </p:nvSpPr>
        <p:spPr>
          <a:xfrm>
            <a:off x="11076182" y="4942390"/>
            <a:ext cx="992579" cy="338554"/>
          </a:xfrm>
          <a:prstGeom prst="rect">
            <a:avLst/>
          </a:prstGeom>
          <a:solidFill>
            <a:schemeClr val="bg1"/>
          </a:solidFill>
        </p:spPr>
        <p:txBody>
          <a:bodyPr wrap="none" rtlCol="0">
            <a:spAutoFit/>
          </a:bodyPr>
          <a:lstStyle/>
          <a:p>
            <a:pPr algn="ctr"/>
            <a:r>
              <a:rPr kumimoji="1" lang="en-US" altLang="ja-JP" sz="1600" dirty="0"/>
              <a:t>Proposal</a:t>
            </a:r>
            <a:endParaRPr kumimoji="1" lang="ja-JP" altLang="en-US" sz="1600" dirty="0"/>
          </a:p>
        </p:txBody>
      </p:sp>
      <p:sp>
        <p:nvSpPr>
          <p:cNvPr id="17" name="テキスト ボックス 16">
            <a:extLst>
              <a:ext uri="{FF2B5EF4-FFF2-40B4-BE49-F238E27FC236}">
                <a16:creationId xmlns:a16="http://schemas.microsoft.com/office/drawing/2014/main" id="{A381E8E3-F060-0738-C16C-D14EEF907CBB}"/>
              </a:ext>
            </a:extLst>
          </p:cNvPr>
          <p:cNvSpPr txBox="1"/>
          <p:nvPr/>
        </p:nvSpPr>
        <p:spPr>
          <a:xfrm>
            <a:off x="7249864" y="3056844"/>
            <a:ext cx="470000" cy="338554"/>
          </a:xfrm>
          <a:prstGeom prst="rect">
            <a:avLst/>
          </a:prstGeom>
          <a:noFill/>
        </p:spPr>
        <p:txBody>
          <a:bodyPr wrap="none" rtlCol="0">
            <a:spAutoFit/>
          </a:bodyPr>
          <a:lstStyle/>
          <a:p>
            <a:pPr algn="ctr"/>
            <a:r>
              <a:rPr kumimoji="1" lang="en-US" altLang="ja-JP" sz="1600" dirty="0"/>
              <a:t>4.3</a:t>
            </a:r>
            <a:endParaRPr kumimoji="1" lang="ja-JP" altLang="en-US" sz="1600" dirty="0"/>
          </a:p>
        </p:txBody>
      </p:sp>
      <p:sp>
        <p:nvSpPr>
          <p:cNvPr id="26" name="テキスト ボックス 25">
            <a:extLst>
              <a:ext uri="{FF2B5EF4-FFF2-40B4-BE49-F238E27FC236}">
                <a16:creationId xmlns:a16="http://schemas.microsoft.com/office/drawing/2014/main" id="{051C60E8-889D-9583-DD9C-710D38997900}"/>
              </a:ext>
            </a:extLst>
          </p:cNvPr>
          <p:cNvSpPr txBox="1"/>
          <p:nvPr/>
        </p:nvSpPr>
        <p:spPr>
          <a:xfrm>
            <a:off x="7544715" y="3879834"/>
            <a:ext cx="298480" cy="338554"/>
          </a:xfrm>
          <a:prstGeom prst="rect">
            <a:avLst/>
          </a:prstGeom>
          <a:noFill/>
        </p:spPr>
        <p:txBody>
          <a:bodyPr wrap="none" rtlCol="0">
            <a:spAutoFit/>
          </a:bodyPr>
          <a:lstStyle/>
          <a:p>
            <a:pPr algn="ctr"/>
            <a:r>
              <a:rPr kumimoji="1" lang="en-US" altLang="ja-JP" sz="1600" dirty="0"/>
              <a:t>2</a:t>
            </a:r>
            <a:endParaRPr kumimoji="1" lang="ja-JP" altLang="en-US" sz="1600" dirty="0"/>
          </a:p>
        </p:txBody>
      </p:sp>
      <p:sp>
        <p:nvSpPr>
          <p:cNvPr id="29" name="テキスト ボックス 28">
            <a:extLst>
              <a:ext uri="{FF2B5EF4-FFF2-40B4-BE49-F238E27FC236}">
                <a16:creationId xmlns:a16="http://schemas.microsoft.com/office/drawing/2014/main" id="{EED3341B-709F-C8C6-526C-599A32327A4E}"/>
              </a:ext>
            </a:extLst>
          </p:cNvPr>
          <p:cNvSpPr txBox="1"/>
          <p:nvPr/>
        </p:nvSpPr>
        <p:spPr>
          <a:xfrm>
            <a:off x="7689115" y="3442701"/>
            <a:ext cx="470000" cy="338554"/>
          </a:xfrm>
          <a:prstGeom prst="rect">
            <a:avLst/>
          </a:prstGeom>
          <a:noFill/>
        </p:spPr>
        <p:txBody>
          <a:bodyPr wrap="square" rtlCol="0">
            <a:spAutoFit/>
          </a:bodyPr>
          <a:lstStyle/>
          <a:p>
            <a:pPr algn="ctr"/>
            <a:r>
              <a:rPr kumimoji="1" lang="en-US" altLang="ja-JP" sz="1600" dirty="0"/>
              <a:t>3.2</a:t>
            </a:r>
            <a:endParaRPr kumimoji="1" lang="ja-JP" altLang="en-US" sz="1600" dirty="0"/>
          </a:p>
        </p:txBody>
      </p:sp>
      <p:sp>
        <p:nvSpPr>
          <p:cNvPr id="30" name="テキスト ボックス 29">
            <a:extLst>
              <a:ext uri="{FF2B5EF4-FFF2-40B4-BE49-F238E27FC236}">
                <a16:creationId xmlns:a16="http://schemas.microsoft.com/office/drawing/2014/main" id="{2564CE58-7068-1629-995C-8E8AFB194F9C}"/>
              </a:ext>
            </a:extLst>
          </p:cNvPr>
          <p:cNvSpPr txBox="1"/>
          <p:nvPr/>
        </p:nvSpPr>
        <p:spPr>
          <a:xfrm>
            <a:off x="8218191" y="3807591"/>
            <a:ext cx="470000" cy="338554"/>
          </a:xfrm>
          <a:prstGeom prst="rect">
            <a:avLst/>
          </a:prstGeom>
          <a:noFill/>
        </p:spPr>
        <p:txBody>
          <a:bodyPr wrap="square" rtlCol="0">
            <a:spAutoFit/>
          </a:bodyPr>
          <a:lstStyle/>
          <a:p>
            <a:pPr algn="ctr"/>
            <a:r>
              <a:rPr kumimoji="1" lang="en-US" altLang="ja-JP" sz="1600" dirty="0"/>
              <a:t>2.3</a:t>
            </a:r>
            <a:endParaRPr kumimoji="1" lang="ja-JP" altLang="en-US" sz="1600" dirty="0"/>
          </a:p>
        </p:txBody>
      </p:sp>
      <p:sp>
        <p:nvSpPr>
          <p:cNvPr id="31" name="テキスト ボックス 30">
            <a:extLst>
              <a:ext uri="{FF2B5EF4-FFF2-40B4-BE49-F238E27FC236}">
                <a16:creationId xmlns:a16="http://schemas.microsoft.com/office/drawing/2014/main" id="{26C9E977-F6CB-88D7-0878-17C26530F672}"/>
              </a:ext>
            </a:extLst>
          </p:cNvPr>
          <p:cNvSpPr txBox="1"/>
          <p:nvPr/>
        </p:nvSpPr>
        <p:spPr>
          <a:xfrm>
            <a:off x="8513989" y="3535499"/>
            <a:ext cx="265303" cy="338554"/>
          </a:xfrm>
          <a:prstGeom prst="rect">
            <a:avLst/>
          </a:prstGeom>
          <a:noFill/>
        </p:spPr>
        <p:txBody>
          <a:bodyPr wrap="square" rtlCol="0">
            <a:spAutoFit/>
          </a:bodyPr>
          <a:lstStyle/>
          <a:p>
            <a:pPr algn="ctr"/>
            <a:r>
              <a:rPr kumimoji="1" lang="en-US" altLang="ja-JP" sz="1600" dirty="0"/>
              <a:t>3</a:t>
            </a:r>
            <a:endParaRPr kumimoji="1" lang="ja-JP" altLang="en-US" sz="1600" dirty="0"/>
          </a:p>
        </p:txBody>
      </p:sp>
      <p:sp>
        <p:nvSpPr>
          <p:cNvPr id="32" name="テキスト ボックス 31">
            <a:extLst>
              <a:ext uri="{FF2B5EF4-FFF2-40B4-BE49-F238E27FC236}">
                <a16:creationId xmlns:a16="http://schemas.microsoft.com/office/drawing/2014/main" id="{E19E0B98-E8DF-74E3-5BCA-97D3B379CFF1}"/>
              </a:ext>
            </a:extLst>
          </p:cNvPr>
          <p:cNvSpPr txBox="1"/>
          <p:nvPr/>
        </p:nvSpPr>
        <p:spPr>
          <a:xfrm>
            <a:off x="8647622" y="3691180"/>
            <a:ext cx="470000" cy="338554"/>
          </a:xfrm>
          <a:prstGeom prst="rect">
            <a:avLst/>
          </a:prstGeom>
          <a:noFill/>
        </p:spPr>
        <p:txBody>
          <a:bodyPr wrap="square" rtlCol="0">
            <a:spAutoFit/>
          </a:bodyPr>
          <a:lstStyle/>
          <a:p>
            <a:pPr algn="ctr"/>
            <a:r>
              <a:rPr kumimoji="1" lang="en-US" altLang="ja-JP" sz="1600" dirty="0"/>
              <a:t>2.7</a:t>
            </a:r>
            <a:endParaRPr kumimoji="1" lang="ja-JP" altLang="en-US" sz="1600" dirty="0"/>
          </a:p>
        </p:txBody>
      </p:sp>
      <p:sp>
        <p:nvSpPr>
          <p:cNvPr id="33" name="テキスト ボックス 32">
            <a:extLst>
              <a:ext uri="{FF2B5EF4-FFF2-40B4-BE49-F238E27FC236}">
                <a16:creationId xmlns:a16="http://schemas.microsoft.com/office/drawing/2014/main" id="{884C0E8C-3D9A-9E12-2D5A-8D22E7E88D6A}"/>
              </a:ext>
            </a:extLst>
          </p:cNvPr>
          <p:cNvSpPr txBox="1"/>
          <p:nvPr/>
        </p:nvSpPr>
        <p:spPr>
          <a:xfrm>
            <a:off x="9180132" y="2952835"/>
            <a:ext cx="470000" cy="338554"/>
          </a:xfrm>
          <a:prstGeom prst="rect">
            <a:avLst/>
          </a:prstGeom>
          <a:noFill/>
        </p:spPr>
        <p:txBody>
          <a:bodyPr wrap="none" rtlCol="0">
            <a:spAutoFit/>
          </a:bodyPr>
          <a:lstStyle/>
          <a:p>
            <a:pPr algn="ctr"/>
            <a:r>
              <a:rPr kumimoji="1" lang="en-US" altLang="ja-JP" sz="1600" dirty="0"/>
              <a:t>4.7</a:t>
            </a:r>
            <a:endParaRPr kumimoji="1" lang="ja-JP" altLang="en-US" sz="1600" dirty="0"/>
          </a:p>
        </p:txBody>
      </p:sp>
      <p:sp>
        <p:nvSpPr>
          <p:cNvPr id="34" name="テキスト ボックス 33">
            <a:extLst>
              <a:ext uri="{FF2B5EF4-FFF2-40B4-BE49-F238E27FC236}">
                <a16:creationId xmlns:a16="http://schemas.microsoft.com/office/drawing/2014/main" id="{D6D49FF3-E528-22DE-DFAB-4B8F2D91C083}"/>
              </a:ext>
            </a:extLst>
          </p:cNvPr>
          <p:cNvSpPr txBox="1"/>
          <p:nvPr/>
        </p:nvSpPr>
        <p:spPr>
          <a:xfrm>
            <a:off x="9393016" y="3325627"/>
            <a:ext cx="470000" cy="338554"/>
          </a:xfrm>
          <a:prstGeom prst="rect">
            <a:avLst/>
          </a:prstGeom>
          <a:noFill/>
        </p:spPr>
        <p:txBody>
          <a:bodyPr wrap="none" rtlCol="0">
            <a:spAutoFit/>
          </a:bodyPr>
          <a:lstStyle/>
          <a:p>
            <a:pPr algn="ctr"/>
            <a:r>
              <a:rPr kumimoji="1" lang="en-US" altLang="ja-JP" sz="1600" dirty="0"/>
              <a:t>3.7</a:t>
            </a:r>
            <a:endParaRPr kumimoji="1" lang="ja-JP" altLang="en-US" sz="1600" dirty="0"/>
          </a:p>
        </p:txBody>
      </p:sp>
      <p:sp>
        <p:nvSpPr>
          <p:cNvPr id="35" name="テキスト ボックス 34">
            <a:extLst>
              <a:ext uri="{FF2B5EF4-FFF2-40B4-BE49-F238E27FC236}">
                <a16:creationId xmlns:a16="http://schemas.microsoft.com/office/drawing/2014/main" id="{F47F6AA2-ED2B-3BBF-8679-E049A868C814}"/>
              </a:ext>
            </a:extLst>
          </p:cNvPr>
          <p:cNvSpPr txBox="1"/>
          <p:nvPr/>
        </p:nvSpPr>
        <p:spPr>
          <a:xfrm>
            <a:off x="9608750" y="3090504"/>
            <a:ext cx="470000" cy="338554"/>
          </a:xfrm>
          <a:prstGeom prst="rect">
            <a:avLst/>
          </a:prstGeom>
          <a:noFill/>
        </p:spPr>
        <p:txBody>
          <a:bodyPr wrap="none" rtlCol="0">
            <a:spAutoFit/>
          </a:bodyPr>
          <a:lstStyle/>
          <a:p>
            <a:pPr algn="ctr"/>
            <a:r>
              <a:rPr kumimoji="1" lang="en-US" altLang="ja-JP" sz="1600" dirty="0"/>
              <a:t>4.2</a:t>
            </a:r>
            <a:endParaRPr kumimoji="1" lang="ja-JP" altLang="en-US" sz="1600" dirty="0"/>
          </a:p>
        </p:txBody>
      </p:sp>
      <p:sp>
        <p:nvSpPr>
          <p:cNvPr id="36" name="テキスト ボックス 35">
            <a:extLst>
              <a:ext uri="{FF2B5EF4-FFF2-40B4-BE49-F238E27FC236}">
                <a16:creationId xmlns:a16="http://schemas.microsoft.com/office/drawing/2014/main" id="{0E16DF2A-6670-38F2-6CF8-95A470730A24}"/>
              </a:ext>
            </a:extLst>
          </p:cNvPr>
          <p:cNvSpPr txBox="1"/>
          <p:nvPr/>
        </p:nvSpPr>
        <p:spPr>
          <a:xfrm>
            <a:off x="10139911" y="4156778"/>
            <a:ext cx="470000" cy="338554"/>
          </a:xfrm>
          <a:prstGeom prst="rect">
            <a:avLst/>
          </a:prstGeom>
          <a:noFill/>
        </p:spPr>
        <p:txBody>
          <a:bodyPr wrap="none" rtlCol="0">
            <a:spAutoFit/>
          </a:bodyPr>
          <a:lstStyle/>
          <a:p>
            <a:pPr algn="ctr"/>
            <a:r>
              <a:rPr kumimoji="1" lang="en-US" altLang="ja-JP" sz="1600" dirty="0"/>
              <a:t>1.3</a:t>
            </a:r>
            <a:endParaRPr kumimoji="1" lang="ja-JP" altLang="en-US" sz="1600" dirty="0"/>
          </a:p>
        </p:txBody>
      </p:sp>
      <p:sp>
        <p:nvSpPr>
          <p:cNvPr id="37" name="テキスト ボックス 36">
            <a:extLst>
              <a:ext uri="{FF2B5EF4-FFF2-40B4-BE49-F238E27FC236}">
                <a16:creationId xmlns:a16="http://schemas.microsoft.com/office/drawing/2014/main" id="{66C51901-3A46-CB7C-9653-C71926446C23}"/>
              </a:ext>
            </a:extLst>
          </p:cNvPr>
          <p:cNvSpPr txBox="1"/>
          <p:nvPr/>
        </p:nvSpPr>
        <p:spPr>
          <a:xfrm>
            <a:off x="6806104" y="4949145"/>
            <a:ext cx="473882" cy="369332"/>
          </a:xfrm>
          <a:prstGeom prst="rect">
            <a:avLst/>
          </a:prstGeom>
          <a:noFill/>
        </p:spPr>
        <p:txBody>
          <a:bodyPr wrap="square" rtlCol="0">
            <a:spAutoFit/>
          </a:bodyPr>
          <a:lstStyle/>
          <a:p>
            <a:pPr algn="ctr"/>
            <a:r>
              <a:rPr kumimoji="1" lang="ja-JP" altLang="en-US" dirty="0"/>
              <a:t>優</a:t>
            </a:r>
            <a:endParaRPr kumimoji="1" lang="en-US" altLang="ja-JP" dirty="0"/>
          </a:p>
        </p:txBody>
      </p:sp>
      <p:sp>
        <p:nvSpPr>
          <p:cNvPr id="38" name="テキスト ボックス 37">
            <a:extLst>
              <a:ext uri="{FF2B5EF4-FFF2-40B4-BE49-F238E27FC236}">
                <a16:creationId xmlns:a16="http://schemas.microsoft.com/office/drawing/2014/main" id="{E11EB378-D4BF-54EB-1D96-F8A91D33F1FF}"/>
              </a:ext>
            </a:extLst>
          </p:cNvPr>
          <p:cNvSpPr txBox="1"/>
          <p:nvPr/>
        </p:nvSpPr>
        <p:spPr>
          <a:xfrm>
            <a:off x="6806104" y="2741700"/>
            <a:ext cx="473882" cy="369332"/>
          </a:xfrm>
          <a:prstGeom prst="rect">
            <a:avLst/>
          </a:prstGeom>
          <a:noFill/>
        </p:spPr>
        <p:txBody>
          <a:bodyPr wrap="square" rtlCol="0">
            <a:spAutoFit/>
          </a:bodyPr>
          <a:lstStyle/>
          <a:p>
            <a:pPr algn="ctr"/>
            <a:r>
              <a:rPr kumimoji="1" lang="ja-JP" altLang="en-US" dirty="0"/>
              <a:t>劣</a:t>
            </a:r>
            <a:endParaRPr kumimoji="1" lang="en-US" altLang="ja-JP" dirty="0"/>
          </a:p>
        </p:txBody>
      </p:sp>
      <p:sp>
        <p:nvSpPr>
          <p:cNvPr id="39" name="テキスト ボックス 38">
            <a:extLst>
              <a:ext uri="{FF2B5EF4-FFF2-40B4-BE49-F238E27FC236}">
                <a16:creationId xmlns:a16="http://schemas.microsoft.com/office/drawing/2014/main" id="{FD7510EE-0FF5-66AC-F1CB-4AA1E75B4BE8}"/>
              </a:ext>
            </a:extLst>
          </p:cNvPr>
          <p:cNvSpPr txBox="1"/>
          <p:nvPr/>
        </p:nvSpPr>
        <p:spPr>
          <a:xfrm>
            <a:off x="11093752" y="3781255"/>
            <a:ext cx="470000" cy="338554"/>
          </a:xfrm>
          <a:prstGeom prst="rect">
            <a:avLst/>
          </a:prstGeom>
          <a:noFill/>
        </p:spPr>
        <p:txBody>
          <a:bodyPr wrap="none" rtlCol="0">
            <a:spAutoFit/>
          </a:bodyPr>
          <a:lstStyle/>
          <a:p>
            <a:pPr algn="ctr"/>
            <a:r>
              <a:rPr kumimoji="1" lang="en-US" altLang="ja-JP" sz="1600" dirty="0"/>
              <a:t>2.3</a:t>
            </a:r>
            <a:endParaRPr kumimoji="1" lang="ja-JP" altLang="en-US" sz="1600" dirty="0"/>
          </a:p>
        </p:txBody>
      </p:sp>
      <p:sp>
        <p:nvSpPr>
          <p:cNvPr id="40" name="テキスト ボックス 39">
            <a:extLst>
              <a:ext uri="{FF2B5EF4-FFF2-40B4-BE49-F238E27FC236}">
                <a16:creationId xmlns:a16="http://schemas.microsoft.com/office/drawing/2014/main" id="{CE0FD94B-BFF8-7077-B2A1-68A4EBF8F8F0}"/>
              </a:ext>
            </a:extLst>
          </p:cNvPr>
          <p:cNvSpPr txBox="1"/>
          <p:nvPr/>
        </p:nvSpPr>
        <p:spPr>
          <a:xfrm>
            <a:off x="11645500" y="3913889"/>
            <a:ext cx="241701" cy="347242"/>
          </a:xfrm>
          <a:prstGeom prst="rect">
            <a:avLst/>
          </a:prstGeom>
          <a:noFill/>
        </p:spPr>
        <p:txBody>
          <a:bodyPr wrap="square" rtlCol="0">
            <a:spAutoFit/>
          </a:bodyPr>
          <a:lstStyle/>
          <a:p>
            <a:pPr algn="ctr"/>
            <a:r>
              <a:rPr kumimoji="1" lang="en-US" altLang="ja-JP" sz="1600" dirty="0"/>
              <a:t>2</a:t>
            </a:r>
            <a:endParaRPr kumimoji="1" lang="ja-JP" altLang="en-US" sz="1600" dirty="0"/>
          </a:p>
        </p:txBody>
      </p:sp>
      <p:sp>
        <p:nvSpPr>
          <p:cNvPr id="42" name="テキスト ボックス 41">
            <a:extLst>
              <a:ext uri="{FF2B5EF4-FFF2-40B4-BE49-F238E27FC236}">
                <a16:creationId xmlns:a16="http://schemas.microsoft.com/office/drawing/2014/main" id="{212094DF-995D-1808-2C9A-A38689CB58D0}"/>
              </a:ext>
            </a:extLst>
          </p:cNvPr>
          <p:cNvSpPr txBox="1"/>
          <p:nvPr/>
        </p:nvSpPr>
        <p:spPr>
          <a:xfrm>
            <a:off x="10564676" y="3460588"/>
            <a:ext cx="470000" cy="338554"/>
          </a:xfrm>
          <a:prstGeom prst="rect">
            <a:avLst/>
          </a:prstGeom>
          <a:noFill/>
        </p:spPr>
        <p:txBody>
          <a:bodyPr wrap="none" rtlCol="0">
            <a:spAutoFit/>
          </a:bodyPr>
          <a:lstStyle/>
          <a:p>
            <a:pPr algn="ctr"/>
            <a:r>
              <a:rPr kumimoji="1" lang="en-US" altLang="ja-JP" sz="1600" dirty="0"/>
              <a:t>3.2</a:t>
            </a:r>
            <a:endParaRPr kumimoji="1" lang="ja-JP" altLang="en-US" sz="1600" dirty="0"/>
          </a:p>
        </p:txBody>
      </p:sp>
      <p:sp>
        <p:nvSpPr>
          <p:cNvPr id="43" name="テキスト ボックス 42">
            <a:extLst>
              <a:ext uri="{FF2B5EF4-FFF2-40B4-BE49-F238E27FC236}">
                <a16:creationId xmlns:a16="http://schemas.microsoft.com/office/drawing/2014/main" id="{44686806-B3F7-2F92-C5D1-8D87BA34D01A}"/>
              </a:ext>
            </a:extLst>
          </p:cNvPr>
          <p:cNvSpPr txBox="1"/>
          <p:nvPr/>
        </p:nvSpPr>
        <p:spPr>
          <a:xfrm>
            <a:off x="10438041" y="2961757"/>
            <a:ext cx="298480" cy="338554"/>
          </a:xfrm>
          <a:prstGeom prst="rect">
            <a:avLst/>
          </a:prstGeom>
          <a:noFill/>
        </p:spPr>
        <p:txBody>
          <a:bodyPr wrap="none" rtlCol="0">
            <a:spAutoFit/>
          </a:bodyPr>
          <a:lstStyle/>
          <a:p>
            <a:pPr algn="ctr"/>
            <a:r>
              <a:rPr kumimoji="1" lang="en-US" altLang="ja-JP" sz="1600" dirty="0"/>
              <a:t>5</a:t>
            </a:r>
            <a:endParaRPr kumimoji="1" lang="ja-JP" altLang="en-US" sz="1600" dirty="0"/>
          </a:p>
        </p:txBody>
      </p:sp>
      <p:sp>
        <p:nvSpPr>
          <p:cNvPr id="44" name="テキスト ボックス 43">
            <a:extLst>
              <a:ext uri="{FF2B5EF4-FFF2-40B4-BE49-F238E27FC236}">
                <a16:creationId xmlns:a16="http://schemas.microsoft.com/office/drawing/2014/main" id="{CA7C0B26-BF40-8BA3-66E7-696E8919390E}"/>
              </a:ext>
            </a:extLst>
          </p:cNvPr>
          <p:cNvSpPr txBox="1"/>
          <p:nvPr/>
        </p:nvSpPr>
        <p:spPr>
          <a:xfrm>
            <a:off x="11317476" y="4055853"/>
            <a:ext cx="470000" cy="338554"/>
          </a:xfrm>
          <a:prstGeom prst="rect">
            <a:avLst/>
          </a:prstGeom>
          <a:noFill/>
        </p:spPr>
        <p:txBody>
          <a:bodyPr wrap="none" rtlCol="0">
            <a:spAutoFit/>
          </a:bodyPr>
          <a:lstStyle/>
          <a:p>
            <a:pPr algn="ctr"/>
            <a:r>
              <a:rPr kumimoji="1" lang="en-US" altLang="ja-JP" sz="1600" dirty="0"/>
              <a:t>1.7</a:t>
            </a:r>
            <a:endParaRPr kumimoji="1" lang="ja-JP" altLang="en-US" sz="1600" dirty="0"/>
          </a:p>
        </p:txBody>
      </p:sp>
      <p:sp>
        <p:nvSpPr>
          <p:cNvPr id="48" name="正方形/長方形 47">
            <a:extLst>
              <a:ext uri="{FF2B5EF4-FFF2-40B4-BE49-F238E27FC236}">
                <a16:creationId xmlns:a16="http://schemas.microsoft.com/office/drawing/2014/main" id="{AABF0D82-5E33-FB79-4C54-0CFF4D14D62C}"/>
              </a:ext>
            </a:extLst>
          </p:cNvPr>
          <p:cNvSpPr/>
          <p:nvPr/>
        </p:nvSpPr>
        <p:spPr>
          <a:xfrm>
            <a:off x="1759738" y="4845013"/>
            <a:ext cx="622127" cy="112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a:solidFill>
                  <a:schemeClr val="tx1"/>
                </a:solidFill>
              </a:rPr>
              <a:t>Hybrid 1</a:t>
            </a:r>
            <a:endParaRPr kumimoji="1" lang="ja-JP" altLang="en-US" sz="900" dirty="0">
              <a:solidFill>
                <a:schemeClr val="tx1"/>
              </a:solidFill>
            </a:endParaRPr>
          </a:p>
        </p:txBody>
      </p:sp>
      <p:sp>
        <p:nvSpPr>
          <p:cNvPr id="49" name="正方形/長方形 48">
            <a:extLst>
              <a:ext uri="{FF2B5EF4-FFF2-40B4-BE49-F238E27FC236}">
                <a16:creationId xmlns:a16="http://schemas.microsoft.com/office/drawing/2014/main" id="{3C1FA54D-417C-9973-151C-0B7C0973DFA3}"/>
              </a:ext>
            </a:extLst>
          </p:cNvPr>
          <p:cNvSpPr/>
          <p:nvPr/>
        </p:nvSpPr>
        <p:spPr>
          <a:xfrm>
            <a:off x="1759738" y="4984791"/>
            <a:ext cx="622127" cy="112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a:solidFill>
                  <a:schemeClr val="tx1"/>
                </a:solidFill>
              </a:rPr>
              <a:t>Hybrid 2</a:t>
            </a:r>
            <a:endParaRPr kumimoji="1" lang="ja-JP" altLang="en-US" sz="900" dirty="0">
              <a:solidFill>
                <a:schemeClr val="tx1"/>
              </a:solidFill>
            </a:endParaRPr>
          </a:p>
        </p:txBody>
      </p:sp>
      <p:sp>
        <p:nvSpPr>
          <p:cNvPr id="50" name="正方形/長方形 49">
            <a:extLst>
              <a:ext uri="{FF2B5EF4-FFF2-40B4-BE49-F238E27FC236}">
                <a16:creationId xmlns:a16="http://schemas.microsoft.com/office/drawing/2014/main" id="{965FF4E6-2333-CB4F-06E6-4E01FD0D5042}"/>
              </a:ext>
            </a:extLst>
          </p:cNvPr>
          <p:cNvSpPr/>
          <p:nvPr/>
        </p:nvSpPr>
        <p:spPr>
          <a:xfrm>
            <a:off x="5130043" y="4830265"/>
            <a:ext cx="622127" cy="112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a:solidFill>
                  <a:schemeClr val="tx1"/>
                </a:solidFill>
              </a:rPr>
              <a:t>Hybrid 1</a:t>
            </a:r>
            <a:endParaRPr kumimoji="1" lang="ja-JP" altLang="en-US" sz="900" dirty="0">
              <a:solidFill>
                <a:schemeClr val="tx1"/>
              </a:solidFill>
            </a:endParaRPr>
          </a:p>
        </p:txBody>
      </p:sp>
      <p:sp>
        <p:nvSpPr>
          <p:cNvPr id="51" name="正方形/長方形 50">
            <a:extLst>
              <a:ext uri="{FF2B5EF4-FFF2-40B4-BE49-F238E27FC236}">
                <a16:creationId xmlns:a16="http://schemas.microsoft.com/office/drawing/2014/main" id="{0694FB6D-7C10-973F-1CA7-66FC5D2FA1A9}"/>
              </a:ext>
            </a:extLst>
          </p:cNvPr>
          <p:cNvSpPr/>
          <p:nvPr/>
        </p:nvSpPr>
        <p:spPr>
          <a:xfrm>
            <a:off x="5130043" y="4970043"/>
            <a:ext cx="622127" cy="112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a:solidFill>
                  <a:schemeClr val="tx1"/>
                </a:solidFill>
              </a:rPr>
              <a:t>Hybrid 2</a:t>
            </a:r>
            <a:endParaRPr kumimoji="1" lang="ja-JP" altLang="en-US" sz="900" dirty="0">
              <a:solidFill>
                <a:schemeClr val="tx1"/>
              </a:solidFill>
            </a:endParaRPr>
          </a:p>
        </p:txBody>
      </p:sp>
      <p:sp>
        <p:nvSpPr>
          <p:cNvPr id="53" name="テキスト ボックス 52">
            <a:extLst>
              <a:ext uri="{FF2B5EF4-FFF2-40B4-BE49-F238E27FC236}">
                <a16:creationId xmlns:a16="http://schemas.microsoft.com/office/drawing/2014/main" id="{7D2F75A5-DC55-B227-C506-0DB57164DDCE}"/>
              </a:ext>
            </a:extLst>
          </p:cNvPr>
          <p:cNvSpPr txBox="1"/>
          <p:nvPr/>
        </p:nvSpPr>
        <p:spPr>
          <a:xfrm>
            <a:off x="1513810" y="5296168"/>
            <a:ext cx="1018454" cy="369332"/>
          </a:xfrm>
          <a:prstGeom prst="rect">
            <a:avLst/>
          </a:prstGeom>
          <a:solidFill>
            <a:schemeClr val="bg1"/>
          </a:solidFill>
        </p:spPr>
        <p:txBody>
          <a:bodyPr wrap="square" rtlCol="0">
            <a:spAutoFit/>
          </a:bodyPr>
          <a:lstStyle/>
          <a:p>
            <a:pPr algn="ctr"/>
            <a:r>
              <a:rPr kumimoji="1" lang="ja-JP" altLang="en-US" dirty="0"/>
              <a:t>中程度</a:t>
            </a:r>
          </a:p>
        </p:txBody>
      </p:sp>
      <p:sp>
        <p:nvSpPr>
          <p:cNvPr id="54" name="テキスト ボックス 53">
            <a:extLst>
              <a:ext uri="{FF2B5EF4-FFF2-40B4-BE49-F238E27FC236}">
                <a16:creationId xmlns:a16="http://schemas.microsoft.com/office/drawing/2014/main" id="{6AD1198A-1B9E-5072-6200-C59E1B1E82FC}"/>
              </a:ext>
            </a:extLst>
          </p:cNvPr>
          <p:cNvSpPr txBox="1"/>
          <p:nvPr/>
        </p:nvSpPr>
        <p:spPr>
          <a:xfrm>
            <a:off x="4900032" y="5296168"/>
            <a:ext cx="1018454" cy="369332"/>
          </a:xfrm>
          <a:prstGeom prst="rect">
            <a:avLst/>
          </a:prstGeom>
          <a:solidFill>
            <a:schemeClr val="bg1"/>
          </a:solidFill>
        </p:spPr>
        <p:txBody>
          <a:bodyPr wrap="square" rtlCol="0">
            <a:spAutoFit/>
          </a:bodyPr>
          <a:lstStyle/>
          <a:p>
            <a:pPr algn="ctr"/>
            <a:r>
              <a:rPr kumimoji="1" lang="ja-JP" altLang="en-US" dirty="0"/>
              <a:t>中程度</a:t>
            </a:r>
          </a:p>
        </p:txBody>
      </p:sp>
      <p:sp>
        <p:nvSpPr>
          <p:cNvPr id="55" name="吹き出し: 角を丸めた四角形 54">
            <a:extLst>
              <a:ext uri="{FF2B5EF4-FFF2-40B4-BE49-F238E27FC236}">
                <a16:creationId xmlns:a16="http://schemas.microsoft.com/office/drawing/2014/main" id="{89E4FFA1-0684-53BE-1559-0ECD642D1B20}"/>
              </a:ext>
            </a:extLst>
          </p:cNvPr>
          <p:cNvSpPr/>
          <p:nvPr/>
        </p:nvSpPr>
        <p:spPr>
          <a:xfrm>
            <a:off x="7387102" y="5445076"/>
            <a:ext cx="4100703" cy="568146"/>
          </a:xfrm>
          <a:prstGeom prst="wedgeRoundRectCallout">
            <a:avLst>
              <a:gd name="adj1" fmla="val 29547"/>
              <a:gd name="adj2" fmla="val -82804"/>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Cambria Math" panose="02040503050406030204" pitchFamily="18" charset="0"/>
              </a:rPr>
              <a:t>提案手法の平均性能は非連結性では</a:t>
            </a:r>
            <a:r>
              <a:rPr kumimoji="1" lang="en-US" altLang="ja-JP" sz="1600" dirty="0">
                <a:solidFill>
                  <a:schemeClr val="tx1"/>
                </a:solidFill>
                <a:latin typeface="Cambria Math" panose="02040503050406030204" pitchFamily="18" charset="0"/>
              </a:rPr>
              <a:t>2</a:t>
            </a:r>
            <a:r>
              <a:rPr kumimoji="1" lang="ja-JP" altLang="en-US" sz="1600" dirty="0">
                <a:solidFill>
                  <a:schemeClr val="tx1"/>
                </a:solidFill>
                <a:latin typeface="Cambria Math" panose="02040503050406030204" pitchFamily="18" charset="0"/>
              </a:rPr>
              <a:t>番目、それ以外では最も優れている</a:t>
            </a:r>
            <a:endParaRPr kumimoji="1" lang="en-US" altLang="ja-JP" sz="1600" dirty="0">
              <a:solidFill>
                <a:schemeClr val="tx1"/>
              </a:solidFill>
              <a:latin typeface="Cambria Math" panose="02040503050406030204" pitchFamily="18" charset="0"/>
            </a:endParaRPr>
          </a:p>
        </p:txBody>
      </p:sp>
      <p:sp>
        <p:nvSpPr>
          <p:cNvPr id="16" name="吹き出し: 角を丸めた四角形 15">
            <a:extLst>
              <a:ext uri="{FF2B5EF4-FFF2-40B4-BE49-F238E27FC236}">
                <a16:creationId xmlns:a16="http://schemas.microsoft.com/office/drawing/2014/main" id="{85004E44-A414-D439-6F35-1ED45CD8EBBB}"/>
              </a:ext>
            </a:extLst>
          </p:cNvPr>
          <p:cNvSpPr/>
          <p:nvPr/>
        </p:nvSpPr>
        <p:spPr>
          <a:xfrm>
            <a:off x="4125792" y="6093200"/>
            <a:ext cx="3167866" cy="365125"/>
          </a:xfrm>
          <a:prstGeom prst="wedgeRoundRectCallout">
            <a:avLst>
              <a:gd name="adj1" fmla="val -33099"/>
              <a:gd name="adj2" fmla="val -85121"/>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latin typeface="Cambria Math" panose="02040503050406030204" pitchFamily="18" charset="0"/>
              </a:rPr>
              <a:t>PF</a:t>
            </a:r>
            <a:r>
              <a:rPr kumimoji="1" lang="ja-JP" altLang="en-US" sz="1600" dirty="0">
                <a:solidFill>
                  <a:schemeClr val="tx1"/>
                </a:solidFill>
                <a:latin typeface="Cambria Math" panose="02040503050406030204" pitchFamily="18" charset="0"/>
              </a:rPr>
              <a:t>が狭いときは、</a:t>
            </a:r>
            <a:r>
              <a:rPr kumimoji="1" lang="en-US" altLang="ja-JP" sz="1600" dirty="0">
                <a:solidFill>
                  <a:schemeClr val="tx1"/>
                </a:solidFill>
                <a:latin typeface="Cambria Math" panose="02040503050406030204" pitchFamily="18" charset="0"/>
              </a:rPr>
              <a:t>(1)-1</a:t>
            </a:r>
            <a:r>
              <a:rPr kumimoji="1" lang="ja-JP" altLang="en-US" sz="1600" dirty="0">
                <a:solidFill>
                  <a:schemeClr val="tx1"/>
                </a:solidFill>
                <a:latin typeface="Cambria Math" panose="02040503050406030204" pitchFamily="18" charset="0"/>
              </a:rPr>
              <a:t>の結果と類似</a:t>
            </a:r>
            <a:endParaRPr kumimoji="1" lang="en-US" altLang="ja-JP" sz="1600" dirty="0">
              <a:solidFill>
                <a:schemeClr val="tx1"/>
              </a:solidFill>
              <a:latin typeface="Cambria Math" panose="02040503050406030204" pitchFamily="18" charset="0"/>
            </a:endParaRPr>
          </a:p>
        </p:txBody>
      </p:sp>
    </p:spTree>
    <p:extLst>
      <p:ext uri="{BB962C8B-B14F-4D97-AF65-F5344CB8AC3E}">
        <p14:creationId xmlns:p14="http://schemas.microsoft.com/office/powerpoint/2010/main" val="2743092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en-US" altLang="ja-JP" dirty="0"/>
              <a:t>(</a:t>
            </a:r>
            <a:r>
              <a:rPr lang="en-US" altLang="ja-JP" dirty="0" err="1"/>
              <a:t>f,v</a:t>
            </a:r>
            <a:r>
              <a:rPr lang="en-US" altLang="ja-JP" dirty="0"/>
              <a:t>)</a:t>
            </a:r>
            <a:r>
              <a:rPr lang="ja-JP" altLang="en-US" dirty="0"/>
              <a:t>空間における個体群の軌跡（最適解付近）</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901016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(1)-3</a:t>
            </a:r>
            <a:r>
              <a:rPr lang="en-US" altLang="ja-JP" sz="1600" b="1" dirty="0">
                <a:solidFill>
                  <a:schemeClr val="bg1"/>
                </a:solidFill>
              </a:rPr>
              <a:t> </a:t>
            </a:r>
            <a:r>
              <a:rPr kumimoji="1" lang="ja-JP" altLang="en-US" sz="1600" b="1" dirty="0">
                <a:solidFill>
                  <a:schemeClr val="bg1"/>
                </a:solidFill>
              </a:rPr>
              <a:t>パレートフロンティアの広さと非凸性の影響分析</a:t>
            </a: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08177" y="107830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提案手法は、両方のサブ個体群が最適解付近に収束している。</a:t>
            </a:r>
            <a:endParaRPr lang="en-US" altLang="ja-JP" sz="2800" dirty="0"/>
          </a:p>
        </p:txBody>
      </p:sp>
      <p:pic>
        <p:nvPicPr>
          <p:cNvPr id="4" name="図 3">
            <a:extLst>
              <a:ext uri="{FF2B5EF4-FFF2-40B4-BE49-F238E27FC236}">
                <a16:creationId xmlns:a16="http://schemas.microsoft.com/office/drawing/2014/main" id="{0D79C0F6-BE7F-E840-BA96-5406D44788A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7633" y="2135017"/>
            <a:ext cx="1911423" cy="1891172"/>
          </a:xfrm>
          <a:prstGeom prst="rect">
            <a:avLst/>
          </a:prstGeom>
          <a:noFill/>
          <a:ln>
            <a:noFill/>
          </a:ln>
        </p:spPr>
      </p:pic>
      <p:pic>
        <p:nvPicPr>
          <p:cNvPr id="5" name="図 4">
            <a:extLst>
              <a:ext uri="{FF2B5EF4-FFF2-40B4-BE49-F238E27FC236}">
                <a16:creationId xmlns:a16="http://schemas.microsoft.com/office/drawing/2014/main" id="{DD90C6B7-D205-2EEE-16B7-19B2B55ADA4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8670" y="2157817"/>
            <a:ext cx="1845573" cy="1845573"/>
          </a:xfrm>
          <a:prstGeom prst="rect">
            <a:avLst/>
          </a:prstGeom>
          <a:noFill/>
          <a:ln>
            <a:noFill/>
          </a:ln>
        </p:spPr>
      </p:pic>
      <p:pic>
        <p:nvPicPr>
          <p:cNvPr id="6" name="図 5">
            <a:extLst>
              <a:ext uri="{FF2B5EF4-FFF2-40B4-BE49-F238E27FC236}">
                <a16:creationId xmlns:a16="http://schemas.microsoft.com/office/drawing/2014/main" id="{A3BBD019-8529-678A-8C8F-9D7F054ED32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2111769"/>
            <a:ext cx="1839559" cy="1937669"/>
          </a:xfrm>
          <a:prstGeom prst="rect">
            <a:avLst/>
          </a:prstGeom>
          <a:noFill/>
          <a:ln>
            <a:noFill/>
          </a:ln>
        </p:spPr>
      </p:pic>
      <p:pic>
        <p:nvPicPr>
          <p:cNvPr id="7" name="図 6">
            <a:extLst>
              <a:ext uri="{FF2B5EF4-FFF2-40B4-BE49-F238E27FC236}">
                <a16:creationId xmlns:a16="http://schemas.microsoft.com/office/drawing/2014/main" id="{1F64DF0A-0956-9F78-B16F-593F7266C14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05349" y="2113413"/>
            <a:ext cx="1845224" cy="1955646"/>
          </a:xfrm>
          <a:prstGeom prst="rect">
            <a:avLst/>
          </a:prstGeom>
          <a:noFill/>
          <a:ln>
            <a:noFill/>
          </a:ln>
        </p:spPr>
      </p:pic>
      <p:pic>
        <p:nvPicPr>
          <p:cNvPr id="8" name="図 7">
            <a:extLst>
              <a:ext uri="{FF2B5EF4-FFF2-40B4-BE49-F238E27FC236}">
                <a16:creationId xmlns:a16="http://schemas.microsoft.com/office/drawing/2014/main" id="{B05A42FD-6F33-5AEE-1E7A-EFBD9B3E770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80649" y="2147153"/>
            <a:ext cx="1774190" cy="1866900"/>
          </a:xfrm>
          <a:prstGeom prst="rect">
            <a:avLst/>
          </a:prstGeom>
          <a:noFill/>
          <a:ln>
            <a:noFill/>
          </a:ln>
        </p:spPr>
      </p:pic>
      <p:sp>
        <p:nvSpPr>
          <p:cNvPr id="9" name="テキスト ボックス 8">
            <a:extLst>
              <a:ext uri="{FF2B5EF4-FFF2-40B4-BE49-F238E27FC236}">
                <a16:creationId xmlns:a16="http://schemas.microsoft.com/office/drawing/2014/main" id="{9A4DABC2-F781-AE4C-52F3-5EF28125924B}"/>
              </a:ext>
            </a:extLst>
          </p:cNvPr>
          <p:cNvSpPr txBox="1"/>
          <p:nvPr/>
        </p:nvSpPr>
        <p:spPr>
          <a:xfrm>
            <a:off x="-37083" y="2205188"/>
            <a:ext cx="1983235" cy="646331"/>
          </a:xfrm>
          <a:prstGeom prst="rect">
            <a:avLst/>
          </a:prstGeom>
          <a:noFill/>
        </p:spPr>
        <p:txBody>
          <a:bodyPr wrap="none" rtlCol="0">
            <a:spAutoFit/>
          </a:bodyPr>
          <a:lstStyle/>
          <a:p>
            <a:pPr algn="ctr"/>
            <a:r>
              <a:rPr kumimoji="1" lang="en-US" altLang="ja-JP" b="1" dirty="0"/>
              <a:t>Prob.1</a:t>
            </a:r>
          </a:p>
          <a:p>
            <a:pPr algn="ctr"/>
            <a:r>
              <a:rPr kumimoji="1" lang="ja-JP" altLang="en-US" dirty="0"/>
              <a:t>非連結性が最も疎</a:t>
            </a:r>
          </a:p>
        </p:txBody>
      </p:sp>
      <p:sp>
        <p:nvSpPr>
          <p:cNvPr id="10" name="テキスト ボックス 9">
            <a:extLst>
              <a:ext uri="{FF2B5EF4-FFF2-40B4-BE49-F238E27FC236}">
                <a16:creationId xmlns:a16="http://schemas.microsoft.com/office/drawing/2014/main" id="{DF1339FC-4432-5AEC-1FC1-0CB01F9E4042}"/>
              </a:ext>
            </a:extLst>
          </p:cNvPr>
          <p:cNvSpPr txBox="1"/>
          <p:nvPr/>
        </p:nvSpPr>
        <p:spPr>
          <a:xfrm>
            <a:off x="206572" y="4195913"/>
            <a:ext cx="1495922" cy="646331"/>
          </a:xfrm>
          <a:prstGeom prst="rect">
            <a:avLst/>
          </a:prstGeom>
          <a:noFill/>
        </p:spPr>
        <p:txBody>
          <a:bodyPr wrap="none" rtlCol="0">
            <a:spAutoFit/>
          </a:bodyPr>
          <a:lstStyle/>
          <a:p>
            <a:pPr algn="ctr"/>
            <a:r>
              <a:rPr kumimoji="1" lang="en-US" altLang="ja-JP" b="1" dirty="0"/>
              <a:t>Prob.2</a:t>
            </a:r>
          </a:p>
          <a:p>
            <a:pPr algn="ctr"/>
            <a:r>
              <a:rPr kumimoji="1" lang="en-US" altLang="ja-JP" dirty="0"/>
              <a:t>PF</a:t>
            </a:r>
            <a:r>
              <a:rPr kumimoji="1" lang="ja-JP" altLang="en-US" dirty="0"/>
              <a:t>が最も広い</a:t>
            </a:r>
          </a:p>
        </p:txBody>
      </p:sp>
      <p:pic>
        <p:nvPicPr>
          <p:cNvPr id="11" name="図 10">
            <a:extLst>
              <a:ext uri="{FF2B5EF4-FFF2-40B4-BE49-F238E27FC236}">
                <a16:creationId xmlns:a16="http://schemas.microsoft.com/office/drawing/2014/main" id="{463C27F8-D61D-BF25-552A-11BFB995AD20}"/>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03483" y="4153585"/>
            <a:ext cx="1858010" cy="1917924"/>
          </a:xfrm>
          <a:prstGeom prst="rect">
            <a:avLst/>
          </a:prstGeom>
          <a:noFill/>
          <a:ln>
            <a:noFill/>
          </a:ln>
        </p:spPr>
      </p:pic>
      <p:pic>
        <p:nvPicPr>
          <p:cNvPr id="12" name="図 11">
            <a:extLst>
              <a:ext uri="{FF2B5EF4-FFF2-40B4-BE49-F238E27FC236}">
                <a16:creationId xmlns:a16="http://schemas.microsoft.com/office/drawing/2014/main" id="{5C668B4F-C032-4012-246B-997D3F66C774}"/>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69440" y="4153300"/>
            <a:ext cx="1912820" cy="1939761"/>
          </a:xfrm>
          <a:prstGeom prst="rect">
            <a:avLst/>
          </a:prstGeom>
          <a:noFill/>
          <a:ln>
            <a:noFill/>
          </a:ln>
        </p:spPr>
      </p:pic>
      <p:pic>
        <p:nvPicPr>
          <p:cNvPr id="13" name="図 12">
            <a:extLst>
              <a:ext uri="{FF2B5EF4-FFF2-40B4-BE49-F238E27FC236}">
                <a16:creationId xmlns:a16="http://schemas.microsoft.com/office/drawing/2014/main" id="{34626234-386A-D911-BEAF-1771533BC90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84424" y="4140888"/>
            <a:ext cx="1903212" cy="1964584"/>
          </a:xfrm>
          <a:prstGeom prst="rect">
            <a:avLst/>
          </a:prstGeom>
          <a:noFill/>
          <a:ln>
            <a:noFill/>
          </a:ln>
        </p:spPr>
      </p:pic>
      <p:pic>
        <p:nvPicPr>
          <p:cNvPr id="14" name="図 13">
            <a:extLst>
              <a:ext uri="{FF2B5EF4-FFF2-40B4-BE49-F238E27FC236}">
                <a16:creationId xmlns:a16="http://schemas.microsoft.com/office/drawing/2014/main" id="{48961461-3588-2963-3501-3950D312440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86344" y="4140888"/>
            <a:ext cx="1937298" cy="1964584"/>
          </a:xfrm>
          <a:prstGeom prst="rect">
            <a:avLst/>
          </a:prstGeom>
          <a:noFill/>
          <a:ln>
            <a:noFill/>
          </a:ln>
        </p:spPr>
      </p:pic>
      <p:pic>
        <p:nvPicPr>
          <p:cNvPr id="15" name="図 14">
            <a:extLst>
              <a:ext uri="{FF2B5EF4-FFF2-40B4-BE49-F238E27FC236}">
                <a16:creationId xmlns:a16="http://schemas.microsoft.com/office/drawing/2014/main" id="{4C257EA5-4588-C131-F4D2-610927F9EDEC}"/>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80649" y="4159456"/>
            <a:ext cx="1875355" cy="1927448"/>
          </a:xfrm>
          <a:prstGeom prst="rect">
            <a:avLst/>
          </a:prstGeom>
          <a:noFill/>
          <a:ln>
            <a:noFill/>
          </a:ln>
        </p:spPr>
      </p:pic>
      <p:sp>
        <p:nvSpPr>
          <p:cNvPr id="16" name="テキスト ボックス 15">
            <a:extLst>
              <a:ext uri="{FF2B5EF4-FFF2-40B4-BE49-F238E27FC236}">
                <a16:creationId xmlns:a16="http://schemas.microsoft.com/office/drawing/2014/main" id="{6DBDBDD4-F82F-5642-53FC-96603E261FC7}"/>
              </a:ext>
            </a:extLst>
          </p:cNvPr>
          <p:cNvSpPr txBox="1"/>
          <p:nvPr/>
        </p:nvSpPr>
        <p:spPr>
          <a:xfrm>
            <a:off x="2541893" y="1703464"/>
            <a:ext cx="527710" cy="400110"/>
          </a:xfrm>
          <a:prstGeom prst="rect">
            <a:avLst/>
          </a:prstGeom>
          <a:noFill/>
        </p:spPr>
        <p:txBody>
          <a:bodyPr wrap="none" rtlCol="0">
            <a:spAutoFit/>
          </a:bodyPr>
          <a:lstStyle/>
          <a:p>
            <a:pPr algn="ctr"/>
            <a:r>
              <a:rPr kumimoji="1" lang="en-US" altLang="ja-JP" sz="2000" b="1"/>
              <a:t>FR</a:t>
            </a:r>
            <a:endParaRPr kumimoji="1" lang="ja-JP" altLang="en-US" sz="2000" b="1" dirty="0"/>
          </a:p>
        </p:txBody>
      </p:sp>
      <p:sp>
        <p:nvSpPr>
          <p:cNvPr id="17" name="テキスト ボックス 16">
            <a:extLst>
              <a:ext uri="{FF2B5EF4-FFF2-40B4-BE49-F238E27FC236}">
                <a16:creationId xmlns:a16="http://schemas.microsoft.com/office/drawing/2014/main" id="{C9C43E4F-79B7-B6F7-A840-1B746376F2CF}"/>
              </a:ext>
            </a:extLst>
          </p:cNvPr>
          <p:cNvSpPr txBox="1"/>
          <p:nvPr/>
        </p:nvSpPr>
        <p:spPr>
          <a:xfrm>
            <a:off x="4084494" y="1703464"/>
            <a:ext cx="1704249" cy="400110"/>
          </a:xfrm>
          <a:prstGeom prst="rect">
            <a:avLst/>
          </a:prstGeom>
          <a:noFill/>
        </p:spPr>
        <p:txBody>
          <a:bodyPr wrap="none" rtlCol="0">
            <a:spAutoFit/>
          </a:bodyPr>
          <a:lstStyle/>
          <a:p>
            <a:pPr algn="ctr"/>
            <a:r>
              <a:rPr kumimoji="1" lang="en-US" altLang="ja-JP" sz="2000" b="1"/>
              <a:t>AW-MOEA/D</a:t>
            </a:r>
            <a:endParaRPr kumimoji="1" lang="ja-JP" altLang="en-US" sz="2000" b="1" dirty="0"/>
          </a:p>
        </p:txBody>
      </p:sp>
      <p:sp>
        <p:nvSpPr>
          <p:cNvPr id="18" name="テキスト ボックス 17">
            <a:extLst>
              <a:ext uri="{FF2B5EF4-FFF2-40B4-BE49-F238E27FC236}">
                <a16:creationId xmlns:a16="http://schemas.microsoft.com/office/drawing/2014/main" id="{8296C06B-1191-1344-66A3-13E6F0EEA7C6}"/>
              </a:ext>
            </a:extLst>
          </p:cNvPr>
          <p:cNvSpPr txBox="1"/>
          <p:nvPr/>
        </p:nvSpPr>
        <p:spPr>
          <a:xfrm>
            <a:off x="6487911" y="1703464"/>
            <a:ext cx="1140056" cy="400110"/>
          </a:xfrm>
          <a:prstGeom prst="rect">
            <a:avLst/>
          </a:prstGeom>
          <a:noFill/>
        </p:spPr>
        <p:txBody>
          <a:bodyPr wrap="none" rtlCol="0">
            <a:spAutoFit/>
          </a:bodyPr>
          <a:lstStyle/>
          <a:p>
            <a:pPr algn="ctr"/>
            <a:r>
              <a:rPr kumimoji="1" lang="en-US" altLang="ja-JP" sz="2000" b="1" dirty="0"/>
              <a:t>Hybrid1</a:t>
            </a:r>
            <a:endParaRPr kumimoji="1" lang="ja-JP" altLang="en-US" sz="2000" b="1" dirty="0"/>
          </a:p>
        </p:txBody>
      </p:sp>
      <p:sp>
        <p:nvSpPr>
          <p:cNvPr id="19" name="テキスト ボックス 18">
            <a:extLst>
              <a:ext uri="{FF2B5EF4-FFF2-40B4-BE49-F238E27FC236}">
                <a16:creationId xmlns:a16="http://schemas.microsoft.com/office/drawing/2014/main" id="{5C6CF4BE-87F1-36CA-6B3C-8EFCDC4B0BF6}"/>
              </a:ext>
            </a:extLst>
          </p:cNvPr>
          <p:cNvSpPr txBox="1"/>
          <p:nvPr/>
        </p:nvSpPr>
        <p:spPr>
          <a:xfrm>
            <a:off x="8591033" y="1703464"/>
            <a:ext cx="1140056" cy="400110"/>
          </a:xfrm>
          <a:prstGeom prst="rect">
            <a:avLst/>
          </a:prstGeom>
          <a:noFill/>
        </p:spPr>
        <p:txBody>
          <a:bodyPr wrap="none" rtlCol="0">
            <a:spAutoFit/>
          </a:bodyPr>
          <a:lstStyle/>
          <a:p>
            <a:pPr algn="ctr"/>
            <a:r>
              <a:rPr kumimoji="1" lang="en-US" altLang="ja-JP" sz="2000" b="1" dirty="0"/>
              <a:t>Hybrid2</a:t>
            </a:r>
            <a:endParaRPr kumimoji="1" lang="ja-JP" altLang="en-US" sz="2000" b="1" dirty="0"/>
          </a:p>
        </p:txBody>
      </p:sp>
      <p:sp>
        <p:nvSpPr>
          <p:cNvPr id="20" name="テキスト ボックス 19">
            <a:extLst>
              <a:ext uri="{FF2B5EF4-FFF2-40B4-BE49-F238E27FC236}">
                <a16:creationId xmlns:a16="http://schemas.microsoft.com/office/drawing/2014/main" id="{C28BA3B8-935F-EE5F-35FE-AB4AD9BB0D37}"/>
              </a:ext>
            </a:extLst>
          </p:cNvPr>
          <p:cNvSpPr txBox="1"/>
          <p:nvPr/>
        </p:nvSpPr>
        <p:spPr>
          <a:xfrm>
            <a:off x="10589424" y="1703464"/>
            <a:ext cx="1282723" cy="400110"/>
          </a:xfrm>
          <a:prstGeom prst="rect">
            <a:avLst/>
          </a:prstGeom>
          <a:noFill/>
        </p:spPr>
        <p:txBody>
          <a:bodyPr wrap="none" rtlCol="0">
            <a:spAutoFit/>
          </a:bodyPr>
          <a:lstStyle/>
          <a:p>
            <a:pPr algn="ctr"/>
            <a:r>
              <a:rPr kumimoji="1" lang="en-US" altLang="ja-JP" sz="2000" b="1" dirty="0"/>
              <a:t>Proposal</a:t>
            </a:r>
            <a:endParaRPr kumimoji="1" lang="ja-JP" altLang="en-US" sz="2000" b="1" dirty="0"/>
          </a:p>
        </p:txBody>
      </p:sp>
    </p:spTree>
    <p:extLst>
      <p:ext uri="{BB962C8B-B14F-4D97-AF65-F5344CB8AC3E}">
        <p14:creationId xmlns:p14="http://schemas.microsoft.com/office/powerpoint/2010/main" val="820929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違反量削減優先に基づく制約対処法（</a:t>
            </a:r>
            <a:r>
              <a:rPr lang="en-US" altLang="ja-JP" dirty="0"/>
              <a:t>FR</a:t>
            </a:r>
            <a:r>
              <a:rPr lang="ja-JP" altLang="en-US" dirty="0"/>
              <a:t>）の課題</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08177" y="107830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可能解を早期に獲得しても、その後の探索効率に改善の余地がある。</a:t>
            </a:r>
            <a:endParaRPr lang="en-US" altLang="ja-JP" sz="2800" dirty="0"/>
          </a:p>
        </p:txBody>
      </p:sp>
      <p:pic>
        <p:nvPicPr>
          <p:cNvPr id="5" name="図 4" descr="ダイアグラム&#10;&#10;自動的に生成された説明">
            <a:extLst>
              <a:ext uri="{FF2B5EF4-FFF2-40B4-BE49-F238E27FC236}">
                <a16:creationId xmlns:a16="http://schemas.microsoft.com/office/drawing/2014/main" id="{A61498F1-E88E-29E0-9C9E-51C67AE7C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874" y="2691190"/>
            <a:ext cx="2993775" cy="2602675"/>
          </a:xfrm>
          <a:prstGeom prst="rect">
            <a:avLst/>
          </a:prstGeom>
        </p:spPr>
      </p:pic>
      <p:pic>
        <p:nvPicPr>
          <p:cNvPr id="7" name="図 6">
            <a:extLst>
              <a:ext uri="{FF2B5EF4-FFF2-40B4-BE49-F238E27FC236}">
                <a16:creationId xmlns:a16="http://schemas.microsoft.com/office/drawing/2014/main" id="{08C6DF3E-39E3-36CA-263B-0147DE032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629" y="5431278"/>
            <a:ext cx="4009161" cy="467499"/>
          </a:xfrm>
          <a:prstGeom prst="rect">
            <a:avLst/>
          </a:prstGeom>
        </p:spPr>
      </p:pic>
      <p:sp>
        <p:nvSpPr>
          <p:cNvPr id="8" name="テキスト ボックス 7">
            <a:extLst>
              <a:ext uri="{FF2B5EF4-FFF2-40B4-BE49-F238E27FC236}">
                <a16:creationId xmlns:a16="http://schemas.microsoft.com/office/drawing/2014/main" id="{CF646976-4423-AE06-1AD9-A67446CB943D}"/>
              </a:ext>
            </a:extLst>
          </p:cNvPr>
          <p:cNvSpPr txBox="1"/>
          <p:nvPr/>
        </p:nvSpPr>
        <p:spPr>
          <a:xfrm>
            <a:off x="1224181" y="1671113"/>
            <a:ext cx="4216218" cy="400110"/>
          </a:xfrm>
          <a:prstGeom prst="rect">
            <a:avLst/>
          </a:prstGeom>
          <a:noFill/>
        </p:spPr>
        <p:txBody>
          <a:bodyPr wrap="none" rtlCol="0">
            <a:spAutoFit/>
          </a:bodyPr>
          <a:lstStyle/>
          <a:p>
            <a:pPr algn="ctr"/>
            <a:r>
              <a:rPr kumimoji="1" lang="en-US" altLang="ja-JP" sz="2000" dirty="0"/>
              <a:t>Step1: </a:t>
            </a:r>
            <a:r>
              <a:rPr kumimoji="1" lang="ja-JP" altLang="en-US" sz="2000" dirty="0"/>
              <a:t>実行可能解の探索を優先する</a:t>
            </a:r>
            <a:endParaRPr kumimoji="1" lang="en-US" altLang="ja-JP" sz="2000" dirty="0"/>
          </a:p>
        </p:txBody>
      </p:sp>
      <p:sp>
        <p:nvSpPr>
          <p:cNvPr id="9" name="テキスト ボックス 8">
            <a:extLst>
              <a:ext uri="{FF2B5EF4-FFF2-40B4-BE49-F238E27FC236}">
                <a16:creationId xmlns:a16="http://schemas.microsoft.com/office/drawing/2014/main" id="{B3E051D7-0742-FE1E-B432-BD70FB7E0A4C}"/>
              </a:ext>
            </a:extLst>
          </p:cNvPr>
          <p:cNvSpPr txBox="1"/>
          <p:nvPr/>
        </p:nvSpPr>
        <p:spPr>
          <a:xfrm>
            <a:off x="1285083" y="2274959"/>
            <a:ext cx="4323620" cy="369332"/>
          </a:xfrm>
          <a:prstGeom prst="rect">
            <a:avLst/>
          </a:prstGeom>
          <a:noFill/>
        </p:spPr>
        <p:txBody>
          <a:bodyPr wrap="none" rtlCol="0">
            <a:spAutoFit/>
          </a:bodyPr>
          <a:lstStyle/>
          <a:p>
            <a:pPr algn="ctr"/>
            <a:r>
              <a:rPr kumimoji="1" lang="ja-JP" altLang="en-US" b="1" dirty="0">
                <a:solidFill>
                  <a:schemeClr val="accent1"/>
                </a:solidFill>
              </a:rPr>
              <a:t>制約違反解を棄却し、可能領域内部に収束</a:t>
            </a:r>
          </a:p>
        </p:txBody>
      </p:sp>
      <p:pic>
        <p:nvPicPr>
          <p:cNvPr id="10" name="図 9" descr="ダイアグラム&#10;&#10;自動的に生成された説明">
            <a:extLst>
              <a:ext uri="{FF2B5EF4-FFF2-40B4-BE49-F238E27FC236}">
                <a16:creationId xmlns:a16="http://schemas.microsoft.com/office/drawing/2014/main" id="{EBA6F086-C069-38AB-6256-C27ED7D75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663" y="2691190"/>
            <a:ext cx="2993775" cy="2602675"/>
          </a:xfrm>
          <a:prstGeom prst="rect">
            <a:avLst/>
          </a:prstGeom>
        </p:spPr>
      </p:pic>
      <p:sp>
        <p:nvSpPr>
          <p:cNvPr id="11" name="テキスト ボックス 10">
            <a:extLst>
              <a:ext uri="{FF2B5EF4-FFF2-40B4-BE49-F238E27FC236}">
                <a16:creationId xmlns:a16="http://schemas.microsoft.com/office/drawing/2014/main" id="{9849E651-A6D3-5903-F4C3-2323D9954B54}"/>
              </a:ext>
            </a:extLst>
          </p:cNvPr>
          <p:cNvSpPr txBox="1"/>
          <p:nvPr/>
        </p:nvSpPr>
        <p:spPr>
          <a:xfrm>
            <a:off x="6597717" y="1671113"/>
            <a:ext cx="4522393" cy="400110"/>
          </a:xfrm>
          <a:prstGeom prst="rect">
            <a:avLst/>
          </a:prstGeom>
          <a:noFill/>
        </p:spPr>
        <p:txBody>
          <a:bodyPr wrap="none" rtlCol="0">
            <a:spAutoFit/>
          </a:bodyPr>
          <a:lstStyle/>
          <a:p>
            <a:pPr algn="ctr"/>
            <a:r>
              <a:rPr kumimoji="1" lang="en-US" altLang="ja-JP" sz="2000" dirty="0"/>
              <a:t>Step2: </a:t>
            </a:r>
            <a:r>
              <a:rPr kumimoji="1" lang="ja-JP" altLang="en-US" sz="2000" dirty="0"/>
              <a:t>制約境界上の最適解を探索する</a:t>
            </a:r>
            <a:endParaRPr kumimoji="1" lang="en-US" altLang="ja-JP" sz="2000" dirty="0"/>
          </a:p>
        </p:txBody>
      </p:sp>
      <p:sp>
        <p:nvSpPr>
          <p:cNvPr id="12" name="テキスト ボックス 11">
            <a:extLst>
              <a:ext uri="{FF2B5EF4-FFF2-40B4-BE49-F238E27FC236}">
                <a16:creationId xmlns:a16="http://schemas.microsoft.com/office/drawing/2014/main" id="{A19156C2-FA41-CBC4-A385-DA1D29E55996}"/>
              </a:ext>
            </a:extLst>
          </p:cNvPr>
          <p:cNvSpPr txBox="1"/>
          <p:nvPr/>
        </p:nvSpPr>
        <p:spPr>
          <a:xfrm>
            <a:off x="6330353" y="2273804"/>
            <a:ext cx="4950394" cy="369332"/>
          </a:xfrm>
          <a:prstGeom prst="rect">
            <a:avLst/>
          </a:prstGeom>
          <a:noFill/>
        </p:spPr>
        <p:txBody>
          <a:bodyPr wrap="none" rtlCol="0">
            <a:spAutoFit/>
          </a:bodyPr>
          <a:lstStyle/>
          <a:p>
            <a:pPr algn="ctr"/>
            <a:r>
              <a:rPr kumimoji="1" lang="ja-JP" altLang="en-US" b="1" dirty="0">
                <a:solidFill>
                  <a:schemeClr val="accent1"/>
                </a:solidFill>
              </a:rPr>
              <a:t>実行可能な個体のみを用いて、目的関数値を改善</a:t>
            </a:r>
          </a:p>
        </p:txBody>
      </p:sp>
      <p:sp>
        <p:nvSpPr>
          <p:cNvPr id="13" name="矢印: 下 12">
            <a:extLst>
              <a:ext uri="{FF2B5EF4-FFF2-40B4-BE49-F238E27FC236}">
                <a16:creationId xmlns:a16="http://schemas.microsoft.com/office/drawing/2014/main" id="{62A49539-5628-1AB7-60CC-34AC442A7B1E}"/>
              </a:ext>
            </a:extLst>
          </p:cNvPr>
          <p:cNvSpPr/>
          <p:nvPr/>
        </p:nvSpPr>
        <p:spPr>
          <a:xfrm rot="2077690">
            <a:off x="9021095" y="3550217"/>
            <a:ext cx="296311" cy="319847"/>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矢印: 下 13">
            <a:extLst>
              <a:ext uri="{FF2B5EF4-FFF2-40B4-BE49-F238E27FC236}">
                <a16:creationId xmlns:a16="http://schemas.microsoft.com/office/drawing/2014/main" id="{B4A941FE-2EB7-A5CC-5A84-8113A8C6EB5B}"/>
              </a:ext>
            </a:extLst>
          </p:cNvPr>
          <p:cNvSpPr/>
          <p:nvPr/>
        </p:nvSpPr>
        <p:spPr>
          <a:xfrm rot="8781637">
            <a:off x="4472229" y="3540971"/>
            <a:ext cx="296311" cy="4234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矢印: 下 14">
            <a:extLst>
              <a:ext uri="{FF2B5EF4-FFF2-40B4-BE49-F238E27FC236}">
                <a16:creationId xmlns:a16="http://schemas.microsoft.com/office/drawing/2014/main" id="{CC3F7BC8-97F5-DF58-49DF-0DF41E5BC6D3}"/>
              </a:ext>
            </a:extLst>
          </p:cNvPr>
          <p:cNvSpPr/>
          <p:nvPr/>
        </p:nvSpPr>
        <p:spPr>
          <a:xfrm rot="15172628">
            <a:off x="3298924" y="3346648"/>
            <a:ext cx="296311" cy="4234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矢印: 下 15">
            <a:extLst>
              <a:ext uri="{FF2B5EF4-FFF2-40B4-BE49-F238E27FC236}">
                <a16:creationId xmlns:a16="http://schemas.microsoft.com/office/drawing/2014/main" id="{6B21BB4B-1528-7A33-3EF6-C8589EE3F47A}"/>
              </a:ext>
            </a:extLst>
          </p:cNvPr>
          <p:cNvSpPr/>
          <p:nvPr/>
        </p:nvSpPr>
        <p:spPr>
          <a:xfrm rot="8781637">
            <a:off x="4005106" y="3756754"/>
            <a:ext cx="296311" cy="4234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8" name="直線コネクタ 17">
            <a:extLst>
              <a:ext uri="{FF2B5EF4-FFF2-40B4-BE49-F238E27FC236}">
                <a16:creationId xmlns:a16="http://schemas.microsoft.com/office/drawing/2014/main" id="{611B9534-00DA-2043-1E99-57D1AAD38C9C}"/>
              </a:ext>
            </a:extLst>
          </p:cNvPr>
          <p:cNvCxnSpPr>
            <a:cxnSpLocks/>
          </p:cNvCxnSpPr>
          <p:nvPr/>
        </p:nvCxnSpPr>
        <p:spPr>
          <a:xfrm>
            <a:off x="852753" y="2066072"/>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1A7C8FA-201B-909F-6ACE-6B05F16FFB6F}"/>
              </a:ext>
            </a:extLst>
          </p:cNvPr>
          <p:cNvCxnSpPr>
            <a:cxnSpLocks/>
          </p:cNvCxnSpPr>
          <p:nvPr/>
        </p:nvCxnSpPr>
        <p:spPr>
          <a:xfrm>
            <a:off x="6379376" y="2066072"/>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49370288-BC7D-51C5-5DAF-129C2F602036}"/>
              </a:ext>
            </a:extLst>
          </p:cNvPr>
          <p:cNvSpPr/>
          <p:nvPr/>
        </p:nvSpPr>
        <p:spPr>
          <a:xfrm>
            <a:off x="2893733" y="3676208"/>
            <a:ext cx="152400" cy="15301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0844603C-7F1F-BE92-9331-D3A7E4922232}"/>
              </a:ext>
            </a:extLst>
          </p:cNvPr>
          <p:cNvSpPr/>
          <p:nvPr/>
        </p:nvSpPr>
        <p:spPr>
          <a:xfrm>
            <a:off x="4191242" y="4273760"/>
            <a:ext cx="152400" cy="15301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正方形/長方形 21">
            <a:extLst>
              <a:ext uri="{FF2B5EF4-FFF2-40B4-BE49-F238E27FC236}">
                <a16:creationId xmlns:a16="http://schemas.microsoft.com/office/drawing/2014/main" id="{B3360449-3395-7206-36A5-1E1E067C2FE3}"/>
              </a:ext>
            </a:extLst>
          </p:cNvPr>
          <p:cNvSpPr/>
          <p:nvPr/>
        </p:nvSpPr>
        <p:spPr>
          <a:xfrm>
            <a:off x="4576762" y="4147866"/>
            <a:ext cx="152400" cy="15301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矢印: 下 22">
            <a:extLst>
              <a:ext uri="{FF2B5EF4-FFF2-40B4-BE49-F238E27FC236}">
                <a16:creationId xmlns:a16="http://schemas.microsoft.com/office/drawing/2014/main" id="{BE3F0AE2-48F6-62E1-0398-07A3FE06C880}"/>
              </a:ext>
            </a:extLst>
          </p:cNvPr>
          <p:cNvSpPr/>
          <p:nvPr/>
        </p:nvSpPr>
        <p:spPr>
          <a:xfrm rot="12110858">
            <a:off x="3544906" y="3869151"/>
            <a:ext cx="296311" cy="4234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7D2C00A5-8908-1BF0-D9D9-30AB88EBC037}"/>
              </a:ext>
            </a:extLst>
          </p:cNvPr>
          <p:cNvSpPr/>
          <p:nvPr/>
        </p:nvSpPr>
        <p:spPr>
          <a:xfrm>
            <a:off x="3370693" y="4287766"/>
            <a:ext cx="152400" cy="15301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テキスト ボックス 25">
            <a:extLst>
              <a:ext uri="{FF2B5EF4-FFF2-40B4-BE49-F238E27FC236}">
                <a16:creationId xmlns:a16="http://schemas.microsoft.com/office/drawing/2014/main" id="{ECFFBDBC-B428-24B6-4F3D-E755160E4FE4}"/>
              </a:ext>
            </a:extLst>
          </p:cNvPr>
          <p:cNvSpPr txBox="1"/>
          <p:nvPr/>
        </p:nvSpPr>
        <p:spPr>
          <a:xfrm>
            <a:off x="4832750" y="4095424"/>
            <a:ext cx="1366080" cy="338554"/>
          </a:xfrm>
          <a:prstGeom prst="rect">
            <a:avLst/>
          </a:prstGeom>
          <a:noFill/>
        </p:spPr>
        <p:txBody>
          <a:bodyPr wrap="none" rtlCol="0">
            <a:spAutoFit/>
          </a:bodyPr>
          <a:lstStyle/>
          <a:p>
            <a:pPr algn="ctr"/>
            <a:r>
              <a:rPr kumimoji="1" lang="ja-JP" altLang="en-US" sz="1600" dirty="0">
                <a:solidFill>
                  <a:schemeClr val="accent1"/>
                </a:solidFill>
              </a:rPr>
              <a:t>違反解を棄却</a:t>
            </a:r>
          </a:p>
        </p:txBody>
      </p:sp>
    </p:spTree>
    <p:extLst>
      <p:ext uri="{BB962C8B-B14F-4D97-AF65-F5344CB8AC3E}">
        <p14:creationId xmlns:p14="http://schemas.microsoft.com/office/powerpoint/2010/main" val="1345699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外部の違反解アーカイブ</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08177" y="96949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個体群とは独立に、違反解を保存した外部アーカイブを保持することで、</a:t>
            </a:r>
            <a:br>
              <a:rPr lang="en-US" altLang="ja-JP" sz="2800" dirty="0"/>
            </a:br>
            <a:r>
              <a:rPr lang="ja-JP" altLang="en-US" sz="2800" dirty="0"/>
              <a:t>制約境界の探索効率改善を期待する。</a:t>
            </a:r>
            <a:endParaRPr lang="en-US" altLang="ja-JP" sz="2800" dirty="0"/>
          </a:p>
        </p:txBody>
      </p:sp>
      <mc:AlternateContent xmlns:mc="http://schemas.openxmlformats.org/markup-compatibility/2006" xmlns:a14="http://schemas.microsoft.com/office/drawing/2010/main">
        <mc:Choice Requires="a14">
          <p:graphicFrame>
            <p:nvGraphicFramePr>
              <p:cNvPr id="4" name="表 14">
                <a:extLst>
                  <a:ext uri="{FF2B5EF4-FFF2-40B4-BE49-F238E27FC236}">
                    <a16:creationId xmlns:a16="http://schemas.microsoft.com/office/drawing/2014/main" id="{D79B6BE2-F698-CBBD-502B-6B24B7DF4A7C}"/>
                  </a:ext>
                </a:extLst>
              </p:cNvPr>
              <p:cNvGraphicFramePr>
                <a:graphicFrameLocks noGrp="1"/>
              </p:cNvGraphicFramePr>
              <p:nvPr>
                <p:extLst>
                  <p:ext uri="{D42A27DB-BD31-4B8C-83A1-F6EECF244321}">
                    <p14:modId xmlns:p14="http://schemas.microsoft.com/office/powerpoint/2010/main" val="4256481457"/>
                  </p:ext>
                </p:extLst>
              </p:nvPr>
            </p:nvGraphicFramePr>
            <p:xfrm>
              <a:off x="1809166" y="3396267"/>
              <a:ext cx="2574680"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tblGrid>
                  <a:tr h="370840">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𝒙</m:t>
                                    </m:r>
                                  </m:e>
                                  <m:sup>
                                    <m:r>
                                      <a:rPr lang="en-US" altLang="ja-JP" sz="1800" b="0" i="1" smtClean="0">
                                        <a:latin typeface="Cambria Math" panose="02040503050406030204" pitchFamily="18" charset="0"/>
                                      </a:rPr>
                                      <m:t>1</m:t>
                                    </m:r>
                                  </m:sup>
                                </m:sSup>
                              </m:oMath>
                            </m:oMathPara>
                          </a14:m>
                          <a:endParaRPr kumimoji="1" lang="ja-JP" altLang="en-US"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𝒙</m:t>
                                    </m:r>
                                  </m:e>
                                  <m:sup>
                                    <m:r>
                                      <a:rPr lang="en-US" altLang="ja-JP" sz="1800" b="0" i="1" smtClean="0">
                                        <a:latin typeface="Cambria Math" panose="02040503050406030204" pitchFamily="18" charset="0"/>
                                      </a:rPr>
                                      <m:t>2</m:t>
                                    </m:r>
                                  </m:sup>
                                </m:sSup>
                              </m:oMath>
                            </m:oMathPara>
                          </a14:m>
                          <a:endParaRPr kumimoji="1" lang="ja-JP" altLang="en-US" dirty="0"/>
                        </a:p>
                      </a:txBody>
                      <a:tcPr/>
                    </a:tc>
                    <a:tc>
                      <a:txBody>
                        <a:bodyPr/>
                        <a:lstStyle/>
                        <a:p>
                          <a:pPr algn="ctr"/>
                          <a:r>
                            <a:rPr kumimoji="1" lang="en-US" altLang="ja-JP" dirty="0"/>
                            <a:t>…</a:t>
                          </a:r>
                          <a:endParaRPr kumimoji="1" lang="ja-JP"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a:t>
                          </a:r>
                          <a:endParaRPr kumimoji="1" lang="ja-JP" altLang="en-US"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𝒙</m:t>
                                    </m:r>
                                  </m:e>
                                  <m:sup>
                                    <m:r>
                                      <a:rPr lang="en-US" altLang="ja-JP" sz="1800" b="0" i="1" smtClean="0">
                                        <a:latin typeface="Cambria Math" panose="02040503050406030204" pitchFamily="18" charset="0"/>
                                      </a:rPr>
                                      <m:t>𝑀</m:t>
                                    </m:r>
                                  </m:sup>
                                </m:sSup>
                              </m:oMath>
                            </m:oMathPara>
                          </a14:m>
                          <a:endParaRPr kumimoji="1" lang="ja-JP" altLang="en-US" dirty="0"/>
                        </a:p>
                      </a:txBody>
                      <a:tcPr>
                        <a:solidFill>
                          <a:schemeClr val="accent1"/>
                        </a:solidFill>
                      </a:tcPr>
                    </a:tc>
                    <a:extLst>
                      <a:ext uri="{0D108BD9-81ED-4DB2-BD59-A6C34878D82A}">
                        <a16:rowId xmlns:a16="http://schemas.microsoft.com/office/drawing/2014/main" val="341670715"/>
                      </a:ext>
                    </a:extLst>
                  </a:tr>
                </a:tbl>
              </a:graphicData>
            </a:graphic>
          </p:graphicFrame>
        </mc:Choice>
        <mc:Fallback xmlns="">
          <p:graphicFrame>
            <p:nvGraphicFramePr>
              <p:cNvPr id="4" name="表 14">
                <a:extLst>
                  <a:ext uri="{FF2B5EF4-FFF2-40B4-BE49-F238E27FC236}">
                    <a16:creationId xmlns:a16="http://schemas.microsoft.com/office/drawing/2014/main" id="{D79B6BE2-F698-CBBD-502B-6B24B7DF4A7C}"/>
                  </a:ext>
                </a:extLst>
              </p:cNvPr>
              <p:cNvGraphicFramePr>
                <a:graphicFrameLocks noGrp="1"/>
              </p:cNvGraphicFramePr>
              <p:nvPr>
                <p:extLst>
                  <p:ext uri="{D42A27DB-BD31-4B8C-83A1-F6EECF244321}">
                    <p14:modId xmlns:p14="http://schemas.microsoft.com/office/powerpoint/2010/main" val="4256481457"/>
                  </p:ext>
                </p:extLst>
              </p:nvPr>
            </p:nvGraphicFramePr>
            <p:xfrm>
              <a:off x="1809166" y="3396267"/>
              <a:ext cx="2574680"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tblGrid>
                  <a:tr h="370840">
                    <a:tc>
                      <a:txBody>
                        <a:bodyPr/>
                        <a:lstStyle/>
                        <a:p>
                          <a:endParaRPr lang="ja-JP"/>
                        </a:p>
                      </a:txBody>
                      <a:tcPr>
                        <a:blipFill>
                          <a:blip r:embed="rId2"/>
                          <a:stretch>
                            <a:fillRect l="-1176" t="-8197" r="-403529" b="-24590"/>
                          </a:stretch>
                        </a:blipFill>
                      </a:tcPr>
                    </a:tc>
                    <a:tc>
                      <a:txBody>
                        <a:bodyPr/>
                        <a:lstStyle/>
                        <a:p>
                          <a:endParaRPr lang="ja-JP"/>
                        </a:p>
                      </a:txBody>
                      <a:tcPr>
                        <a:blipFill>
                          <a:blip r:embed="rId2"/>
                          <a:stretch>
                            <a:fillRect l="-101176" t="-8197" r="-303529" b="-24590"/>
                          </a:stretch>
                        </a:blipFill>
                      </a:tcPr>
                    </a:tc>
                    <a:tc>
                      <a:txBody>
                        <a:bodyPr/>
                        <a:lstStyle/>
                        <a:p>
                          <a:pPr algn="ctr"/>
                          <a:r>
                            <a:rPr kumimoji="1" lang="en-US" altLang="ja-JP" dirty="0"/>
                            <a:t>…</a:t>
                          </a:r>
                          <a:endParaRPr kumimoji="1" lang="ja-JP"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a:t>
                          </a:r>
                          <a:endParaRPr kumimoji="1" lang="ja-JP" altLang="en-US" dirty="0"/>
                        </a:p>
                      </a:txBody>
                      <a:tcPr/>
                    </a:tc>
                    <a:tc>
                      <a:txBody>
                        <a:bodyPr/>
                        <a:lstStyle/>
                        <a:p>
                          <a:endParaRPr lang="ja-JP"/>
                        </a:p>
                      </a:txBody>
                      <a:tcPr>
                        <a:blipFill>
                          <a:blip r:embed="rId2"/>
                          <a:stretch>
                            <a:fillRect l="-400000" t="-8197" r="-4706" b="-24590"/>
                          </a:stretch>
                        </a:blipFill>
                      </a:tcPr>
                    </a:tc>
                    <a:extLst>
                      <a:ext uri="{0D108BD9-81ED-4DB2-BD59-A6C34878D82A}">
                        <a16:rowId xmlns:a16="http://schemas.microsoft.com/office/drawing/2014/main" val="341670715"/>
                      </a:ext>
                    </a:extLst>
                  </a:tr>
                </a:tbl>
              </a:graphicData>
            </a:graphic>
          </p:graphicFrame>
        </mc:Fallback>
      </mc:AlternateContent>
      <p:sp>
        <p:nvSpPr>
          <p:cNvPr id="5" name="テキスト ボックス 4">
            <a:extLst>
              <a:ext uri="{FF2B5EF4-FFF2-40B4-BE49-F238E27FC236}">
                <a16:creationId xmlns:a16="http://schemas.microsoft.com/office/drawing/2014/main" id="{2B60D157-172F-6934-1A4D-51DEEF861CA0}"/>
              </a:ext>
            </a:extLst>
          </p:cNvPr>
          <p:cNvSpPr txBox="1"/>
          <p:nvPr/>
        </p:nvSpPr>
        <p:spPr>
          <a:xfrm>
            <a:off x="530592" y="3397775"/>
            <a:ext cx="877163" cy="369332"/>
          </a:xfrm>
          <a:prstGeom prst="rect">
            <a:avLst/>
          </a:prstGeom>
          <a:noFill/>
        </p:spPr>
        <p:txBody>
          <a:bodyPr wrap="none" rtlCol="0">
            <a:spAutoFit/>
          </a:bodyPr>
          <a:lstStyle/>
          <a:p>
            <a:pPr algn="ctr"/>
            <a:r>
              <a:rPr kumimoji="1" lang="ja-JP" altLang="en-US" b="1" dirty="0">
                <a:solidFill>
                  <a:schemeClr val="accent1"/>
                </a:solidFill>
              </a:rPr>
              <a:t>個体群</a:t>
            </a:r>
          </a:p>
        </p:txBody>
      </p:sp>
      <p:sp>
        <p:nvSpPr>
          <p:cNvPr id="6" name="テキスト ボックス 5">
            <a:extLst>
              <a:ext uri="{FF2B5EF4-FFF2-40B4-BE49-F238E27FC236}">
                <a16:creationId xmlns:a16="http://schemas.microsoft.com/office/drawing/2014/main" id="{EBA301E9-7064-6F98-C86F-39EE77B93ED7}"/>
              </a:ext>
            </a:extLst>
          </p:cNvPr>
          <p:cNvSpPr txBox="1"/>
          <p:nvPr/>
        </p:nvSpPr>
        <p:spPr>
          <a:xfrm>
            <a:off x="158694" y="5073186"/>
            <a:ext cx="1620957" cy="369332"/>
          </a:xfrm>
          <a:prstGeom prst="rect">
            <a:avLst/>
          </a:prstGeom>
          <a:noFill/>
        </p:spPr>
        <p:txBody>
          <a:bodyPr wrap="none" rtlCol="0">
            <a:spAutoFit/>
          </a:bodyPr>
          <a:lstStyle/>
          <a:p>
            <a:pPr algn="ctr"/>
            <a:r>
              <a:rPr kumimoji="1" lang="ja-JP" altLang="en-US" b="1" dirty="0">
                <a:solidFill>
                  <a:schemeClr val="accent4"/>
                </a:solidFill>
              </a:rPr>
              <a:t>外部アーカイブ</a:t>
            </a:r>
          </a:p>
        </p:txBody>
      </p:sp>
      <mc:AlternateContent xmlns:mc="http://schemas.openxmlformats.org/markup-compatibility/2006" xmlns:a14="http://schemas.microsoft.com/office/drawing/2010/main">
        <mc:Choice Requires="a14">
          <p:graphicFrame>
            <p:nvGraphicFramePr>
              <p:cNvPr id="7" name="表 14">
                <a:extLst>
                  <a:ext uri="{FF2B5EF4-FFF2-40B4-BE49-F238E27FC236}">
                    <a16:creationId xmlns:a16="http://schemas.microsoft.com/office/drawing/2014/main" id="{EE86A678-B32F-1D9F-2C4E-4AC6D56E5CD5}"/>
                  </a:ext>
                </a:extLst>
              </p:cNvPr>
              <p:cNvGraphicFramePr>
                <a:graphicFrameLocks noGrp="1"/>
              </p:cNvGraphicFramePr>
              <p:nvPr>
                <p:extLst>
                  <p:ext uri="{D42A27DB-BD31-4B8C-83A1-F6EECF244321}">
                    <p14:modId xmlns:p14="http://schemas.microsoft.com/office/powerpoint/2010/main" val="2644508397"/>
                  </p:ext>
                </p:extLst>
              </p:nvPr>
            </p:nvGraphicFramePr>
            <p:xfrm>
              <a:off x="1809166" y="5071678"/>
              <a:ext cx="2574680"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1</m:t>
                                    </m:r>
                                  </m:sup>
                                </m:sSup>
                              </m:oMath>
                            </m:oMathPara>
                          </a14:m>
                          <a:endParaRPr kumimoji="1" lang="ja-JP" altLang="en-US" dirty="0"/>
                        </a:p>
                      </a:txBody>
                      <a:tcPr>
                        <a:solidFill>
                          <a:schemeClr val="accent4"/>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2</m:t>
                                    </m:r>
                                  </m:sup>
                                </m:sSup>
                              </m:oMath>
                            </m:oMathPara>
                          </a14:m>
                          <a:endParaRPr kumimoji="1" lang="ja-JP" altLang="en-US" dirty="0"/>
                        </a:p>
                      </a:txBody>
                      <a:tcPr>
                        <a:solidFill>
                          <a:schemeClr val="accent4"/>
                        </a:solidFill>
                      </a:tcPr>
                    </a:tc>
                    <a:tc>
                      <a:txBody>
                        <a:bodyPr/>
                        <a:lstStyle/>
                        <a:p>
                          <a:pPr algn="ctr"/>
                          <a:r>
                            <a:rPr kumimoji="1" lang="en-US" altLang="ja-JP" dirty="0"/>
                            <a:t>…</a:t>
                          </a:r>
                          <a:endParaRPr kumimoji="1" lang="ja-JP" altLang="en-US" dirty="0"/>
                        </a:p>
                      </a:txBody>
                      <a:tcP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a:t>
                          </a:r>
                          <a:endParaRPr kumimoji="1" lang="ja-JP" altLang="en-US" dirty="0"/>
                        </a:p>
                      </a:txBody>
                      <a:tcPr>
                        <a:solidFill>
                          <a:schemeClr val="accent4"/>
                        </a:solidFill>
                      </a:tcPr>
                    </a:tc>
                    <a:tc>
                      <a:txBody>
                        <a:bodyPr/>
                        <a:lstStyle/>
                        <a:p>
                          <a:pPr algn="ctr"/>
                          <a14:m>
                            <m:oMathPara xmlns:m="http://schemas.openxmlformats.org/officeDocument/2006/math">
                              <m:oMathParaPr>
                                <m:jc m:val="centerGroup"/>
                              </m:oMathParaPr>
                              <m:oMath xmlns:m="http://schemas.openxmlformats.org/officeDocument/2006/math">
                                <m:r>
                                  <m:rPr>
                                    <m:nor/>
                                  </m:rPr>
                                  <a:rPr kumimoji="1" lang="en-US" altLang="ja-JP" dirty="0" smtClean="0"/>
                                  <m:t>…</m:t>
                                </m:r>
                              </m:oMath>
                            </m:oMathPara>
                          </a14:m>
                          <a:endParaRPr kumimoji="1" lang="ja-JP" altLang="en-US" dirty="0"/>
                        </a:p>
                      </a:txBody>
                      <a:tcPr>
                        <a:solidFill>
                          <a:schemeClr val="accent4"/>
                        </a:solidFill>
                      </a:tcPr>
                    </a:tc>
                    <a:extLst>
                      <a:ext uri="{0D108BD9-81ED-4DB2-BD59-A6C34878D82A}">
                        <a16:rowId xmlns:a16="http://schemas.microsoft.com/office/drawing/2014/main" val="341670715"/>
                      </a:ext>
                    </a:extLst>
                  </a:tr>
                </a:tbl>
              </a:graphicData>
            </a:graphic>
          </p:graphicFrame>
        </mc:Choice>
        <mc:Fallback xmlns="">
          <p:graphicFrame>
            <p:nvGraphicFramePr>
              <p:cNvPr id="7" name="表 14">
                <a:extLst>
                  <a:ext uri="{FF2B5EF4-FFF2-40B4-BE49-F238E27FC236}">
                    <a16:creationId xmlns:a16="http://schemas.microsoft.com/office/drawing/2014/main" id="{EE86A678-B32F-1D9F-2C4E-4AC6D56E5CD5}"/>
                  </a:ext>
                </a:extLst>
              </p:cNvPr>
              <p:cNvGraphicFramePr>
                <a:graphicFrameLocks noGrp="1"/>
              </p:cNvGraphicFramePr>
              <p:nvPr>
                <p:extLst>
                  <p:ext uri="{D42A27DB-BD31-4B8C-83A1-F6EECF244321}">
                    <p14:modId xmlns:p14="http://schemas.microsoft.com/office/powerpoint/2010/main" val="2644508397"/>
                  </p:ext>
                </p:extLst>
              </p:nvPr>
            </p:nvGraphicFramePr>
            <p:xfrm>
              <a:off x="1809166" y="5071678"/>
              <a:ext cx="2574680"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tblGrid>
                  <a:tr h="370840">
                    <a:tc>
                      <a:txBody>
                        <a:bodyPr/>
                        <a:lstStyle/>
                        <a:p>
                          <a:endParaRPr lang="ja-JP"/>
                        </a:p>
                      </a:txBody>
                      <a:tcPr>
                        <a:blipFill>
                          <a:blip r:embed="rId3"/>
                          <a:stretch>
                            <a:fillRect l="-1176" t="-8065" r="-403529" b="-24194"/>
                          </a:stretch>
                        </a:blipFill>
                      </a:tcPr>
                    </a:tc>
                    <a:tc>
                      <a:txBody>
                        <a:bodyPr/>
                        <a:lstStyle/>
                        <a:p>
                          <a:endParaRPr lang="ja-JP"/>
                        </a:p>
                      </a:txBody>
                      <a:tcPr>
                        <a:blipFill>
                          <a:blip r:embed="rId3"/>
                          <a:stretch>
                            <a:fillRect l="-101176" t="-8065" r="-303529" b="-24194"/>
                          </a:stretch>
                        </a:blipFill>
                      </a:tcPr>
                    </a:tc>
                    <a:tc>
                      <a:txBody>
                        <a:bodyPr/>
                        <a:lstStyle/>
                        <a:p>
                          <a:pPr algn="ctr"/>
                          <a:r>
                            <a:rPr kumimoji="1" lang="en-US" altLang="ja-JP" dirty="0"/>
                            <a:t>…</a:t>
                          </a:r>
                          <a:endParaRPr kumimoji="1" lang="ja-JP" altLang="en-US" dirty="0"/>
                        </a:p>
                      </a:txBody>
                      <a:tcP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a:t>
                          </a:r>
                          <a:endParaRPr kumimoji="1" lang="ja-JP" altLang="en-US" dirty="0"/>
                        </a:p>
                      </a:txBody>
                      <a:tcPr>
                        <a:solidFill>
                          <a:schemeClr val="accent4"/>
                        </a:solidFill>
                      </a:tcPr>
                    </a:tc>
                    <a:tc>
                      <a:txBody>
                        <a:bodyPr/>
                        <a:lstStyle/>
                        <a:p>
                          <a:endParaRPr lang="ja-JP"/>
                        </a:p>
                      </a:txBody>
                      <a:tcPr>
                        <a:blipFill>
                          <a:blip r:embed="rId3"/>
                          <a:stretch>
                            <a:fillRect l="-400000" t="-8065" r="-4706" b="-24194"/>
                          </a:stretch>
                        </a:blipFill>
                      </a:tcPr>
                    </a:tc>
                    <a:extLst>
                      <a:ext uri="{0D108BD9-81ED-4DB2-BD59-A6C34878D82A}">
                        <a16:rowId xmlns:a16="http://schemas.microsoft.com/office/drawing/2014/main" val="341670715"/>
                      </a:ext>
                    </a:extLst>
                  </a:tr>
                </a:tbl>
              </a:graphicData>
            </a:graphic>
          </p:graphicFrame>
        </mc:Fallback>
      </mc:AlternateContent>
      <p:sp>
        <p:nvSpPr>
          <p:cNvPr id="8" name="矢印: 下 7">
            <a:extLst>
              <a:ext uri="{FF2B5EF4-FFF2-40B4-BE49-F238E27FC236}">
                <a16:creationId xmlns:a16="http://schemas.microsoft.com/office/drawing/2014/main" id="{95754FB4-EAE6-B01F-2E20-504D88975AD1}"/>
              </a:ext>
            </a:extLst>
          </p:cNvPr>
          <p:cNvSpPr/>
          <p:nvPr/>
        </p:nvSpPr>
        <p:spPr>
          <a:xfrm>
            <a:off x="2604337" y="3997008"/>
            <a:ext cx="331694" cy="877446"/>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矢印: 下 8">
            <a:extLst>
              <a:ext uri="{FF2B5EF4-FFF2-40B4-BE49-F238E27FC236}">
                <a16:creationId xmlns:a16="http://schemas.microsoft.com/office/drawing/2014/main" id="{617E7EA9-9A1F-60B9-6433-A3B92EBBDF07}"/>
              </a:ext>
            </a:extLst>
          </p:cNvPr>
          <p:cNvSpPr/>
          <p:nvPr/>
        </p:nvSpPr>
        <p:spPr>
          <a:xfrm rot="10800000">
            <a:off x="3222902" y="3997008"/>
            <a:ext cx="331694" cy="877446"/>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EC47E5CD-0006-C5AE-D682-161A5C2F9B8D}"/>
              </a:ext>
            </a:extLst>
          </p:cNvPr>
          <p:cNvSpPr txBox="1"/>
          <p:nvPr/>
        </p:nvSpPr>
        <p:spPr>
          <a:xfrm>
            <a:off x="417546" y="4217028"/>
            <a:ext cx="2186791" cy="615553"/>
          </a:xfrm>
          <a:prstGeom prst="rect">
            <a:avLst/>
          </a:prstGeom>
          <a:noFill/>
        </p:spPr>
        <p:txBody>
          <a:bodyPr wrap="square" rtlCol="0">
            <a:spAutoFit/>
          </a:bodyPr>
          <a:lstStyle/>
          <a:p>
            <a:pPr algn="ctr"/>
            <a:r>
              <a:rPr kumimoji="1" lang="ja-JP" altLang="en-US" dirty="0"/>
              <a:t>違反解を保存</a:t>
            </a:r>
            <a:endParaRPr kumimoji="1" lang="en-US" altLang="ja-JP" dirty="0"/>
          </a:p>
          <a:p>
            <a:pPr algn="ctr"/>
            <a:r>
              <a:rPr kumimoji="1" lang="ja-JP" altLang="en-US" sz="1600" dirty="0"/>
              <a:t>（アーカイブの更新）</a:t>
            </a:r>
          </a:p>
        </p:txBody>
      </p:sp>
      <p:sp>
        <p:nvSpPr>
          <p:cNvPr id="11" name="テキスト ボックス 10">
            <a:extLst>
              <a:ext uri="{FF2B5EF4-FFF2-40B4-BE49-F238E27FC236}">
                <a16:creationId xmlns:a16="http://schemas.microsoft.com/office/drawing/2014/main" id="{D0261780-8317-E06F-2180-309BD8EE12A5}"/>
              </a:ext>
            </a:extLst>
          </p:cNvPr>
          <p:cNvSpPr txBox="1"/>
          <p:nvPr/>
        </p:nvSpPr>
        <p:spPr>
          <a:xfrm>
            <a:off x="3462339" y="4212997"/>
            <a:ext cx="2206053" cy="369332"/>
          </a:xfrm>
          <a:prstGeom prst="rect">
            <a:avLst/>
          </a:prstGeom>
          <a:noFill/>
        </p:spPr>
        <p:txBody>
          <a:bodyPr wrap="none" rtlCol="0">
            <a:spAutoFit/>
          </a:bodyPr>
          <a:lstStyle/>
          <a:p>
            <a:pPr algn="ctr"/>
            <a:r>
              <a:rPr kumimoji="1" lang="ja-JP" altLang="en-US" dirty="0"/>
              <a:t>違反解を探索に活用</a:t>
            </a:r>
          </a:p>
        </p:txBody>
      </p:sp>
      <p:pic>
        <p:nvPicPr>
          <p:cNvPr id="15" name="図 14" descr="ダイアグラム&#10;&#10;自動的に生成された説明">
            <a:extLst>
              <a:ext uri="{FF2B5EF4-FFF2-40B4-BE49-F238E27FC236}">
                <a16:creationId xmlns:a16="http://schemas.microsoft.com/office/drawing/2014/main" id="{A4FE2B4B-1043-206F-3A2D-65D2E470CC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6804" y="2322166"/>
            <a:ext cx="2147514" cy="1882587"/>
          </a:xfrm>
          <a:prstGeom prst="rect">
            <a:avLst/>
          </a:prstGeom>
        </p:spPr>
      </p:pic>
      <p:pic>
        <p:nvPicPr>
          <p:cNvPr id="17" name="図 16" descr="ダイアグラム, 概略図&#10;&#10;自動的に生成された説明">
            <a:extLst>
              <a:ext uri="{FF2B5EF4-FFF2-40B4-BE49-F238E27FC236}">
                <a16:creationId xmlns:a16="http://schemas.microsoft.com/office/drawing/2014/main" id="{EBBCF4D9-A80C-D27D-B2E8-70C89377B5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4104" y="4213413"/>
            <a:ext cx="2129020" cy="1882587"/>
          </a:xfrm>
          <a:prstGeom prst="rect">
            <a:avLst/>
          </a:prstGeom>
        </p:spPr>
      </p:pic>
      <p:sp>
        <p:nvSpPr>
          <p:cNvPr id="18" name="テキスト ボックス 17">
            <a:extLst>
              <a:ext uri="{FF2B5EF4-FFF2-40B4-BE49-F238E27FC236}">
                <a16:creationId xmlns:a16="http://schemas.microsoft.com/office/drawing/2014/main" id="{1D3E37D6-0111-E5DE-A40C-BE6AE5A602A1}"/>
              </a:ext>
            </a:extLst>
          </p:cNvPr>
          <p:cNvSpPr txBox="1"/>
          <p:nvPr/>
        </p:nvSpPr>
        <p:spPr>
          <a:xfrm>
            <a:off x="6512202" y="2397749"/>
            <a:ext cx="1984839" cy="369332"/>
          </a:xfrm>
          <a:prstGeom prst="rect">
            <a:avLst/>
          </a:prstGeom>
          <a:noFill/>
        </p:spPr>
        <p:txBody>
          <a:bodyPr wrap="none" rtlCol="0">
            <a:spAutoFit/>
          </a:bodyPr>
          <a:lstStyle/>
          <a:p>
            <a:pPr algn="ctr"/>
            <a:r>
              <a:rPr kumimoji="1" lang="ja-JP" altLang="en-US" b="1" dirty="0"/>
              <a:t>世代交代での活用</a:t>
            </a:r>
            <a:endParaRPr kumimoji="1" lang="en-US" altLang="ja-JP" b="1" dirty="0"/>
          </a:p>
        </p:txBody>
      </p:sp>
      <p:sp>
        <p:nvSpPr>
          <p:cNvPr id="19" name="テキスト ボックス 18">
            <a:extLst>
              <a:ext uri="{FF2B5EF4-FFF2-40B4-BE49-F238E27FC236}">
                <a16:creationId xmlns:a16="http://schemas.microsoft.com/office/drawing/2014/main" id="{24E32DE5-3B2D-0B66-2797-53A7C2AC88AE}"/>
              </a:ext>
            </a:extLst>
          </p:cNvPr>
          <p:cNvSpPr txBox="1"/>
          <p:nvPr/>
        </p:nvSpPr>
        <p:spPr>
          <a:xfrm>
            <a:off x="6507780" y="4281828"/>
            <a:ext cx="1984838" cy="369332"/>
          </a:xfrm>
          <a:prstGeom prst="rect">
            <a:avLst/>
          </a:prstGeom>
          <a:noFill/>
        </p:spPr>
        <p:txBody>
          <a:bodyPr wrap="none" rtlCol="0">
            <a:spAutoFit/>
          </a:bodyPr>
          <a:lstStyle/>
          <a:p>
            <a:pPr algn="ctr"/>
            <a:r>
              <a:rPr kumimoji="1" lang="ja-JP" altLang="en-US" b="1" dirty="0"/>
              <a:t>近傍生成での活用</a:t>
            </a:r>
          </a:p>
        </p:txBody>
      </p:sp>
      <p:sp>
        <p:nvSpPr>
          <p:cNvPr id="20" name="テキスト ボックス 19">
            <a:extLst>
              <a:ext uri="{FF2B5EF4-FFF2-40B4-BE49-F238E27FC236}">
                <a16:creationId xmlns:a16="http://schemas.microsoft.com/office/drawing/2014/main" id="{044C63A5-264E-DACC-9C00-5311E888A273}"/>
              </a:ext>
            </a:extLst>
          </p:cNvPr>
          <p:cNvSpPr txBox="1"/>
          <p:nvPr/>
        </p:nvSpPr>
        <p:spPr>
          <a:xfrm>
            <a:off x="6210425" y="2830962"/>
            <a:ext cx="2579552" cy="646331"/>
          </a:xfrm>
          <a:prstGeom prst="rect">
            <a:avLst/>
          </a:prstGeom>
          <a:noFill/>
        </p:spPr>
        <p:txBody>
          <a:bodyPr wrap="none" rtlCol="0">
            <a:spAutoFit/>
          </a:bodyPr>
          <a:lstStyle/>
          <a:p>
            <a:pPr algn="ctr"/>
            <a:r>
              <a:rPr kumimoji="1" lang="ja-JP" altLang="en-US" dirty="0"/>
              <a:t>一部の個体を</a:t>
            </a:r>
            <a:endParaRPr kumimoji="1" lang="en-US" altLang="ja-JP" dirty="0"/>
          </a:p>
          <a:p>
            <a:pPr algn="ctr"/>
            <a:r>
              <a:rPr kumimoji="1" lang="ja-JP" altLang="en-US" dirty="0"/>
              <a:t>アーカイブの違反解に置換</a:t>
            </a:r>
          </a:p>
        </p:txBody>
      </p:sp>
      <p:sp>
        <p:nvSpPr>
          <p:cNvPr id="21" name="テキスト ボックス 20">
            <a:extLst>
              <a:ext uri="{FF2B5EF4-FFF2-40B4-BE49-F238E27FC236}">
                <a16:creationId xmlns:a16="http://schemas.microsoft.com/office/drawing/2014/main" id="{A58488C3-4445-893C-26D1-B3CD4A2C5D2A}"/>
              </a:ext>
            </a:extLst>
          </p:cNvPr>
          <p:cNvSpPr txBox="1"/>
          <p:nvPr/>
        </p:nvSpPr>
        <p:spPr>
          <a:xfrm>
            <a:off x="397667" y="2368429"/>
            <a:ext cx="5404790" cy="646331"/>
          </a:xfrm>
          <a:prstGeom prst="rect">
            <a:avLst/>
          </a:prstGeom>
          <a:noFill/>
        </p:spPr>
        <p:txBody>
          <a:bodyPr wrap="square" rtlCol="0">
            <a:spAutoFit/>
          </a:bodyPr>
          <a:lstStyle/>
          <a:p>
            <a:pPr algn="ctr"/>
            <a:r>
              <a:rPr kumimoji="1" lang="ja-JP" altLang="en-US" b="1" dirty="0">
                <a:solidFill>
                  <a:schemeClr val="accent1"/>
                </a:solidFill>
              </a:rPr>
              <a:t>探索過程で生成・棄却された違反解でも、</a:t>
            </a:r>
            <a:endParaRPr kumimoji="1" lang="en-US" altLang="ja-JP" b="1" dirty="0">
              <a:solidFill>
                <a:schemeClr val="accent1"/>
              </a:solidFill>
            </a:endParaRPr>
          </a:p>
          <a:p>
            <a:pPr algn="ctr"/>
            <a:r>
              <a:rPr kumimoji="1" lang="ja-JP" altLang="en-US" b="1" dirty="0">
                <a:solidFill>
                  <a:schemeClr val="accent1"/>
                </a:solidFill>
              </a:rPr>
              <a:t>優れた解を外部に保存しておき、探索に活用する</a:t>
            </a:r>
          </a:p>
        </p:txBody>
      </p:sp>
      <p:sp>
        <p:nvSpPr>
          <p:cNvPr id="22" name="テキスト ボックス 21">
            <a:extLst>
              <a:ext uri="{FF2B5EF4-FFF2-40B4-BE49-F238E27FC236}">
                <a16:creationId xmlns:a16="http://schemas.microsoft.com/office/drawing/2014/main" id="{6DAAD080-8478-D263-2D38-69DF4E7AB848}"/>
              </a:ext>
            </a:extLst>
          </p:cNvPr>
          <p:cNvSpPr txBox="1"/>
          <p:nvPr/>
        </p:nvSpPr>
        <p:spPr>
          <a:xfrm>
            <a:off x="1766030" y="1770031"/>
            <a:ext cx="2845651" cy="400110"/>
          </a:xfrm>
          <a:prstGeom prst="rect">
            <a:avLst/>
          </a:prstGeom>
          <a:noFill/>
        </p:spPr>
        <p:txBody>
          <a:bodyPr wrap="none" rtlCol="0">
            <a:spAutoFit/>
          </a:bodyPr>
          <a:lstStyle/>
          <a:p>
            <a:pPr algn="ctr"/>
            <a:r>
              <a:rPr kumimoji="1" lang="ja-JP" altLang="en-US" sz="2000" dirty="0"/>
              <a:t>違反解アーカイブの考え方</a:t>
            </a:r>
            <a:endParaRPr kumimoji="1" lang="en-US" altLang="ja-JP" sz="2000" dirty="0"/>
          </a:p>
        </p:txBody>
      </p:sp>
      <p:cxnSp>
        <p:nvCxnSpPr>
          <p:cNvPr id="23" name="直線コネクタ 22">
            <a:extLst>
              <a:ext uri="{FF2B5EF4-FFF2-40B4-BE49-F238E27FC236}">
                <a16:creationId xmlns:a16="http://schemas.microsoft.com/office/drawing/2014/main" id="{18F59775-1D4D-C41E-5B3B-12A28D52ED25}"/>
              </a:ext>
            </a:extLst>
          </p:cNvPr>
          <p:cNvCxnSpPr>
            <a:cxnSpLocks/>
          </p:cNvCxnSpPr>
          <p:nvPr/>
        </p:nvCxnSpPr>
        <p:spPr>
          <a:xfrm>
            <a:off x="705975" y="2170141"/>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DE9C4EE3-405D-9CF4-832C-0FD524C9CE65}"/>
              </a:ext>
            </a:extLst>
          </p:cNvPr>
          <p:cNvSpPr txBox="1"/>
          <p:nvPr/>
        </p:nvSpPr>
        <p:spPr>
          <a:xfrm>
            <a:off x="7643026" y="1764880"/>
            <a:ext cx="2387192" cy="400110"/>
          </a:xfrm>
          <a:prstGeom prst="rect">
            <a:avLst/>
          </a:prstGeom>
          <a:noFill/>
        </p:spPr>
        <p:txBody>
          <a:bodyPr wrap="none" rtlCol="0">
            <a:spAutoFit/>
          </a:bodyPr>
          <a:lstStyle/>
          <a:p>
            <a:pPr algn="ctr"/>
            <a:r>
              <a:rPr kumimoji="1" lang="ja-JP" altLang="en-US" sz="2000" dirty="0"/>
              <a:t>アーカイブ活用の分類</a:t>
            </a:r>
            <a:endParaRPr kumimoji="1" lang="en-US" altLang="ja-JP" sz="2000" dirty="0"/>
          </a:p>
        </p:txBody>
      </p:sp>
      <p:cxnSp>
        <p:nvCxnSpPr>
          <p:cNvPr id="26" name="直線コネクタ 25">
            <a:extLst>
              <a:ext uri="{FF2B5EF4-FFF2-40B4-BE49-F238E27FC236}">
                <a16:creationId xmlns:a16="http://schemas.microsoft.com/office/drawing/2014/main" id="{2ABFA97B-2DE7-2E95-AD96-D54D07EEE5AA}"/>
              </a:ext>
            </a:extLst>
          </p:cNvPr>
          <p:cNvCxnSpPr>
            <a:cxnSpLocks/>
          </p:cNvCxnSpPr>
          <p:nvPr/>
        </p:nvCxnSpPr>
        <p:spPr>
          <a:xfrm>
            <a:off x="6353740" y="2164990"/>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74C5FD-533C-A179-4E4A-297661C52D2F}"/>
              </a:ext>
            </a:extLst>
          </p:cNvPr>
          <p:cNvSpPr txBox="1"/>
          <p:nvPr/>
        </p:nvSpPr>
        <p:spPr>
          <a:xfrm>
            <a:off x="6186621" y="4684132"/>
            <a:ext cx="2573140" cy="646331"/>
          </a:xfrm>
          <a:prstGeom prst="rect">
            <a:avLst/>
          </a:prstGeom>
          <a:noFill/>
        </p:spPr>
        <p:txBody>
          <a:bodyPr wrap="none" rtlCol="0">
            <a:spAutoFit/>
          </a:bodyPr>
          <a:lstStyle/>
          <a:p>
            <a:pPr algn="ctr"/>
            <a:r>
              <a:rPr kumimoji="1" lang="ja-JP" altLang="en-US" dirty="0"/>
              <a:t>個体の代わりに、</a:t>
            </a:r>
            <a:endParaRPr kumimoji="1" lang="en-US" altLang="ja-JP" dirty="0"/>
          </a:p>
          <a:p>
            <a:pPr algn="ctr"/>
            <a:r>
              <a:rPr kumimoji="1" lang="ja-JP" altLang="en-US" dirty="0"/>
              <a:t>アーカイブの違反解を参照</a:t>
            </a:r>
          </a:p>
        </p:txBody>
      </p:sp>
      <p:sp>
        <p:nvSpPr>
          <p:cNvPr id="28" name="テキスト ボックス 27">
            <a:extLst>
              <a:ext uri="{FF2B5EF4-FFF2-40B4-BE49-F238E27FC236}">
                <a16:creationId xmlns:a16="http://schemas.microsoft.com/office/drawing/2014/main" id="{C622BABC-0B37-1A1B-90EA-B1658F6D85D5}"/>
              </a:ext>
            </a:extLst>
          </p:cNvPr>
          <p:cNvSpPr txBox="1"/>
          <p:nvPr/>
        </p:nvSpPr>
        <p:spPr>
          <a:xfrm>
            <a:off x="503253" y="5583196"/>
            <a:ext cx="5017720" cy="369332"/>
          </a:xfrm>
          <a:prstGeom prst="rect">
            <a:avLst/>
          </a:prstGeom>
          <a:noFill/>
        </p:spPr>
        <p:txBody>
          <a:bodyPr wrap="none" rtlCol="0">
            <a:spAutoFit/>
          </a:bodyPr>
          <a:lstStyle/>
          <a:p>
            <a:pPr algn="ctr"/>
            <a:r>
              <a:rPr kumimoji="1" lang="ja-JP" altLang="en-US" dirty="0"/>
              <a:t>基本的に、目的関数値が優れている違反解を保存</a:t>
            </a:r>
          </a:p>
        </p:txBody>
      </p:sp>
      <p:sp>
        <p:nvSpPr>
          <p:cNvPr id="29" name="正方形/長方形 28">
            <a:extLst>
              <a:ext uri="{FF2B5EF4-FFF2-40B4-BE49-F238E27FC236}">
                <a16:creationId xmlns:a16="http://schemas.microsoft.com/office/drawing/2014/main" id="{1FF97512-ACD5-6F52-D6F2-B3BB6C29589A}"/>
              </a:ext>
            </a:extLst>
          </p:cNvPr>
          <p:cNvSpPr/>
          <p:nvPr/>
        </p:nvSpPr>
        <p:spPr>
          <a:xfrm rot="2859299">
            <a:off x="9282023" y="3037479"/>
            <a:ext cx="1146858" cy="823852"/>
          </a:xfrm>
          <a:prstGeom prst="rect">
            <a:avLst/>
          </a:prstGeom>
          <a:solidFill>
            <a:schemeClr val="accent4">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DBE99077-3AD0-2EF0-77D8-3A4DBC7BA8B4}"/>
              </a:ext>
            </a:extLst>
          </p:cNvPr>
          <p:cNvSpPr txBox="1"/>
          <p:nvPr/>
        </p:nvSpPr>
        <p:spPr>
          <a:xfrm>
            <a:off x="8232219" y="3613629"/>
            <a:ext cx="2082621" cy="369332"/>
          </a:xfrm>
          <a:prstGeom prst="rect">
            <a:avLst/>
          </a:prstGeom>
          <a:noFill/>
        </p:spPr>
        <p:txBody>
          <a:bodyPr wrap="none" rtlCol="0">
            <a:spAutoFit/>
          </a:bodyPr>
          <a:lstStyle/>
          <a:p>
            <a:pPr algn="ctr"/>
            <a:r>
              <a:rPr kumimoji="1" lang="ja-JP" altLang="en-US" b="1" dirty="0">
                <a:solidFill>
                  <a:schemeClr val="accent4"/>
                </a:solidFill>
              </a:rPr>
              <a:t>外部アーカイブ領域</a:t>
            </a:r>
          </a:p>
        </p:txBody>
      </p:sp>
      <p:sp>
        <p:nvSpPr>
          <p:cNvPr id="31" name="テキスト ボックス 30">
            <a:extLst>
              <a:ext uri="{FF2B5EF4-FFF2-40B4-BE49-F238E27FC236}">
                <a16:creationId xmlns:a16="http://schemas.microsoft.com/office/drawing/2014/main" id="{F980854E-B109-9A05-9D81-AF7124802D3A}"/>
              </a:ext>
            </a:extLst>
          </p:cNvPr>
          <p:cNvSpPr txBox="1"/>
          <p:nvPr/>
        </p:nvSpPr>
        <p:spPr>
          <a:xfrm>
            <a:off x="11130618" y="2519978"/>
            <a:ext cx="877163" cy="369332"/>
          </a:xfrm>
          <a:prstGeom prst="rect">
            <a:avLst/>
          </a:prstGeom>
          <a:noFill/>
        </p:spPr>
        <p:txBody>
          <a:bodyPr wrap="none" rtlCol="0">
            <a:spAutoFit/>
          </a:bodyPr>
          <a:lstStyle/>
          <a:p>
            <a:pPr algn="ctr"/>
            <a:r>
              <a:rPr kumimoji="1" lang="ja-JP" altLang="en-US" b="1" dirty="0">
                <a:solidFill>
                  <a:schemeClr val="accent1"/>
                </a:solidFill>
              </a:rPr>
              <a:t>個体群</a:t>
            </a:r>
          </a:p>
        </p:txBody>
      </p:sp>
      <p:sp>
        <p:nvSpPr>
          <p:cNvPr id="32" name="テキスト ボックス 31">
            <a:extLst>
              <a:ext uri="{FF2B5EF4-FFF2-40B4-BE49-F238E27FC236}">
                <a16:creationId xmlns:a16="http://schemas.microsoft.com/office/drawing/2014/main" id="{FA374A51-720E-593C-6200-D0C163970C1C}"/>
              </a:ext>
            </a:extLst>
          </p:cNvPr>
          <p:cNvSpPr txBox="1"/>
          <p:nvPr/>
        </p:nvSpPr>
        <p:spPr>
          <a:xfrm>
            <a:off x="4348514" y="5073186"/>
            <a:ext cx="915699" cy="369332"/>
          </a:xfrm>
          <a:prstGeom prst="rect">
            <a:avLst/>
          </a:prstGeom>
          <a:noFill/>
        </p:spPr>
        <p:txBody>
          <a:bodyPr wrap="none" rtlCol="0">
            <a:spAutoFit/>
          </a:bodyPr>
          <a:lstStyle/>
          <a:p>
            <a:pPr algn="ctr"/>
            <a:r>
              <a:rPr kumimoji="1" lang="ja-JP" altLang="en-US" dirty="0"/>
              <a:t>（有限）</a:t>
            </a:r>
          </a:p>
        </p:txBody>
      </p:sp>
      <p:sp>
        <p:nvSpPr>
          <p:cNvPr id="12" name="テキスト ボックス 11">
            <a:extLst>
              <a:ext uri="{FF2B5EF4-FFF2-40B4-BE49-F238E27FC236}">
                <a16:creationId xmlns:a16="http://schemas.microsoft.com/office/drawing/2014/main" id="{E849819F-333E-D83C-3190-50FE8D2C9C27}"/>
              </a:ext>
            </a:extLst>
          </p:cNvPr>
          <p:cNvSpPr txBox="1"/>
          <p:nvPr/>
        </p:nvSpPr>
        <p:spPr>
          <a:xfrm>
            <a:off x="6169212" y="5361822"/>
            <a:ext cx="2573139" cy="646331"/>
          </a:xfrm>
          <a:prstGeom prst="rect">
            <a:avLst/>
          </a:prstGeom>
          <a:noFill/>
        </p:spPr>
        <p:txBody>
          <a:bodyPr wrap="square" rtlCol="0">
            <a:spAutoFit/>
          </a:bodyPr>
          <a:lstStyle/>
          <a:p>
            <a:r>
              <a:rPr kumimoji="1" lang="ja-JP" altLang="en-US" dirty="0"/>
              <a:t>⇒このアプローチで</a:t>
            </a:r>
            <a:r>
              <a:rPr kumimoji="1" lang="en-US" altLang="ja-JP" dirty="0"/>
              <a:t>DE</a:t>
            </a:r>
            <a:r>
              <a:rPr kumimoji="1" lang="ja-JP" altLang="en-US" dirty="0"/>
              <a:t>をベースに提案手法を構築</a:t>
            </a:r>
          </a:p>
        </p:txBody>
      </p:sp>
    </p:spTree>
    <p:extLst>
      <p:ext uri="{BB962C8B-B14F-4D97-AF65-F5344CB8AC3E}">
        <p14:creationId xmlns:p14="http://schemas.microsoft.com/office/powerpoint/2010/main" val="1095421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normAutofit/>
          </a:bodyPr>
          <a:lstStyle/>
          <a:p>
            <a:r>
              <a:rPr lang="ja-JP" altLang="en-US" dirty="0"/>
              <a:t>提案手法</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289813" y="887946"/>
            <a:ext cx="11594140"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制約境界付近の制約違反解を保存し、実行可能解獲得後に活用することで、制約境界の探索効率改善を狙う。</a:t>
            </a:r>
            <a:endParaRPr lang="en-US" altLang="ja-JP" sz="2800" dirty="0"/>
          </a:p>
        </p:txBody>
      </p:sp>
      <p:sp>
        <p:nvSpPr>
          <p:cNvPr id="16" name="テキスト ボックス 15">
            <a:extLst>
              <a:ext uri="{FF2B5EF4-FFF2-40B4-BE49-F238E27FC236}">
                <a16:creationId xmlns:a16="http://schemas.microsoft.com/office/drawing/2014/main" id="{CC362DF2-E825-683B-D84C-F21AABA11FD9}"/>
              </a:ext>
            </a:extLst>
          </p:cNvPr>
          <p:cNvSpPr txBox="1"/>
          <p:nvPr/>
        </p:nvSpPr>
        <p:spPr>
          <a:xfrm>
            <a:off x="2632450" y="1726801"/>
            <a:ext cx="2102339" cy="400110"/>
          </a:xfrm>
          <a:prstGeom prst="rect">
            <a:avLst/>
          </a:prstGeom>
          <a:noFill/>
        </p:spPr>
        <p:txBody>
          <a:bodyPr wrap="square" rtlCol="0">
            <a:spAutoFit/>
          </a:bodyPr>
          <a:lstStyle/>
          <a:p>
            <a:pPr algn="ctr"/>
            <a:r>
              <a:rPr kumimoji="1" lang="ja-JP" altLang="en-US" sz="2000" dirty="0"/>
              <a:t>アーカイブ更新</a:t>
            </a:r>
            <a:endParaRPr kumimoji="1" lang="en-US" altLang="ja-JP" sz="2000" dirty="0"/>
          </a:p>
        </p:txBody>
      </p:sp>
      <p:sp>
        <p:nvSpPr>
          <p:cNvPr id="17" name="テキスト ボックス 16">
            <a:extLst>
              <a:ext uri="{FF2B5EF4-FFF2-40B4-BE49-F238E27FC236}">
                <a16:creationId xmlns:a16="http://schemas.microsoft.com/office/drawing/2014/main" id="{9CA7C473-D35E-AF6E-C9A4-E00B5CA7F5BB}"/>
              </a:ext>
            </a:extLst>
          </p:cNvPr>
          <p:cNvSpPr txBox="1"/>
          <p:nvPr/>
        </p:nvSpPr>
        <p:spPr>
          <a:xfrm>
            <a:off x="50553" y="2317832"/>
            <a:ext cx="1305386" cy="369332"/>
          </a:xfrm>
          <a:prstGeom prst="rect">
            <a:avLst/>
          </a:prstGeom>
          <a:noFill/>
        </p:spPr>
        <p:txBody>
          <a:bodyPr wrap="square" rtlCol="0">
            <a:spAutoFit/>
          </a:bodyPr>
          <a:lstStyle/>
          <a:p>
            <a:pPr algn="ctr"/>
            <a:r>
              <a:rPr kumimoji="1" lang="en-US" altLang="ja-JP" dirty="0"/>
              <a:t>IMDE</a:t>
            </a:r>
          </a:p>
        </p:txBody>
      </p:sp>
      <p:sp>
        <p:nvSpPr>
          <p:cNvPr id="18" name="テキスト ボックス 17">
            <a:extLst>
              <a:ext uri="{FF2B5EF4-FFF2-40B4-BE49-F238E27FC236}">
                <a16:creationId xmlns:a16="http://schemas.microsoft.com/office/drawing/2014/main" id="{7BBDC4F7-F058-9BC3-88D2-8A8A1712734B}"/>
              </a:ext>
            </a:extLst>
          </p:cNvPr>
          <p:cNvSpPr txBox="1"/>
          <p:nvPr/>
        </p:nvSpPr>
        <p:spPr>
          <a:xfrm>
            <a:off x="50553" y="4418215"/>
            <a:ext cx="1305386" cy="369332"/>
          </a:xfrm>
          <a:prstGeom prst="rect">
            <a:avLst/>
          </a:prstGeom>
          <a:noFill/>
        </p:spPr>
        <p:txBody>
          <a:bodyPr wrap="square" rtlCol="0">
            <a:spAutoFit/>
          </a:bodyPr>
          <a:lstStyle/>
          <a:p>
            <a:pPr algn="ctr"/>
            <a:r>
              <a:rPr kumimoji="1" lang="ja-JP" altLang="en-US" dirty="0"/>
              <a:t>提案手法</a:t>
            </a:r>
            <a:endParaRPr kumimoji="1" lang="en-US" altLang="ja-JP" dirty="0"/>
          </a:p>
        </p:txBody>
      </p:sp>
      <mc:AlternateContent xmlns:mc="http://schemas.openxmlformats.org/markup-compatibility/2006">
        <mc:Choice xmlns:a14="http://schemas.microsoft.com/office/drawing/2010/main" Requires="a14">
          <p:sp>
            <p:nvSpPr>
              <p:cNvPr id="35" name="テキスト ボックス 34">
                <a:extLst>
                  <a:ext uri="{FF2B5EF4-FFF2-40B4-BE49-F238E27FC236}">
                    <a16:creationId xmlns:a16="http://schemas.microsoft.com/office/drawing/2014/main" id="{9A6B1744-3C82-0E04-A0D9-236B7CF850F3}"/>
                  </a:ext>
                </a:extLst>
              </p:cNvPr>
              <p:cNvSpPr txBox="1"/>
              <p:nvPr/>
            </p:nvSpPr>
            <p:spPr>
              <a:xfrm>
                <a:off x="1909131" y="2192394"/>
                <a:ext cx="3548984" cy="338554"/>
              </a:xfrm>
              <a:prstGeom prst="rect">
                <a:avLst/>
              </a:prstGeom>
              <a:noFill/>
            </p:spPr>
            <p:txBody>
              <a:bodyPr wrap="none" rtlCol="0">
                <a:spAutoFit/>
              </a:bodyPr>
              <a:lstStyle/>
              <a:p>
                <a:pPr algn="ctr"/>
                <a:r>
                  <a:rPr lang="ja-JP" altLang="en-US" sz="1600" b="0" dirty="0"/>
                  <a:t>更新条件：</a:t>
                </a:r>
                <a:r>
                  <a:rPr lang="ja-JP" altLang="en-US" sz="1600" dirty="0"/>
                  <a:t>既存解</a:t>
                </a:r>
                <a:r>
                  <a:rPr lang="ja-JP" altLang="en-US" sz="1600" b="0" dirty="0"/>
                  <a:t>＜近傍解の</a:t>
                </a:r>
                <a14:m>
                  <m:oMath xmlns:m="http://schemas.openxmlformats.org/officeDocument/2006/math">
                    <m:r>
                      <a:rPr lang="en-US" altLang="ja-JP" sz="1600" b="0" i="1" smtClean="0">
                        <a:latin typeface="Cambria Math" panose="02040503050406030204" pitchFamily="18" charset="0"/>
                      </a:rPr>
                      <m:t>𝑓</m:t>
                    </m:r>
                  </m:oMath>
                </a14:m>
                <a:r>
                  <a:rPr kumimoji="1" lang="ja-JP" altLang="en-US" sz="1600" dirty="0"/>
                  <a:t>＜</a:t>
                </a:r>
                <a:r>
                  <a:rPr lang="ja-JP" altLang="en-US" sz="1600" dirty="0"/>
                  <a:t>個体</a:t>
                </a:r>
                <a:endParaRPr kumimoji="1" lang="en-US" altLang="ja-JP" sz="1600" dirty="0"/>
              </a:p>
            </p:txBody>
          </p:sp>
        </mc:Choice>
        <mc:Fallback>
          <p:sp>
            <p:nvSpPr>
              <p:cNvPr id="35" name="テキスト ボックス 34">
                <a:extLst>
                  <a:ext uri="{FF2B5EF4-FFF2-40B4-BE49-F238E27FC236}">
                    <a16:creationId xmlns:a16="http://schemas.microsoft.com/office/drawing/2014/main" id="{9A6B1744-3C82-0E04-A0D9-236B7CF850F3}"/>
                  </a:ext>
                </a:extLst>
              </p:cNvPr>
              <p:cNvSpPr txBox="1">
                <a:spLocks noRot="1" noChangeAspect="1" noMove="1" noResize="1" noEditPoints="1" noAdjustHandles="1" noChangeArrowheads="1" noChangeShapeType="1" noTextEdit="1"/>
              </p:cNvSpPr>
              <p:nvPr/>
            </p:nvSpPr>
            <p:spPr>
              <a:xfrm>
                <a:off x="1909131" y="2192394"/>
                <a:ext cx="3548984" cy="338554"/>
              </a:xfrm>
              <a:prstGeom prst="rect">
                <a:avLst/>
              </a:prstGeom>
              <a:blipFill>
                <a:blip r:embed="rId2"/>
                <a:stretch>
                  <a:fillRect t="-5455" b="-236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9" name="テキスト ボックス 48">
                <a:extLst>
                  <a:ext uri="{FF2B5EF4-FFF2-40B4-BE49-F238E27FC236}">
                    <a16:creationId xmlns:a16="http://schemas.microsoft.com/office/drawing/2014/main" id="{5E962052-0ECD-4B5F-87B2-32AB93EB05A1}"/>
                  </a:ext>
                </a:extLst>
              </p:cNvPr>
              <p:cNvSpPr txBox="1"/>
              <p:nvPr/>
            </p:nvSpPr>
            <p:spPr>
              <a:xfrm>
                <a:off x="1812089" y="4248692"/>
                <a:ext cx="3743076" cy="338554"/>
              </a:xfrm>
              <a:prstGeom prst="rect">
                <a:avLst/>
              </a:prstGeom>
              <a:noFill/>
            </p:spPr>
            <p:txBody>
              <a:bodyPr wrap="none" rtlCol="0">
                <a:spAutoFit/>
              </a:bodyPr>
              <a:lstStyle/>
              <a:p>
                <a:pPr algn="ctr"/>
                <a:r>
                  <a:rPr lang="ja-JP" altLang="en-US" sz="1600" dirty="0"/>
                  <a:t>更新条件：既存解＜近傍解の</a:t>
                </a:r>
                <a14:m>
                  <m:oMath xmlns:m="http://schemas.openxmlformats.org/officeDocument/2006/math">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oMath>
                </a14:m>
                <a:r>
                  <a:rPr kumimoji="1" lang="ja-JP" altLang="en-US" sz="1600" dirty="0"/>
                  <a:t>＜</a:t>
                </a:r>
                <a:r>
                  <a:rPr lang="ja-JP" altLang="en-US" sz="1600" dirty="0"/>
                  <a:t>個体</a:t>
                </a:r>
                <a:endParaRPr kumimoji="1" lang="en-US" altLang="ja-JP" sz="1600" dirty="0"/>
              </a:p>
            </p:txBody>
          </p:sp>
        </mc:Choice>
        <mc:Fallback>
          <p:sp>
            <p:nvSpPr>
              <p:cNvPr id="49" name="テキスト ボックス 48">
                <a:extLst>
                  <a:ext uri="{FF2B5EF4-FFF2-40B4-BE49-F238E27FC236}">
                    <a16:creationId xmlns:a16="http://schemas.microsoft.com/office/drawing/2014/main" id="{5E962052-0ECD-4B5F-87B2-32AB93EB05A1}"/>
                  </a:ext>
                </a:extLst>
              </p:cNvPr>
              <p:cNvSpPr txBox="1">
                <a:spLocks noRot="1" noChangeAspect="1" noMove="1" noResize="1" noEditPoints="1" noAdjustHandles="1" noChangeArrowheads="1" noChangeShapeType="1" noTextEdit="1"/>
              </p:cNvSpPr>
              <p:nvPr/>
            </p:nvSpPr>
            <p:spPr>
              <a:xfrm>
                <a:off x="1812089" y="4248692"/>
                <a:ext cx="3743076" cy="338554"/>
              </a:xfrm>
              <a:prstGeom prst="rect">
                <a:avLst/>
              </a:prstGeom>
              <a:blipFill>
                <a:blip r:embed="rId3"/>
                <a:stretch>
                  <a:fillRect t="-5357" b="-21429"/>
                </a:stretch>
              </a:blipFill>
            </p:spPr>
            <p:txBody>
              <a:bodyPr/>
              <a:lstStyle/>
              <a:p>
                <a:r>
                  <a:rPr lang="ja-JP" altLang="en-US">
                    <a:noFill/>
                  </a:rPr>
                  <a:t> </a:t>
                </a:r>
              </a:p>
            </p:txBody>
          </p:sp>
        </mc:Fallback>
      </mc:AlternateContent>
      <p:sp>
        <p:nvSpPr>
          <p:cNvPr id="58" name="テキスト ボックス 57">
            <a:extLst>
              <a:ext uri="{FF2B5EF4-FFF2-40B4-BE49-F238E27FC236}">
                <a16:creationId xmlns:a16="http://schemas.microsoft.com/office/drawing/2014/main" id="{3E909DCD-6E3F-9F12-3E8C-8B2628E76E86}"/>
              </a:ext>
            </a:extLst>
          </p:cNvPr>
          <p:cNvSpPr txBox="1"/>
          <p:nvPr/>
        </p:nvSpPr>
        <p:spPr>
          <a:xfrm>
            <a:off x="3359769" y="2939475"/>
            <a:ext cx="2679083" cy="338554"/>
          </a:xfrm>
          <a:prstGeom prst="rect">
            <a:avLst/>
          </a:prstGeom>
          <a:noFill/>
        </p:spPr>
        <p:txBody>
          <a:bodyPr wrap="square" rtlCol="0">
            <a:spAutoFit/>
          </a:bodyPr>
          <a:lstStyle/>
          <a:p>
            <a:r>
              <a:rPr kumimoji="1" lang="ja-JP" altLang="en-US" sz="1600" b="1" dirty="0">
                <a:solidFill>
                  <a:schemeClr val="accent4"/>
                </a:solidFill>
              </a:rPr>
              <a:t>境界から遠い違反解も保存</a:t>
            </a:r>
            <a:endParaRPr kumimoji="1" lang="en-US" altLang="ja-JP" sz="1600" b="1" dirty="0">
              <a:solidFill>
                <a:schemeClr val="accent4"/>
              </a:solidFill>
            </a:endParaRPr>
          </a:p>
        </p:txBody>
      </p:sp>
      <p:sp>
        <p:nvSpPr>
          <p:cNvPr id="59" name="テキスト ボックス 58">
            <a:extLst>
              <a:ext uri="{FF2B5EF4-FFF2-40B4-BE49-F238E27FC236}">
                <a16:creationId xmlns:a16="http://schemas.microsoft.com/office/drawing/2014/main" id="{E0DDFAFF-EA18-DA02-B198-F42036BC59CC}"/>
              </a:ext>
            </a:extLst>
          </p:cNvPr>
          <p:cNvSpPr txBox="1"/>
          <p:nvPr/>
        </p:nvSpPr>
        <p:spPr>
          <a:xfrm>
            <a:off x="3359769" y="4988765"/>
            <a:ext cx="2612406" cy="584775"/>
          </a:xfrm>
          <a:prstGeom prst="rect">
            <a:avLst/>
          </a:prstGeom>
          <a:noFill/>
        </p:spPr>
        <p:txBody>
          <a:bodyPr wrap="square" rtlCol="0">
            <a:spAutoFit/>
          </a:bodyPr>
          <a:lstStyle/>
          <a:p>
            <a:r>
              <a:rPr kumimoji="1" lang="ja-JP" altLang="en-US" sz="1600" b="1" dirty="0">
                <a:solidFill>
                  <a:schemeClr val="accent1"/>
                </a:solidFill>
              </a:rPr>
              <a:t>可能領域に近い違反解のみを保存</a:t>
            </a:r>
            <a:endParaRPr kumimoji="1" lang="en-US" altLang="ja-JP" sz="1600" b="1" dirty="0">
              <a:solidFill>
                <a:schemeClr val="accent1"/>
              </a:solidFill>
            </a:endParaRPr>
          </a:p>
        </p:txBody>
      </p:sp>
      <p:cxnSp>
        <p:nvCxnSpPr>
          <p:cNvPr id="61" name="直線コネクタ 60">
            <a:extLst>
              <a:ext uri="{FF2B5EF4-FFF2-40B4-BE49-F238E27FC236}">
                <a16:creationId xmlns:a16="http://schemas.microsoft.com/office/drawing/2014/main" id="{0006123D-4F7B-518B-4B99-12F095B8462C}"/>
              </a:ext>
            </a:extLst>
          </p:cNvPr>
          <p:cNvCxnSpPr>
            <a:cxnSpLocks/>
          </p:cNvCxnSpPr>
          <p:nvPr/>
        </p:nvCxnSpPr>
        <p:spPr>
          <a:xfrm>
            <a:off x="1634415" y="2146191"/>
            <a:ext cx="4098408"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D670CC31-0C5E-A5CB-EBC1-0B30774E4057}"/>
              </a:ext>
            </a:extLst>
          </p:cNvPr>
          <p:cNvCxnSpPr>
            <a:cxnSpLocks/>
          </p:cNvCxnSpPr>
          <p:nvPr/>
        </p:nvCxnSpPr>
        <p:spPr>
          <a:xfrm>
            <a:off x="1337879" y="2203341"/>
            <a:ext cx="0" cy="194604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7B2A0AC6-1F1D-EE01-72FF-A060198928EF}"/>
              </a:ext>
            </a:extLst>
          </p:cNvPr>
          <p:cNvCxnSpPr>
            <a:cxnSpLocks/>
          </p:cNvCxnSpPr>
          <p:nvPr/>
        </p:nvCxnSpPr>
        <p:spPr>
          <a:xfrm>
            <a:off x="1337879" y="4233945"/>
            <a:ext cx="0" cy="194604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2" name="図 31">
            <a:extLst>
              <a:ext uri="{FF2B5EF4-FFF2-40B4-BE49-F238E27FC236}">
                <a16:creationId xmlns:a16="http://schemas.microsoft.com/office/drawing/2014/main" id="{56C3E379-CFD2-55F3-8F2B-262B7179B4AD}"/>
              </a:ext>
            </a:extLst>
          </p:cNvPr>
          <p:cNvPicPr>
            <a:picLocks noChangeAspect="1"/>
          </p:cNvPicPr>
          <p:nvPr/>
        </p:nvPicPr>
        <p:blipFill>
          <a:blip r:embed="rId4"/>
          <a:stretch>
            <a:fillRect/>
          </a:stretch>
        </p:blipFill>
        <p:spPr>
          <a:xfrm>
            <a:off x="1608501" y="2537736"/>
            <a:ext cx="1879356" cy="1440721"/>
          </a:xfrm>
          <a:prstGeom prst="rect">
            <a:avLst/>
          </a:prstGeom>
        </p:spPr>
      </p:pic>
      <p:pic>
        <p:nvPicPr>
          <p:cNvPr id="46" name="図 45">
            <a:extLst>
              <a:ext uri="{FF2B5EF4-FFF2-40B4-BE49-F238E27FC236}">
                <a16:creationId xmlns:a16="http://schemas.microsoft.com/office/drawing/2014/main" id="{BAF1143A-6DBD-B34C-8773-40F4E6813340}"/>
              </a:ext>
            </a:extLst>
          </p:cNvPr>
          <p:cNvPicPr>
            <a:picLocks noChangeAspect="1"/>
          </p:cNvPicPr>
          <p:nvPr/>
        </p:nvPicPr>
        <p:blipFill>
          <a:blip r:embed="rId5"/>
          <a:stretch>
            <a:fillRect/>
          </a:stretch>
        </p:blipFill>
        <p:spPr>
          <a:xfrm>
            <a:off x="1608501" y="4600272"/>
            <a:ext cx="1798868" cy="1446993"/>
          </a:xfrm>
          <a:prstGeom prst="rect">
            <a:avLst/>
          </a:prstGeom>
        </p:spPr>
      </p:pic>
      <p:pic>
        <p:nvPicPr>
          <p:cNvPr id="52" name="図 51">
            <a:extLst>
              <a:ext uri="{FF2B5EF4-FFF2-40B4-BE49-F238E27FC236}">
                <a16:creationId xmlns:a16="http://schemas.microsoft.com/office/drawing/2014/main" id="{F84D5E8C-5D2D-8CCE-31E8-C81DA46B49DC}"/>
              </a:ext>
            </a:extLst>
          </p:cNvPr>
          <p:cNvPicPr>
            <a:picLocks noChangeAspect="1"/>
          </p:cNvPicPr>
          <p:nvPr/>
        </p:nvPicPr>
        <p:blipFill>
          <a:blip r:embed="rId6"/>
          <a:stretch>
            <a:fillRect/>
          </a:stretch>
        </p:blipFill>
        <p:spPr>
          <a:xfrm>
            <a:off x="6172214" y="4582799"/>
            <a:ext cx="2013127" cy="1481938"/>
          </a:xfrm>
          <a:prstGeom prst="rect">
            <a:avLst/>
          </a:prstGeom>
        </p:spPr>
      </p:pic>
      <p:pic>
        <p:nvPicPr>
          <p:cNvPr id="54" name="図 53">
            <a:extLst>
              <a:ext uri="{FF2B5EF4-FFF2-40B4-BE49-F238E27FC236}">
                <a16:creationId xmlns:a16="http://schemas.microsoft.com/office/drawing/2014/main" id="{5B7A7F25-AB8F-2A58-2E17-5BB3F1EB6A9B}"/>
              </a:ext>
            </a:extLst>
          </p:cNvPr>
          <p:cNvPicPr>
            <a:picLocks noChangeAspect="1"/>
          </p:cNvPicPr>
          <p:nvPr/>
        </p:nvPicPr>
        <p:blipFill>
          <a:blip r:embed="rId7"/>
          <a:stretch>
            <a:fillRect/>
          </a:stretch>
        </p:blipFill>
        <p:spPr>
          <a:xfrm>
            <a:off x="6172214" y="2517127"/>
            <a:ext cx="1966936" cy="1481938"/>
          </a:xfrm>
          <a:prstGeom prst="rect">
            <a:avLst/>
          </a:prstGeom>
        </p:spPr>
      </p:pic>
      <p:sp>
        <p:nvSpPr>
          <p:cNvPr id="55" name="テキスト ボックス 54">
            <a:extLst>
              <a:ext uri="{FF2B5EF4-FFF2-40B4-BE49-F238E27FC236}">
                <a16:creationId xmlns:a16="http://schemas.microsoft.com/office/drawing/2014/main" id="{8E85419D-AD66-EAB5-8E17-AA849C04F9A3}"/>
              </a:ext>
            </a:extLst>
          </p:cNvPr>
          <p:cNvSpPr txBox="1"/>
          <p:nvPr/>
        </p:nvSpPr>
        <p:spPr>
          <a:xfrm>
            <a:off x="7636161" y="1731699"/>
            <a:ext cx="2385455" cy="400110"/>
          </a:xfrm>
          <a:prstGeom prst="rect">
            <a:avLst/>
          </a:prstGeom>
          <a:noFill/>
        </p:spPr>
        <p:txBody>
          <a:bodyPr wrap="square" rtlCol="0">
            <a:spAutoFit/>
          </a:bodyPr>
          <a:lstStyle/>
          <a:p>
            <a:pPr algn="ctr"/>
            <a:r>
              <a:rPr kumimoji="1" lang="ja-JP" altLang="en-US" sz="2000" dirty="0"/>
              <a:t>アーカイブ解の活用</a:t>
            </a:r>
            <a:endParaRPr kumimoji="1" lang="en-US" altLang="ja-JP" sz="2000" dirty="0"/>
          </a:p>
        </p:txBody>
      </p:sp>
      <p:cxnSp>
        <p:nvCxnSpPr>
          <p:cNvPr id="56" name="直線コネクタ 55">
            <a:extLst>
              <a:ext uri="{FF2B5EF4-FFF2-40B4-BE49-F238E27FC236}">
                <a16:creationId xmlns:a16="http://schemas.microsoft.com/office/drawing/2014/main" id="{6E480F5B-ED16-B500-E930-D1A144520A27}"/>
              </a:ext>
            </a:extLst>
          </p:cNvPr>
          <p:cNvCxnSpPr>
            <a:cxnSpLocks/>
          </p:cNvCxnSpPr>
          <p:nvPr/>
        </p:nvCxnSpPr>
        <p:spPr>
          <a:xfrm>
            <a:off x="6101398" y="2146191"/>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テキスト ボックス 56">
                <a:extLst>
                  <a:ext uri="{FF2B5EF4-FFF2-40B4-BE49-F238E27FC236}">
                    <a16:creationId xmlns:a16="http://schemas.microsoft.com/office/drawing/2014/main" id="{12D4CAAA-BA4A-E2FA-9603-B4F0BA8BCA19}"/>
                  </a:ext>
                </a:extLst>
              </p:cNvPr>
              <p:cNvSpPr txBox="1"/>
              <p:nvPr/>
            </p:nvSpPr>
            <p:spPr>
              <a:xfrm>
                <a:off x="7010289" y="2192394"/>
                <a:ext cx="3637213" cy="346570"/>
              </a:xfrm>
              <a:prstGeom prst="rect">
                <a:avLst/>
              </a:prstGeom>
              <a:noFill/>
            </p:spPr>
            <p:txBody>
              <a:bodyPr wrap="none" rtlCol="0">
                <a:spAutoFit/>
              </a:bodyPr>
              <a:lstStyle/>
              <a:p>
                <a:pPr algn="ctr"/>
                <a:r>
                  <a:rPr lang="ja-JP" altLang="en-US" sz="1600" b="0" dirty="0"/>
                  <a:t>アーカイブ参照条件：アーカイブ解</a:t>
                </a:r>
                <a14:m>
                  <m:oMath xmlns:m="http://schemas.openxmlformats.org/officeDocument/2006/math">
                    <m:sSup>
                      <m:sSupPr>
                        <m:ctrlPr>
                          <a:rPr lang="en-US" altLang="ja-JP" sz="1600" b="0" i="1" smtClean="0">
                            <a:latin typeface="Cambria Math" panose="02040503050406030204" pitchFamily="18" charset="0"/>
                          </a:rPr>
                        </m:ctrlPr>
                      </m:sSupPr>
                      <m:e>
                        <m:r>
                          <a:rPr lang="en-US" altLang="ja-JP" sz="1600" b="1" i="1" smtClean="0">
                            <a:latin typeface="Cambria Math" panose="02040503050406030204" pitchFamily="18" charset="0"/>
                          </a:rPr>
                          <m:t>𝒛</m:t>
                        </m:r>
                      </m:e>
                      <m:sup>
                        <m:r>
                          <a:rPr lang="en-US" altLang="ja-JP" sz="1600" b="0" i="1" smtClean="0">
                            <a:latin typeface="Cambria Math" panose="02040503050406030204" pitchFamily="18" charset="0"/>
                          </a:rPr>
                          <m:t>𝑖</m:t>
                        </m:r>
                      </m:sup>
                    </m:sSup>
                  </m:oMath>
                </a14:m>
                <a:r>
                  <a:rPr lang="ja-JP" altLang="en-US" sz="1600" b="0" dirty="0"/>
                  <a:t>がある</a:t>
                </a:r>
                <a:endParaRPr kumimoji="1" lang="en-US" altLang="ja-JP" sz="1600" dirty="0"/>
              </a:p>
            </p:txBody>
          </p:sp>
        </mc:Choice>
        <mc:Fallback>
          <p:sp>
            <p:nvSpPr>
              <p:cNvPr id="57" name="テキスト ボックス 56">
                <a:extLst>
                  <a:ext uri="{FF2B5EF4-FFF2-40B4-BE49-F238E27FC236}">
                    <a16:creationId xmlns:a16="http://schemas.microsoft.com/office/drawing/2014/main" id="{12D4CAAA-BA4A-E2FA-9603-B4F0BA8BCA19}"/>
                  </a:ext>
                </a:extLst>
              </p:cNvPr>
              <p:cNvSpPr txBox="1">
                <a:spLocks noRot="1" noChangeAspect="1" noMove="1" noResize="1" noEditPoints="1" noAdjustHandles="1" noChangeArrowheads="1" noChangeShapeType="1" noTextEdit="1"/>
              </p:cNvSpPr>
              <p:nvPr/>
            </p:nvSpPr>
            <p:spPr>
              <a:xfrm>
                <a:off x="7010289" y="2192394"/>
                <a:ext cx="3637213" cy="346570"/>
              </a:xfrm>
              <a:prstGeom prst="rect">
                <a:avLst/>
              </a:prstGeom>
              <a:blipFill>
                <a:blip r:embed="rId8"/>
                <a:stretch>
                  <a:fillRect t="-3571" b="-2321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3" name="テキスト ボックス 62">
                <a:extLst>
                  <a:ext uri="{FF2B5EF4-FFF2-40B4-BE49-F238E27FC236}">
                    <a16:creationId xmlns:a16="http://schemas.microsoft.com/office/drawing/2014/main" id="{2C4D1A37-7504-5187-BD8D-BE1391AA2AED}"/>
                  </a:ext>
                </a:extLst>
              </p:cNvPr>
              <p:cNvSpPr txBox="1"/>
              <p:nvPr/>
            </p:nvSpPr>
            <p:spPr>
              <a:xfrm>
                <a:off x="6492958" y="4229642"/>
                <a:ext cx="4462312" cy="346570"/>
              </a:xfrm>
              <a:prstGeom prst="rect">
                <a:avLst/>
              </a:prstGeom>
              <a:noFill/>
            </p:spPr>
            <p:txBody>
              <a:bodyPr wrap="none" rtlCol="0">
                <a:spAutoFit/>
              </a:bodyPr>
              <a:lstStyle/>
              <a:p>
                <a:pPr algn="ctr"/>
                <a:r>
                  <a:rPr lang="ja-JP" altLang="en-US" sz="1600" b="0" dirty="0"/>
                  <a:t>アーカイブ参照条件：基準個体</a:t>
                </a:r>
                <a14:m>
                  <m:oMath xmlns:m="http://schemas.openxmlformats.org/officeDocument/2006/math">
                    <m:sSup>
                      <m:sSupPr>
                        <m:ctrlPr>
                          <a:rPr lang="en-US" altLang="ja-JP" sz="1600" b="0" i="1" smtClean="0">
                            <a:latin typeface="Cambria Math" panose="02040503050406030204" pitchFamily="18" charset="0"/>
                          </a:rPr>
                        </m:ctrlPr>
                      </m:sSupPr>
                      <m:e>
                        <m:r>
                          <a:rPr lang="en-US" altLang="ja-JP" sz="1600" b="1" i="1" smtClean="0">
                            <a:latin typeface="Cambria Math" panose="02040503050406030204" pitchFamily="18" charset="0"/>
                          </a:rPr>
                          <m:t>𝒙</m:t>
                        </m:r>
                      </m:e>
                      <m:sup>
                        <m:r>
                          <a:rPr lang="en-US" altLang="ja-JP" sz="1600" b="0" i="1" smtClean="0">
                            <a:latin typeface="Cambria Math" panose="02040503050406030204" pitchFamily="18" charset="0"/>
                          </a:rPr>
                          <m:t>𝑖</m:t>
                        </m:r>
                      </m:sup>
                    </m:sSup>
                  </m:oMath>
                </a14:m>
                <a:r>
                  <a:rPr lang="ja-JP" altLang="en-US" sz="1600" b="0" dirty="0"/>
                  <a:t>が実行可能である</a:t>
                </a:r>
                <a:endParaRPr kumimoji="1" lang="en-US" altLang="ja-JP" sz="1600" dirty="0"/>
              </a:p>
            </p:txBody>
          </p:sp>
        </mc:Choice>
        <mc:Fallback>
          <p:sp>
            <p:nvSpPr>
              <p:cNvPr id="63" name="テキスト ボックス 62">
                <a:extLst>
                  <a:ext uri="{FF2B5EF4-FFF2-40B4-BE49-F238E27FC236}">
                    <a16:creationId xmlns:a16="http://schemas.microsoft.com/office/drawing/2014/main" id="{2C4D1A37-7504-5187-BD8D-BE1391AA2AED}"/>
                  </a:ext>
                </a:extLst>
              </p:cNvPr>
              <p:cNvSpPr txBox="1">
                <a:spLocks noRot="1" noChangeAspect="1" noMove="1" noResize="1" noEditPoints="1" noAdjustHandles="1" noChangeArrowheads="1" noChangeShapeType="1" noTextEdit="1"/>
              </p:cNvSpPr>
              <p:nvPr/>
            </p:nvSpPr>
            <p:spPr>
              <a:xfrm>
                <a:off x="6492958" y="4229642"/>
                <a:ext cx="4462312" cy="346570"/>
              </a:xfrm>
              <a:prstGeom prst="rect">
                <a:avLst/>
              </a:prstGeom>
              <a:blipFill>
                <a:blip r:embed="rId9"/>
                <a:stretch>
                  <a:fillRect t="-3509" r="-137" b="-21053"/>
                </a:stretch>
              </a:blipFill>
            </p:spPr>
            <p:txBody>
              <a:bodyPr/>
              <a:lstStyle/>
              <a:p>
                <a:r>
                  <a:rPr lang="ja-JP" altLang="en-US">
                    <a:noFill/>
                  </a:rPr>
                  <a:t> </a:t>
                </a:r>
              </a:p>
            </p:txBody>
          </p:sp>
        </mc:Fallback>
      </mc:AlternateContent>
      <p:sp>
        <p:nvSpPr>
          <p:cNvPr id="65" name="テキスト ボックス 64">
            <a:extLst>
              <a:ext uri="{FF2B5EF4-FFF2-40B4-BE49-F238E27FC236}">
                <a16:creationId xmlns:a16="http://schemas.microsoft.com/office/drawing/2014/main" id="{D18E1F19-0DF8-2E62-6AAC-A33BBED095C8}"/>
              </a:ext>
            </a:extLst>
          </p:cNvPr>
          <p:cNvSpPr txBox="1"/>
          <p:nvPr/>
        </p:nvSpPr>
        <p:spPr>
          <a:xfrm>
            <a:off x="8167692" y="2891850"/>
            <a:ext cx="3081292" cy="584775"/>
          </a:xfrm>
          <a:prstGeom prst="rect">
            <a:avLst/>
          </a:prstGeom>
          <a:noFill/>
        </p:spPr>
        <p:txBody>
          <a:bodyPr wrap="none" rtlCol="0">
            <a:spAutoFit/>
          </a:bodyPr>
          <a:lstStyle/>
          <a:p>
            <a:r>
              <a:rPr kumimoji="1" lang="ja-JP" altLang="en-US" sz="1600" b="1" dirty="0">
                <a:solidFill>
                  <a:schemeClr val="accent4"/>
                </a:solidFill>
              </a:rPr>
              <a:t>基準個体が違反解でも参照</a:t>
            </a:r>
            <a:endParaRPr kumimoji="1" lang="en-US" altLang="ja-JP" sz="1600" b="1" dirty="0">
              <a:solidFill>
                <a:schemeClr val="accent4"/>
              </a:solidFill>
            </a:endParaRPr>
          </a:p>
          <a:p>
            <a:r>
              <a:rPr kumimoji="1" lang="ja-JP" altLang="en-US" sz="1600" b="1" dirty="0">
                <a:solidFill>
                  <a:schemeClr val="accent4"/>
                </a:solidFill>
              </a:rPr>
              <a:t>⇒境界から離れた位置に近傍生成</a:t>
            </a:r>
            <a:endParaRPr kumimoji="1" lang="en-US" altLang="ja-JP" sz="1600" b="1" dirty="0">
              <a:solidFill>
                <a:schemeClr val="accent4"/>
              </a:solidFill>
            </a:endParaRPr>
          </a:p>
        </p:txBody>
      </p:sp>
      <p:sp>
        <p:nvSpPr>
          <p:cNvPr id="70" name="テキスト ボックス 69">
            <a:extLst>
              <a:ext uri="{FF2B5EF4-FFF2-40B4-BE49-F238E27FC236}">
                <a16:creationId xmlns:a16="http://schemas.microsoft.com/office/drawing/2014/main" id="{CBA4C252-F291-7A40-0247-C7B22BA6B273}"/>
              </a:ext>
            </a:extLst>
          </p:cNvPr>
          <p:cNvSpPr txBox="1"/>
          <p:nvPr/>
        </p:nvSpPr>
        <p:spPr>
          <a:xfrm>
            <a:off x="8167692" y="4953824"/>
            <a:ext cx="3665678" cy="584775"/>
          </a:xfrm>
          <a:prstGeom prst="rect">
            <a:avLst/>
          </a:prstGeom>
          <a:noFill/>
        </p:spPr>
        <p:txBody>
          <a:bodyPr wrap="square" rtlCol="0">
            <a:spAutoFit/>
          </a:bodyPr>
          <a:lstStyle/>
          <a:p>
            <a:r>
              <a:rPr kumimoji="1" lang="ja-JP" altLang="en-US" sz="1600" b="1" dirty="0">
                <a:solidFill>
                  <a:schemeClr val="accent1"/>
                </a:solidFill>
              </a:rPr>
              <a:t>基準個体が実行可能な場合だけ参照</a:t>
            </a:r>
            <a:endParaRPr kumimoji="1" lang="en-US" altLang="ja-JP" sz="1600" b="1" dirty="0">
              <a:solidFill>
                <a:schemeClr val="accent1"/>
              </a:solidFill>
            </a:endParaRPr>
          </a:p>
          <a:p>
            <a:r>
              <a:rPr kumimoji="1" lang="ja-JP" altLang="en-US" sz="1600" b="1" dirty="0">
                <a:solidFill>
                  <a:schemeClr val="accent1"/>
                </a:solidFill>
              </a:rPr>
              <a:t>⇒境界に近い位置に近傍生成</a:t>
            </a:r>
            <a:endParaRPr kumimoji="1" lang="en-US" altLang="ja-JP" sz="1600" b="1" dirty="0">
              <a:solidFill>
                <a:schemeClr val="accent1"/>
              </a:solidFill>
            </a:endParaRPr>
          </a:p>
        </p:txBody>
      </p:sp>
    </p:spTree>
    <p:extLst>
      <p:ext uri="{BB962C8B-B14F-4D97-AF65-F5344CB8AC3E}">
        <p14:creationId xmlns:p14="http://schemas.microsoft.com/office/powerpoint/2010/main" val="859658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探索性能：先行研究との比較</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13638" y="1078651"/>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提案手法は多くの問題で可能解を獲得でき、平均的に優れている。</a:t>
            </a:r>
            <a:endParaRPr lang="en-US" altLang="ja-JP" sz="2800" dirty="0"/>
          </a:p>
        </p:txBody>
      </p:sp>
      <p:pic>
        <p:nvPicPr>
          <p:cNvPr id="7" name="図 6" descr="グラフ&#10;&#10;自動的に生成された説明">
            <a:extLst>
              <a:ext uri="{FF2B5EF4-FFF2-40B4-BE49-F238E27FC236}">
                <a16:creationId xmlns:a16="http://schemas.microsoft.com/office/drawing/2014/main" id="{3C5CCC4C-A0D4-0C62-1EB3-0AA4E870A891}"/>
              </a:ext>
            </a:extLst>
          </p:cNvPr>
          <p:cNvPicPr>
            <a:picLocks noChangeAspect="1"/>
          </p:cNvPicPr>
          <p:nvPr/>
        </p:nvPicPr>
        <p:blipFill rotWithShape="1">
          <a:blip r:embed="rId2">
            <a:extLst>
              <a:ext uri="{28A0092B-C50C-407E-A947-70E740481C1C}">
                <a14:useLocalDpi xmlns:a14="http://schemas.microsoft.com/office/drawing/2010/main" val="0"/>
              </a:ext>
            </a:extLst>
          </a:blip>
          <a:srcRect r="17902"/>
          <a:stretch/>
        </p:blipFill>
        <p:spPr>
          <a:xfrm>
            <a:off x="832398" y="2212865"/>
            <a:ext cx="3758747" cy="3378200"/>
          </a:xfrm>
          <a:prstGeom prst="rect">
            <a:avLst/>
          </a:prstGeom>
        </p:spPr>
      </p:pic>
      <p:sp>
        <p:nvSpPr>
          <p:cNvPr id="30" name="テキスト ボックス 29">
            <a:extLst>
              <a:ext uri="{FF2B5EF4-FFF2-40B4-BE49-F238E27FC236}">
                <a16:creationId xmlns:a16="http://schemas.microsoft.com/office/drawing/2014/main" id="{F6A69DA7-E89E-5E45-D01B-77F858B6FE83}"/>
              </a:ext>
            </a:extLst>
          </p:cNvPr>
          <p:cNvSpPr txBox="1"/>
          <p:nvPr/>
        </p:nvSpPr>
        <p:spPr>
          <a:xfrm>
            <a:off x="864829" y="1714960"/>
            <a:ext cx="4184199" cy="400110"/>
          </a:xfrm>
          <a:prstGeom prst="rect">
            <a:avLst/>
          </a:prstGeom>
          <a:noFill/>
        </p:spPr>
        <p:txBody>
          <a:bodyPr wrap="square" rtlCol="0">
            <a:spAutoFit/>
          </a:bodyPr>
          <a:lstStyle/>
          <a:p>
            <a:pPr algn="ctr"/>
            <a:r>
              <a:rPr kumimoji="1" lang="ja-JP" altLang="en-US" sz="2000" dirty="0"/>
              <a:t>凸な有制約問題における探索性能</a:t>
            </a:r>
            <a:endParaRPr kumimoji="1" lang="en-US" altLang="ja-JP" sz="2000" dirty="0"/>
          </a:p>
        </p:txBody>
      </p:sp>
      <p:cxnSp>
        <p:nvCxnSpPr>
          <p:cNvPr id="32" name="直線コネクタ 31">
            <a:extLst>
              <a:ext uri="{FF2B5EF4-FFF2-40B4-BE49-F238E27FC236}">
                <a16:creationId xmlns:a16="http://schemas.microsoft.com/office/drawing/2014/main" id="{44BDC964-F382-DCA2-066A-98C854BE0A78}"/>
              </a:ext>
            </a:extLst>
          </p:cNvPr>
          <p:cNvCxnSpPr>
            <a:cxnSpLocks/>
          </p:cNvCxnSpPr>
          <p:nvPr/>
        </p:nvCxnSpPr>
        <p:spPr>
          <a:xfrm>
            <a:off x="713315" y="2115070"/>
            <a:ext cx="450824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87812EE6-2891-1BD9-E689-076F9BC9949A}"/>
              </a:ext>
            </a:extLst>
          </p:cNvPr>
          <p:cNvSpPr txBox="1"/>
          <p:nvPr/>
        </p:nvSpPr>
        <p:spPr>
          <a:xfrm>
            <a:off x="11038002" y="2792167"/>
            <a:ext cx="1078832" cy="338554"/>
          </a:xfrm>
          <a:prstGeom prst="rect">
            <a:avLst/>
          </a:prstGeom>
          <a:noFill/>
        </p:spPr>
        <p:txBody>
          <a:bodyPr wrap="square" rtlCol="0">
            <a:spAutoFit/>
          </a:bodyPr>
          <a:lstStyle/>
          <a:p>
            <a:pPr algn="ctr"/>
            <a:r>
              <a:rPr kumimoji="1" lang="ja-JP" altLang="en-US" sz="1600" dirty="0"/>
              <a:t>世代交代</a:t>
            </a:r>
            <a:endParaRPr kumimoji="1" lang="en-US" altLang="ja-JP" sz="1600" dirty="0"/>
          </a:p>
        </p:txBody>
      </p:sp>
      <p:sp>
        <p:nvSpPr>
          <p:cNvPr id="50" name="テキスト ボックス 49">
            <a:extLst>
              <a:ext uri="{FF2B5EF4-FFF2-40B4-BE49-F238E27FC236}">
                <a16:creationId xmlns:a16="http://schemas.microsoft.com/office/drawing/2014/main" id="{09D0D97B-2BD7-5549-1DCC-EF0FDFF6F66A}"/>
              </a:ext>
            </a:extLst>
          </p:cNvPr>
          <p:cNvSpPr txBox="1"/>
          <p:nvPr/>
        </p:nvSpPr>
        <p:spPr>
          <a:xfrm>
            <a:off x="11072650" y="3353143"/>
            <a:ext cx="1030557" cy="338554"/>
          </a:xfrm>
          <a:prstGeom prst="rect">
            <a:avLst/>
          </a:prstGeom>
          <a:noFill/>
        </p:spPr>
        <p:txBody>
          <a:bodyPr wrap="square" rtlCol="0">
            <a:spAutoFit/>
          </a:bodyPr>
          <a:lstStyle/>
          <a:p>
            <a:pPr algn="ctr"/>
            <a:r>
              <a:rPr kumimoji="1" lang="ja-JP" altLang="en-US" sz="1600" dirty="0"/>
              <a:t>近傍生成</a:t>
            </a:r>
            <a:endParaRPr kumimoji="1" lang="en-US" altLang="ja-JP" sz="1600"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12480C7-2B4C-FE2E-8E89-1F623BD46B4B}"/>
                  </a:ext>
                </a:extLst>
              </p:cNvPr>
              <p:cNvSpPr txBox="1"/>
              <p:nvPr/>
            </p:nvSpPr>
            <p:spPr>
              <a:xfrm>
                <a:off x="353127" y="2956520"/>
                <a:ext cx="364955" cy="1589328"/>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opt</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best</m:t>
                        </m:r>
                      </m:sup>
                    </m:sSup>
                  </m:oMath>
                </a14:m>
                <a:r>
                  <a:rPr kumimoji="1" lang="en-US" altLang="ja-JP" sz="1600" dirty="0"/>
                  <a:t>|</a:t>
                </a:r>
                <a:endParaRPr kumimoji="1" lang="ja-JP" altLang="en-US" sz="1600" dirty="0"/>
              </a:p>
            </p:txBody>
          </p:sp>
        </mc:Choice>
        <mc:Fallback xmlns="">
          <p:sp>
            <p:nvSpPr>
              <p:cNvPr id="52" name="テキスト ボックス 51">
                <a:extLst>
                  <a:ext uri="{FF2B5EF4-FFF2-40B4-BE49-F238E27FC236}">
                    <a16:creationId xmlns:a16="http://schemas.microsoft.com/office/drawing/2014/main" id="{F12480C7-2B4C-FE2E-8E89-1F623BD46B4B}"/>
                  </a:ext>
                </a:extLst>
              </p:cNvPr>
              <p:cNvSpPr txBox="1">
                <a:spLocks noRot="1" noChangeAspect="1" noMove="1" noResize="1" noEditPoints="1" noAdjustHandles="1" noChangeArrowheads="1" noChangeShapeType="1" noTextEdit="1"/>
              </p:cNvSpPr>
              <p:nvPr/>
            </p:nvSpPr>
            <p:spPr>
              <a:xfrm>
                <a:off x="353127" y="2956520"/>
                <a:ext cx="364955" cy="1589328"/>
              </a:xfrm>
              <a:prstGeom prst="rect">
                <a:avLst/>
              </a:prstGeom>
              <a:blipFill>
                <a:blip r:embed="rId3"/>
                <a:stretch>
                  <a:fillRect r="-28333"/>
                </a:stretch>
              </a:blipFill>
            </p:spPr>
            <p:txBody>
              <a:bodyPr/>
              <a:lstStyle/>
              <a:p>
                <a:r>
                  <a:rPr lang="ja-JP" altLang="en-US">
                    <a:noFill/>
                  </a:rPr>
                  <a:t> </a:t>
                </a:r>
              </a:p>
            </p:txBody>
          </p:sp>
        </mc:Fallback>
      </mc:AlternateContent>
      <p:sp>
        <p:nvSpPr>
          <p:cNvPr id="56" name="左中かっこ 55">
            <a:extLst>
              <a:ext uri="{FF2B5EF4-FFF2-40B4-BE49-F238E27FC236}">
                <a16:creationId xmlns:a16="http://schemas.microsoft.com/office/drawing/2014/main" id="{1AF63AE5-EA65-C8B1-7645-9E2502D5CAAF}"/>
              </a:ext>
            </a:extLst>
          </p:cNvPr>
          <p:cNvSpPr/>
          <p:nvPr/>
        </p:nvSpPr>
        <p:spPr>
          <a:xfrm rot="10800000">
            <a:off x="10953658" y="2758453"/>
            <a:ext cx="192564" cy="402355"/>
          </a:xfrm>
          <a:prstGeom prst="lef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7" name="左中かっこ 56">
            <a:extLst>
              <a:ext uri="{FF2B5EF4-FFF2-40B4-BE49-F238E27FC236}">
                <a16:creationId xmlns:a16="http://schemas.microsoft.com/office/drawing/2014/main" id="{0DDAF27E-4174-ED9C-8031-B4F0844D4E31}"/>
              </a:ext>
            </a:extLst>
          </p:cNvPr>
          <p:cNvSpPr/>
          <p:nvPr/>
        </p:nvSpPr>
        <p:spPr>
          <a:xfrm rot="10800000">
            <a:off x="10958915" y="3198050"/>
            <a:ext cx="192564" cy="647998"/>
          </a:xfrm>
          <a:prstGeom prst="lef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415D17A1-D1A9-F6A9-AE12-EC07DC988980}"/>
              </a:ext>
            </a:extLst>
          </p:cNvPr>
          <p:cNvSpPr txBox="1"/>
          <p:nvPr/>
        </p:nvSpPr>
        <p:spPr>
          <a:xfrm>
            <a:off x="10962836" y="2419086"/>
            <a:ext cx="1229164" cy="338554"/>
          </a:xfrm>
          <a:prstGeom prst="rect">
            <a:avLst/>
          </a:prstGeom>
          <a:noFill/>
        </p:spPr>
        <p:txBody>
          <a:bodyPr wrap="square" rtlCol="0">
            <a:spAutoFit/>
          </a:bodyPr>
          <a:lstStyle/>
          <a:p>
            <a:pPr algn="ctr"/>
            <a:r>
              <a:rPr kumimoji="1" lang="ja-JP" altLang="en-US" sz="1600" dirty="0"/>
              <a:t>アーカイブ無</a:t>
            </a:r>
            <a:endParaRPr kumimoji="1" lang="en-US" altLang="ja-JP" sz="1600" dirty="0"/>
          </a:p>
        </p:txBody>
      </p:sp>
      <p:pic>
        <p:nvPicPr>
          <p:cNvPr id="65" name="図 64" descr="グラフ, 折れ線グラフ&#10;&#10;自動的に生成された説明">
            <a:extLst>
              <a:ext uri="{FF2B5EF4-FFF2-40B4-BE49-F238E27FC236}">
                <a16:creationId xmlns:a16="http://schemas.microsoft.com/office/drawing/2014/main" id="{E55597E9-91D2-5526-755B-BF7E4284AD1A}"/>
              </a:ext>
            </a:extLst>
          </p:cNvPr>
          <p:cNvPicPr>
            <a:picLocks noChangeAspect="1"/>
          </p:cNvPicPr>
          <p:nvPr/>
        </p:nvPicPr>
        <p:blipFill rotWithShape="1">
          <a:blip r:embed="rId4">
            <a:extLst>
              <a:ext uri="{28A0092B-C50C-407E-A947-70E740481C1C}">
                <a14:useLocalDpi xmlns:a14="http://schemas.microsoft.com/office/drawing/2010/main" val="0"/>
              </a:ext>
            </a:extLst>
          </a:blip>
          <a:srcRect r="19412"/>
          <a:stretch/>
        </p:blipFill>
        <p:spPr>
          <a:xfrm>
            <a:off x="6163018" y="2221607"/>
            <a:ext cx="3758747" cy="3378199"/>
          </a:xfrm>
          <a:prstGeom prst="rect">
            <a:avLst/>
          </a:prstGeom>
        </p:spPr>
      </p:pic>
      <p:pic>
        <p:nvPicPr>
          <p:cNvPr id="66" name="図 65" descr="グラフ, 折れ線グラフ&#10;&#10;自動的に生成された説明">
            <a:extLst>
              <a:ext uri="{FF2B5EF4-FFF2-40B4-BE49-F238E27FC236}">
                <a16:creationId xmlns:a16="http://schemas.microsoft.com/office/drawing/2014/main" id="{79941B1E-F235-AF43-82F0-A7856596B5DD}"/>
              </a:ext>
            </a:extLst>
          </p:cNvPr>
          <p:cNvPicPr>
            <a:picLocks noChangeAspect="1"/>
          </p:cNvPicPr>
          <p:nvPr/>
        </p:nvPicPr>
        <p:blipFill rotWithShape="1">
          <a:blip r:embed="rId4">
            <a:extLst>
              <a:ext uri="{28A0092B-C50C-407E-A947-70E740481C1C}">
                <a14:useLocalDpi xmlns:a14="http://schemas.microsoft.com/office/drawing/2010/main" val="0"/>
              </a:ext>
            </a:extLst>
          </a:blip>
          <a:srcRect l="79800" t="17989" b="29743"/>
          <a:stretch/>
        </p:blipFill>
        <p:spPr>
          <a:xfrm>
            <a:off x="10144469" y="2450616"/>
            <a:ext cx="760624" cy="1425484"/>
          </a:xfrm>
          <a:prstGeom prst="rect">
            <a:avLst/>
          </a:prstGeom>
        </p:spPr>
      </p:pic>
      <p:sp>
        <p:nvSpPr>
          <p:cNvPr id="67" name="テキスト ボックス 66">
            <a:extLst>
              <a:ext uri="{FF2B5EF4-FFF2-40B4-BE49-F238E27FC236}">
                <a16:creationId xmlns:a16="http://schemas.microsoft.com/office/drawing/2014/main" id="{0E7509E6-C8B8-5318-5B1A-9C9365B85016}"/>
              </a:ext>
            </a:extLst>
          </p:cNvPr>
          <p:cNvSpPr txBox="1"/>
          <p:nvPr/>
        </p:nvSpPr>
        <p:spPr>
          <a:xfrm>
            <a:off x="5491425" y="1697491"/>
            <a:ext cx="5207035" cy="400110"/>
          </a:xfrm>
          <a:prstGeom prst="rect">
            <a:avLst/>
          </a:prstGeom>
          <a:noFill/>
        </p:spPr>
        <p:txBody>
          <a:bodyPr wrap="square" rtlCol="0">
            <a:spAutoFit/>
          </a:bodyPr>
          <a:lstStyle/>
          <a:p>
            <a:pPr algn="ctr"/>
            <a:r>
              <a:rPr kumimoji="1" lang="ja-JP" altLang="en-US" sz="2000" dirty="0"/>
              <a:t>非凸な有制約問題</a:t>
            </a:r>
            <a:r>
              <a:rPr kumimoji="1" lang="ja-JP" altLang="en-US" dirty="0"/>
              <a:t>（</a:t>
            </a:r>
            <a:r>
              <a:rPr kumimoji="1" lang="en-US" altLang="ja-JP" dirty="0"/>
              <a:t>CEC</a:t>
            </a:r>
            <a:r>
              <a:rPr kumimoji="1" lang="ja-JP" altLang="en-US" dirty="0"/>
              <a:t>）</a:t>
            </a:r>
            <a:r>
              <a:rPr kumimoji="1" lang="ja-JP" altLang="en-US" sz="2000" dirty="0"/>
              <a:t>における探索性能</a:t>
            </a:r>
            <a:endParaRPr kumimoji="1" lang="en-US" altLang="ja-JP" sz="2000" dirty="0"/>
          </a:p>
        </p:txBody>
      </p:sp>
      <p:cxnSp>
        <p:nvCxnSpPr>
          <p:cNvPr id="68" name="直線コネクタ 67">
            <a:extLst>
              <a:ext uri="{FF2B5EF4-FFF2-40B4-BE49-F238E27FC236}">
                <a16:creationId xmlns:a16="http://schemas.microsoft.com/office/drawing/2014/main" id="{15620E18-CBA0-F09B-B75B-9EB8F037A377}"/>
              </a:ext>
            </a:extLst>
          </p:cNvPr>
          <p:cNvCxnSpPr>
            <a:cxnSpLocks/>
          </p:cNvCxnSpPr>
          <p:nvPr/>
        </p:nvCxnSpPr>
        <p:spPr>
          <a:xfrm>
            <a:off x="5489864" y="2113816"/>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A7B747CF-698D-425D-E234-DA230AE9D30E}"/>
              </a:ext>
            </a:extLst>
          </p:cNvPr>
          <p:cNvSpPr txBox="1"/>
          <p:nvPr/>
        </p:nvSpPr>
        <p:spPr>
          <a:xfrm>
            <a:off x="239948" y="5686308"/>
            <a:ext cx="5454981" cy="646331"/>
          </a:xfrm>
          <a:prstGeom prst="rect">
            <a:avLst/>
          </a:prstGeom>
          <a:noFill/>
        </p:spPr>
        <p:txBody>
          <a:bodyPr wrap="square" rtlCol="0">
            <a:spAutoFit/>
          </a:bodyPr>
          <a:lstStyle/>
          <a:p>
            <a:pPr algn="ctr"/>
            <a:r>
              <a:rPr kumimoji="1" lang="ja-JP" altLang="en-US" dirty="0">
                <a:solidFill>
                  <a:schemeClr val="accent1"/>
                </a:solidFill>
              </a:rPr>
              <a:t>実行可能解獲得後の境界の探索効率が改善したため、</a:t>
            </a:r>
            <a:endParaRPr kumimoji="1" lang="en-US" altLang="ja-JP" dirty="0">
              <a:solidFill>
                <a:schemeClr val="accent1"/>
              </a:solidFill>
            </a:endParaRPr>
          </a:p>
          <a:p>
            <a:pPr algn="ctr"/>
            <a:r>
              <a:rPr kumimoji="1" lang="ja-JP" altLang="en-US" dirty="0">
                <a:solidFill>
                  <a:schemeClr val="accent1"/>
                </a:solidFill>
              </a:rPr>
              <a:t>近傍生成活用の手法が優れていた</a:t>
            </a:r>
            <a:endParaRPr kumimoji="1" lang="en-US" altLang="ja-JP" dirty="0">
              <a:solidFill>
                <a:schemeClr val="accent1"/>
              </a:solidFill>
            </a:endParaRPr>
          </a:p>
        </p:txBody>
      </p:sp>
      <p:sp>
        <p:nvSpPr>
          <p:cNvPr id="70" name="テキスト ボックス 69">
            <a:extLst>
              <a:ext uri="{FF2B5EF4-FFF2-40B4-BE49-F238E27FC236}">
                <a16:creationId xmlns:a16="http://schemas.microsoft.com/office/drawing/2014/main" id="{E920AE4E-3009-05CA-BB35-8D7F600A1D47}"/>
              </a:ext>
            </a:extLst>
          </p:cNvPr>
          <p:cNvSpPr txBox="1"/>
          <p:nvPr/>
        </p:nvSpPr>
        <p:spPr>
          <a:xfrm>
            <a:off x="6217117" y="5675933"/>
            <a:ext cx="4184199" cy="646331"/>
          </a:xfrm>
          <a:prstGeom prst="rect">
            <a:avLst/>
          </a:prstGeom>
          <a:noFill/>
        </p:spPr>
        <p:txBody>
          <a:bodyPr wrap="square" rtlCol="0">
            <a:spAutoFit/>
          </a:bodyPr>
          <a:lstStyle/>
          <a:p>
            <a:pPr algn="ctr"/>
            <a:r>
              <a:rPr kumimoji="1" lang="ja-JP" altLang="en-US" dirty="0">
                <a:solidFill>
                  <a:schemeClr val="accent1"/>
                </a:solidFill>
              </a:rPr>
              <a:t>局所解への収束を回避できたため、</a:t>
            </a:r>
            <a:endParaRPr kumimoji="1" lang="en-US" altLang="ja-JP" dirty="0">
              <a:solidFill>
                <a:schemeClr val="accent1"/>
              </a:solidFill>
            </a:endParaRPr>
          </a:p>
          <a:p>
            <a:pPr algn="ctr"/>
            <a:r>
              <a:rPr kumimoji="1" lang="ja-JP" altLang="en-US" dirty="0">
                <a:solidFill>
                  <a:schemeClr val="accent1"/>
                </a:solidFill>
              </a:rPr>
              <a:t>世代交代活用の手法が優れている</a:t>
            </a:r>
            <a:endParaRPr kumimoji="1" lang="en-US" altLang="ja-JP" dirty="0">
              <a:solidFill>
                <a:schemeClr val="accent1"/>
              </a:solidFill>
            </a:endParaRPr>
          </a:p>
        </p:txBody>
      </p:sp>
      <p:sp>
        <p:nvSpPr>
          <p:cNvPr id="71" name="テキスト ボックス 70">
            <a:extLst>
              <a:ext uri="{FF2B5EF4-FFF2-40B4-BE49-F238E27FC236}">
                <a16:creationId xmlns:a16="http://schemas.microsoft.com/office/drawing/2014/main" id="{AF3650E3-3650-A936-B548-13712BB58E0F}"/>
              </a:ext>
            </a:extLst>
          </p:cNvPr>
          <p:cNvSpPr txBox="1"/>
          <p:nvPr/>
        </p:nvSpPr>
        <p:spPr>
          <a:xfrm>
            <a:off x="8634334" y="5303294"/>
            <a:ext cx="3020270" cy="338554"/>
          </a:xfrm>
          <a:prstGeom prst="rect">
            <a:avLst/>
          </a:prstGeom>
          <a:noFill/>
        </p:spPr>
        <p:txBody>
          <a:bodyPr wrap="square" rtlCol="0">
            <a:spAutoFit/>
          </a:bodyPr>
          <a:lstStyle/>
          <a:p>
            <a:pPr algn="ctr"/>
            <a:r>
              <a:rPr kumimoji="1" lang="ja-JP" altLang="en-US" sz="1600" dirty="0"/>
              <a:t>（</a:t>
            </a:r>
            <a:r>
              <a:rPr kumimoji="1" lang="en-US" altLang="ja-JP" sz="1600" dirty="0"/>
              <a:t>10</a:t>
            </a:r>
            <a:r>
              <a:rPr kumimoji="1" lang="ja-JP" altLang="en-US" sz="1600" dirty="0"/>
              <a:t>次元、</a:t>
            </a:r>
            <a:r>
              <a:rPr kumimoji="1" lang="en-US" altLang="ja-JP" sz="1600" dirty="0"/>
              <a:t>50</a:t>
            </a:r>
            <a:r>
              <a:rPr kumimoji="1" lang="ja-JP" altLang="en-US" sz="1600" dirty="0"/>
              <a:t>個体、</a:t>
            </a:r>
            <a:r>
              <a:rPr kumimoji="1" lang="en-US" altLang="ja-JP" sz="1600" dirty="0"/>
              <a:t>4000</a:t>
            </a:r>
            <a:r>
              <a:rPr kumimoji="1" lang="ja-JP" altLang="en-US" sz="1600" dirty="0"/>
              <a:t>世代）</a:t>
            </a:r>
            <a:endParaRPr kumimoji="1" lang="en-US" altLang="ja-JP" sz="1600" dirty="0"/>
          </a:p>
        </p:txBody>
      </p:sp>
      <p:sp>
        <p:nvSpPr>
          <p:cNvPr id="72" name="テキスト ボックス 71">
            <a:extLst>
              <a:ext uri="{FF2B5EF4-FFF2-40B4-BE49-F238E27FC236}">
                <a16:creationId xmlns:a16="http://schemas.microsoft.com/office/drawing/2014/main" id="{13729460-405B-AB4F-909B-D5CCE5B13465}"/>
              </a:ext>
            </a:extLst>
          </p:cNvPr>
          <p:cNvSpPr txBox="1"/>
          <p:nvPr/>
        </p:nvSpPr>
        <p:spPr>
          <a:xfrm>
            <a:off x="3251172" y="5342393"/>
            <a:ext cx="1238995" cy="338554"/>
          </a:xfrm>
          <a:prstGeom prst="rect">
            <a:avLst/>
          </a:prstGeom>
          <a:noFill/>
        </p:spPr>
        <p:txBody>
          <a:bodyPr wrap="square" rtlCol="0">
            <a:spAutoFit/>
          </a:bodyPr>
          <a:lstStyle/>
          <a:p>
            <a:pPr algn="ctr"/>
            <a:r>
              <a:rPr kumimoji="1" lang="ja-JP" altLang="en-US" sz="1600" dirty="0"/>
              <a:t>（</a:t>
            </a:r>
            <a:r>
              <a:rPr kumimoji="1" lang="en-US" altLang="ja-JP" sz="1600" dirty="0"/>
              <a:t>40</a:t>
            </a:r>
            <a:r>
              <a:rPr kumimoji="1" lang="ja-JP" altLang="en-US" sz="1600" dirty="0"/>
              <a:t>個体）</a:t>
            </a:r>
            <a:endParaRPr kumimoji="1" lang="en-US" altLang="ja-JP" sz="1600" dirty="0"/>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E95896B9-29EC-2DB3-88C3-EE328145FB48}"/>
                  </a:ext>
                </a:extLst>
              </p:cNvPr>
              <p:cNvSpPr txBox="1"/>
              <p:nvPr/>
            </p:nvSpPr>
            <p:spPr>
              <a:xfrm>
                <a:off x="5671811" y="2950872"/>
                <a:ext cx="401451" cy="1589328"/>
              </a:xfrm>
              <a:prstGeom prst="rect">
                <a:avLst/>
              </a:prstGeom>
              <a:solidFill>
                <a:schemeClr val="bg1"/>
              </a:solidFill>
            </p:spPr>
            <p:txBody>
              <a:bodyPr vert="vert270" wrap="square" rtlCol="0">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ja-JP" sz="1600" i="1">
                              <a:latin typeface="Cambria Math" panose="02040503050406030204" pitchFamily="18" charset="0"/>
                            </a:rPr>
                          </m:ctrlPr>
                        </m:sSupPr>
                        <m:e>
                          <m:r>
                            <a:rPr kumimoji="1" lang="en-US" altLang="ja-JP" sz="1600" i="1">
                              <a:latin typeface="Cambria Math" panose="02040503050406030204" pitchFamily="18" charset="0"/>
                            </a:rPr>
                            <m:t>𝑓</m:t>
                          </m:r>
                        </m:e>
                        <m:sup>
                          <m:r>
                            <m:rPr>
                              <m:sty m:val="p"/>
                            </m:rPr>
                            <a:rPr kumimoji="1" lang="en-US" altLang="ja-JP" sz="1600">
                              <a:latin typeface="Cambria Math" panose="02040503050406030204" pitchFamily="18" charset="0"/>
                            </a:rPr>
                            <m:t>best</m:t>
                          </m:r>
                        </m:sup>
                      </m:sSup>
                    </m:oMath>
                  </m:oMathPara>
                </a14:m>
                <a:endParaRPr kumimoji="1" lang="ja-JP" altLang="en-US" sz="1600" dirty="0"/>
              </a:p>
            </p:txBody>
          </p:sp>
        </mc:Choice>
        <mc:Fallback xmlns="">
          <p:sp>
            <p:nvSpPr>
              <p:cNvPr id="73" name="テキスト ボックス 72">
                <a:extLst>
                  <a:ext uri="{FF2B5EF4-FFF2-40B4-BE49-F238E27FC236}">
                    <a16:creationId xmlns:a16="http://schemas.microsoft.com/office/drawing/2014/main" id="{E95896B9-29EC-2DB3-88C3-EE328145FB48}"/>
                  </a:ext>
                </a:extLst>
              </p:cNvPr>
              <p:cNvSpPr txBox="1">
                <a:spLocks noRot="1" noChangeAspect="1" noMove="1" noResize="1" noEditPoints="1" noAdjustHandles="1" noChangeArrowheads="1" noChangeShapeType="1" noTextEdit="1"/>
              </p:cNvSpPr>
              <p:nvPr/>
            </p:nvSpPr>
            <p:spPr>
              <a:xfrm>
                <a:off x="5671811" y="2950872"/>
                <a:ext cx="401451" cy="1589328"/>
              </a:xfrm>
              <a:prstGeom prst="rect">
                <a:avLst/>
              </a:prstGeom>
              <a:blipFill>
                <a:blip r:embed="rId5"/>
                <a:stretch>
                  <a:fillRect/>
                </a:stretch>
              </a:blipFill>
            </p:spPr>
            <p:txBody>
              <a:bodyPr/>
              <a:lstStyle/>
              <a:p>
                <a:r>
                  <a:rPr lang="ja-JP" altLang="en-US">
                    <a:noFill/>
                  </a:rPr>
                  <a:t> </a:t>
                </a:r>
              </a:p>
            </p:txBody>
          </p:sp>
        </mc:Fallback>
      </mc:AlternateContent>
      <p:sp>
        <p:nvSpPr>
          <p:cNvPr id="74" name="テキスト ボックス 73">
            <a:extLst>
              <a:ext uri="{FF2B5EF4-FFF2-40B4-BE49-F238E27FC236}">
                <a16:creationId xmlns:a16="http://schemas.microsoft.com/office/drawing/2014/main" id="{DDCDDC25-8E7A-F884-8215-9BB2CD906E91}"/>
              </a:ext>
            </a:extLst>
          </p:cNvPr>
          <p:cNvSpPr txBox="1"/>
          <p:nvPr/>
        </p:nvSpPr>
        <p:spPr>
          <a:xfrm>
            <a:off x="9731116" y="4202555"/>
            <a:ext cx="2385718" cy="584775"/>
          </a:xfrm>
          <a:prstGeom prst="rect">
            <a:avLst/>
          </a:prstGeom>
          <a:noFill/>
        </p:spPr>
        <p:txBody>
          <a:bodyPr wrap="square" rtlCol="0">
            <a:spAutoFit/>
          </a:bodyPr>
          <a:lstStyle/>
          <a:p>
            <a:pPr algn="ctr"/>
            <a:r>
              <a:rPr kumimoji="1" lang="ja-JP" altLang="en-US" sz="1600" dirty="0"/>
              <a:t>オリジナルは実行可能解を獲得できない問題が多い</a:t>
            </a:r>
            <a:endParaRPr kumimoji="1" lang="en-US" altLang="ja-JP" sz="1600" dirty="0"/>
          </a:p>
        </p:txBody>
      </p:sp>
    </p:spTree>
    <p:extLst>
      <p:ext uri="{BB962C8B-B14F-4D97-AF65-F5344CB8AC3E}">
        <p14:creationId xmlns:p14="http://schemas.microsoft.com/office/powerpoint/2010/main" val="2940198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EE6B5EF1-53DC-5C57-BED6-561DE70FA69A}"/>
              </a:ext>
            </a:extLst>
          </p:cNvPr>
          <p:cNvPicPr>
            <a:picLocks noChangeAspect="1"/>
          </p:cNvPicPr>
          <p:nvPr/>
        </p:nvPicPr>
        <p:blipFill>
          <a:blip r:embed="rId2"/>
          <a:stretch>
            <a:fillRect/>
          </a:stretch>
        </p:blipFill>
        <p:spPr>
          <a:xfrm>
            <a:off x="727649" y="2237506"/>
            <a:ext cx="4627265" cy="2749534"/>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各機能が探索に与える影響</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13638" y="1078651"/>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両方の提案機能を有する手法が平均的に優れている。</a:t>
            </a:r>
            <a:endParaRPr lang="en-US" altLang="ja-JP" sz="2800" dirty="0"/>
          </a:p>
        </p:txBody>
      </p:sp>
      <p:sp>
        <p:nvSpPr>
          <p:cNvPr id="30" name="テキスト ボックス 29">
            <a:extLst>
              <a:ext uri="{FF2B5EF4-FFF2-40B4-BE49-F238E27FC236}">
                <a16:creationId xmlns:a16="http://schemas.microsoft.com/office/drawing/2014/main" id="{F6A69DA7-E89E-5E45-D01B-77F858B6FE83}"/>
              </a:ext>
            </a:extLst>
          </p:cNvPr>
          <p:cNvSpPr txBox="1"/>
          <p:nvPr/>
        </p:nvSpPr>
        <p:spPr>
          <a:xfrm>
            <a:off x="949182" y="1714960"/>
            <a:ext cx="4184199" cy="400110"/>
          </a:xfrm>
          <a:prstGeom prst="rect">
            <a:avLst/>
          </a:prstGeom>
          <a:noFill/>
        </p:spPr>
        <p:txBody>
          <a:bodyPr wrap="square" rtlCol="0">
            <a:spAutoFit/>
          </a:bodyPr>
          <a:lstStyle/>
          <a:p>
            <a:pPr algn="ctr"/>
            <a:r>
              <a:rPr kumimoji="1" lang="ja-JP" altLang="en-US" sz="2000" dirty="0"/>
              <a:t>凸な有制約問題における探索性能</a:t>
            </a:r>
            <a:endParaRPr kumimoji="1" lang="en-US" altLang="ja-JP" sz="2000" dirty="0"/>
          </a:p>
        </p:txBody>
      </p:sp>
      <p:cxnSp>
        <p:nvCxnSpPr>
          <p:cNvPr id="32" name="直線コネクタ 31">
            <a:extLst>
              <a:ext uri="{FF2B5EF4-FFF2-40B4-BE49-F238E27FC236}">
                <a16:creationId xmlns:a16="http://schemas.microsoft.com/office/drawing/2014/main" id="{44BDC964-F382-DCA2-066A-98C854BE0A78}"/>
              </a:ext>
            </a:extLst>
          </p:cNvPr>
          <p:cNvCxnSpPr>
            <a:cxnSpLocks/>
          </p:cNvCxnSpPr>
          <p:nvPr/>
        </p:nvCxnSpPr>
        <p:spPr>
          <a:xfrm>
            <a:off x="787157" y="2115070"/>
            <a:ext cx="450824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0E7509E6-C8B8-5318-5B1A-9C9365B85016}"/>
              </a:ext>
            </a:extLst>
          </p:cNvPr>
          <p:cNvSpPr txBox="1"/>
          <p:nvPr/>
        </p:nvSpPr>
        <p:spPr>
          <a:xfrm>
            <a:off x="6282034" y="1697491"/>
            <a:ext cx="5207035" cy="400110"/>
          </a:xfrm>
          <a:prstGeom prst="rect">
            <a:avLst/>
          </a:prstGeom>
          <a:noFill/>
        </p:spPr>
        <p:txBody>
          <a:bodyPr wrap="square" rtlCol="0">
            <a:spAutoFit/>
          </a:bodyPr>
          <a:lstStyle/>
          <a:p>
            <a:pPr algn="ctr"/>
            <a:r>
              <a:rPr kumimoji="1" lang="ja-JP" altLang="en-US" sz="2000" dirty="0"/>
              <a:t>非凸な有制約問題</a:t>
            </a:r>
            <a:r>
              <a:rPr kumimoji="1" lang="ja-JP" altLang="en-US" dirty="0"/>
              <a:t>（</a:t>
            </a:r>
            <a:r>
              <a:rPr kumimoji="1" lang="en-US" altLang="ja-JP" dirty="0"/>
              <a:t>CEC</a:t>
            </a:r>
            <a:r>
              <a:rPr kumimoji="1" lang="ja-JP" altLang="en-US" dirty="0"/>
              <a:t>）</a:t>
            </a:r>
            <a:r>
              <a:rPr kumimoji="1" lang="ja-JP" altLang="en-US" sz="2000" dirty="0"/>
              <a:t>における探索性能</a:t>
            </a:r>
            <a:endParaRPr kumimoji="1" lang="en-US" altLang="ja-JP" sz="2000" dirty="0"/>
          </a:p>
        </p:txBody>
      </p:sp>
      <p:cxnSp>
        <p:nvCxnSpPr>
          <p:cNvPr id="68" name="直線コネクタ 67">
            <a:extLst>
              <a:ext uri="{FF2B5EF4-FFF2-40B4-BE49-F238E27FC236}">
                <a16:creationId xmlns:a16="http://schemas.microsoft.com/office/drawing/2014/main" id="{15620E18-CBA0-F09B-B75B-9EB8F037A377}"/>
              </a:ext>
            </a:extLst>
          </p:cNvPr>
          <p:cNvCxnSpPr>
            <a:cxnSpLocks/>
          </p:cNvCxnSpPr>
          <p:nvPr/>
        </p:nvCxnSpPr>
        <p:spPr>
          <a:xfrm>
            <a:off x="6158061" y="2113816"/>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AF3650E3-3650-A936-B548-13712BB58E0F}"/>
              </a:ext>
            </a:extLst>
          </p:cNvPr>
          <p:cNvSpPr txBox="1"/>
          <p:nvPr/>
        </p:nvSpPr>
        <p:spPr>
          <a:xfrm>
            <a:off x="7239000" y="5075970"/>
            <a:ext cx="3844104" cy="338554"/>
          </a:xfrm>
          <a:prstGeom prst="rect">
            <a:avLst/>
          </a:prstGeom>
          <a:noFill/>
        </p:spPr>
        <p:txBody>
          <a:bodyPr wrap="square" rtlCol="0">
            <a:spAutoFit/>
          </a:bodyPr>
          <a:lstStyle/>
          <a:p>
            <a:pPr algn="ctr"/>
            <a:r>
              <a:rPr kumimoji="1" lang="ja-JP" altLang="en-US" sz="1600" dirty="0"/>
              <a:t>問題番号（</a:t>
            </a:r>
            <a:r>
              <a:rPr kumimoji="1" lang="en-US" altLang="ja-JP" sz="1600" dirty="0"/>
              <a:t>10</a:t>
            </a:r>
            <a:r>
              <a:rPr kumimoji="1" lang="ja-JP" altLang="en-US" sz="1600" dirty="0"/>
              <a:t>次元、</a:t>
            </a:r>
            <a:r>
              <a:rPr kumimoji="1" lang="en-US" altLang="ja-JP" sz="1600" dirty="0"/>
              <a:t>50</a:t>
            </a:r>
            <a:r>
              <a:rPr kumimoji="1" lang="ja-JP" altLang="en-US" sz="1600" dirty="0"/>
              <a:t>個体、</a:t>
            </a:r>
            <a:r>
              <a:rPr kumimoji="1" lang="en-US" altLang="ja-JP" sz="1600" dirty="0"/>
              <a:t>4000</a:t>
            </a:r>
            <a:r>
              <a:rPr kumimoji="1" lang="ja-JP" altLang="en-US" sz="1600" dirty="0"/>
              <a:t>世代）</a:t>
            </a:r>
            <a:endParaRPr kumimoji="1" lang="en-US" altLang="ja-JP" sz="1600" dirty="0"/>
          </a:p>
        </p:txBody>
      </p:sp>
      <p:sp>
        <p:nvSpPr>
          <p:cNvPr id="72" name="テキスト ボックス 71">
            <a:extLst>
              <a:ext uri="{FF2B5EF4-FFF2-40B4-BE49-F238E27FC236}">
                <a16:creationId xmlns:a16="http://schemas.microsoft.com/office/drawing/2014/main" id="{13729460-405B-AB4F-909B-D5CCE5B13465}"/>
              </a:ext>
            </a:extLst>
          </p:cNvPr>
          <p:cNvSpPr txBox="1"/>
          <p:nvPr/>
        </p:nvSpPr>
        <p:spPr>
          <a:xfrm>
            <a:off x="2251047" y="5075970"/>
            <a:ext cx="1970392" cy="338554"/>
          </a:xfrm>
          <a:prstGeom prst="rect">
            <a:avLst/>
          </a:prstGeom>
          <a:noFill/>
        </p:spPr>
        <p:txBody>
          <a:bodyPr wrap="square" rtlCol="0">
            <a:spAutoFit/>
          </a:bodyPr>
          <a:lstStyle/>
          <a:p>
            <a:pPr algn="ctr"/>
            <a:r>
              <a:rPr kumimoji="1" lang="ja-JP" altLang="en-US" sz="1600" dirty="0"/>
              <a:t>次元数（</a:t>
            </a:r>
            <a:r>
              <a:rPr kumimoji="1" lang="en-US" altLang="ja-JP" sz="1600" dirty="0"/>
              <a:t>40</a:t>
            </a:r>
            <a:r>
              <a:rPr kumimoji="1" lang="ja-JP" altLang="en-US" sz="1600" dirty="0"/>
              <a:t>個体）</a:t>
            </a:r>
            <a:endParaRPr kumimoji="1" lang="en-US" altLang="ja-JP" sz="1600" dirty="0"/>
          </a:p>
        </p:txBody>
      </p:sp>
      <p:pic>
        <p:nvPicPr>
          <p:cNvPr id="4" name="図 3">
            <a:extLst>
              <a:ext uri="{FF2B5EF4-FFF2-40B4-BE49-F238E27FC236}">
                <a16:creationId xmlns:a16="http://schemas.microsoft.com/office/drawing/2014/main" id="{617726E3-67B2-E534-24A9-09B25F2DC240}"/>
              </a:ext>
            </a:extLst>
          </p:cNvPr>
          <p:cNvPicPr>
            <a:picLocks noChangeAspect="1"/>
          </p:cNvPicPr>
          <p:nvPr/>
        </p:nvPicPr>
        <p:blipFill>
          <a:blip r:embed="rId3"/>
          <a:stretch>
            <a:fillRect/>
          </a:stretch>
        </p:blipFill>
        <p:spPr>
          <a:xfrm>
            <a:off x="5916542" y="2254796"/>
            <a:ext cx="5938019" cy="2755631"/>
          </a:xfrm>
          <a:prstGeom prst="rect">
            <a:avLst/>
          </a:prstGeom>
        </p:spPr>
      </p:pic>
      <p:graphicFrame>
        <p:nvGraphicFramePr>
          <p:cNvPr id="10" name="表 10">
            <a:extLst>
              <a:ext uri="{FF2B5EF4-FFF2-40B4-BE49-F238E27FC236}">
                <a16:creationId xmlns:a16="http://schemas.microsoft.com/office/drawing/2014/main" id="{C3D645FB-C394-4864-7FA2-103AACFBAB3F}"/>
              </a:ext>
            </a:extLst>
          </p:cNvPr>
          <p:cNvGraphicFramePr>
            <a:graphicFrameLocks noGrp="1"/>
          </p:cNvGraphicFramePr>
          <p:nvPr>
            <p:extLst>
              <p:ext uri="{D42A27DB-BD31-4B8C-83A1-F6EECF244321}">
                <p14:modId xmlns:p14="http://schemas.microsoft.com/office/powerpoint/2010/main" val="4181787031"/>
              </p:ext>
            </p:extLst>
          </p:nvPr>
        </p:nvGraphicFramePr>
        <p:xfrm>
          <a:off x="3503434" y="5433241"/>
          <a:ext cx="4456884" cy="1005840"/>
        </p:xfrm>
        <a:graphic>
          <a:graphicData uri="http://schemas.openxmlformats.org/drawingml/2006/table">
            <a:tbl>
              <a:tblPr firstRow="1" bandRow="1">
                <a:tableStyleId>{5C22544A-7EE6-4342-B048-85BDC9FD1C3A}</a:tableStyleId>
              </a:tblPr>
              <a:tblGrid>
                <a:gridCol w="1504824">
                  <a:extLst>
                    <a:ext uri="{9D8B030D-6E8A-4147-A177-3AD203B41FA5}">
                      <a16:colId xmlns:a16="http://schemas.microsoft.com/office/drawing/2014/main" val="3460202539"/>
                    </a:ext>
                  </a:extLst>
                </a:gridCol>
                <a:gridCol w="984020">
                  <a:extLst>
                    <a:ext uri="{9D8B030D-6E8A-4147-A177-3AD203B41FA5}">
                      <a16:colId xmlns:a16="http://schemas.microsoft.com/office/drawing/2014/main" val="221517517"/>
                    </a:ext>
                  </a:extLst>
                </a:gridCol>
                <a:gridCol w="984020">
                  <a:extLst>
                    <a:ext uri="{9D8B030D-6E8A-4147-A177-3AD203B41FA5}">
                      <a16:colId xmlns:a16="http://schemas.microsoft.com/office/drawing/2014/main" val="3761896361"/>
                    </a:ext>
                  </a:extLst>
                </a:gridCol>
                <a:gridCol w="984020">
                  <a:extLst>
                    <a:ext uri="{9D8B030D-6E8A-4147-A177-3AD203B41FA5}">
                      <a16:colId xmlns:a16="http://schemas.microsoft.com/office/drawing/2014/main" val="2281802810"/>
                    </a:ext>
                  </a:extLst>
                </a:gridCol>
              </a:tblGrid>
              <a:tr h="177260">
                <a:tc>
                  <a:txBody>
                    <a:bodyPr/>
                    <a:lstStyle/>
                    <a:p>
                      <a:r>
                        <a:rPr kumimoji="1" lang="ja-JP" altLang="en-US" sz="1600" dirty="0"/>
                        <a:t>機能</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Pro.DE</a:t>
                      </a:r>
                      <a:endParaRPr kumimoji="1" lang="ja-JP"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Pro.DE1</a:t>
                      </a:r>
                      <a:endParaRPr kumimoji="1" lang="ja-JP"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Pro.DE2</a:t>
                      </a:r>
                      <a:endParaRPr kumimoji="1" lang="ja-JP" altLang="en-US" sz="1600" dirty="0"/>
                    </a:p>
                  </a:txBody>
                  <a:tcPr/>
                </a:tc>
                <a:extLst>
                  <a:ext uri="{0D108BD9-81ED-4DB2-BD59-A6C34878D82A}">
                    <a16:rowId xmlns:a16="http://schemas.microsoft.com/office/drawing/2014/main" val="325988620"/>
                  </a:ext>
                </a:extLst>
              </a:tr>
              <a:tr h="177260">
                <a:tc>
                  <a:txBody>
                    <a:bodyPr/>
                    <a:lstStyle/>
                    <a:p>
                      <a:r>
                        <a:rPr kumimoji="1" lang="ja-JP" altLang="en-US" sz="1600" b="1" dirty="0">
                          <a:solidFill>
                            <a:schemeClr val="bg1"/>
                          </a:solidFill>
                        </a:rPr>
                        <a:t>アーカイブ更新</a:t>
                      </a:r>
                    </a:p>
                  </a:txBody>
                  <a:tcPr>
                    <a:solidFill>
                      <a:schemeClr val="accent1"/>
                    </a:solidFill>
                  </a:tcPr>
                </a:tc>
                <a:tc>
                  <a:txBody>
                    <a:bodyPr/>
                    <a:lstStyle/>
                    <a:p>
                      <a:r>
                        <a:rPr kumimoji="1" lang="en-US" altLang="ja-JP" sz="1600" dirty="0"/>
                        <a:t>Proposal</a:t>
                      </a:r>
                      <a:endParaRPr kumimoji="1" lang="ja-JP" altLang="en-US" sz="1600" dirty="0"/>
                    </a:p>
                  </a:txBody>
                  <a:tcPr>
                    <a:solidFill>
                      <a:schemeClr val="bg1">
                        <a:lumMod val="95000"/>
                      </a:schemeClr>
                    </a:solidFill>
                  </a:tcPr>
                </a:tc>
                <a:tc>
                  <a:txBody>
                    <a:bodyPr/>
                    <a:lstStyle/>
                    <a:p>
                      <a:r>
                        <a:rPr kumimoji="1" lang="en-US" altLang="ja-JP" sz="1600" dirty="0"/>
                        <a:t>Proposal</a:t>
                      </a:r>
                      <a:endParaRPr kumimoji="1" lang="ja-JP" altLang="en-US" sz="16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IMDE</a:t>
                      </a:r>
                      <a:endParaRPr kumimoji="1" lang="ja-JP" altLang="en-US" sz="1600" dirty="0"/>
                    </a:p>
                  </a:txBody>
                  <a:tcPr>
                    <a:solidFill>
                      <a:schemeClr val="bg1">
                        <a:lumMod val="95000"/>
                      </a:schemeClr>
                    </a:solidFill>
                  </a:tcPr>
                </a:tc>
                <a:extLst>
                  <a:ext uri="{0D108BD9-81ED-4DB2-BD59-A6C34878D82A}">
                    <a16:rowId xmlns:a16="http://schemas.microsoft.com/office/drawing/2014/main" val="904271689"/>
                  </a:ext>
                </a:extLst>
              </a:tr>
              <a:tr h="1772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solidFill>
                            <a:schemeClr val="bg1"/>
                          </a:solidFill>
                        </a:rPr>
                        <a:t>アーカイブ活用</a:t>
                      </a:r>
                    </a:p>
                  </a:txBody>
                  <a:tcPr>
                    <a:solidFill>
                      <a:schemeClr val="accent1"/>
                    </a:solidFill>
                  </a:tcPr>
                </a:tc>
                <a:tc>
                  <a:txBody>
                    <a:bodyPr/>
                    <a:lstStyle/>
                    <a:p>
                      <a:r>
                        <a:rPr kumimoji="1" lang="en-US" altLang="ja-JP" sz="1600" dirty="0"/>
                        <a:t>Proposal</a:t>
                      </a:r>
                      <a:endParaRPr kumimoji="1" lang="ja-JP" altLang="en-US" sz="1600" dirty="0"/>
                    </a:p>
                  </a:txBody>
                  <a:tcPr>
                    <a:solidFill>
                      <a:schemeClr val="bg1">
                        <a:lumMod val="95000"/>
                      </a:schemeClr>
                    </a:solidFill>
                  </a:tcPr>
                </a:tc>
                <a:tc>
                  <a:txBody>
                    <a:bodyPr/>
                    <a:lstStyle/>
                    <a:p>
                      <a:r>
                        <a:rPr kumimoji="1" lang="en-US" altLang="ja-JP" sz="1600" dirty="0"/>
                        <a:t>IMDE</a:t>
                      </a:r>
                      <a:endParaRPr kumimoji="1" lang="ja-JP" altLang="en-US" sz="16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Proposal</a:t>
                      </a:r>
                      <a:endParaRPr kumimoji="1" lang="ja-JP" altLang="en-US" sz="1600" dirty="0"/>
                    </a:p>
                  </a:txBody>
                  <a:tcPr>
                    <a:solidFill>
                      <a:schemeClr val="bg1">
                        <a:lumMod val="95000"/>
                      </a:schemeClr>
                    </a:solidFill>
                  </a:tcPr>
                </a:tc>
                <a:extLst>
                  <a:ext uri="{0D108BD9-81ED-4DB2-BD59-A6C34878D82A}">
                    <a16:rowId xmlns:a16="http://schemas.microsoft.com/office/drawing/2014/main" val="2893828336"/>
                  </a:ext>
                </a:extLst>
              </a:tr>
            </a:tbl>
          </a:graphicData>
        </a:graphic>
      </p:graphicFrame>
      <p:sp>
        <p:nvSpPr>
          <p:cNvPr id="11" name="テキスト ボックス 10">
            <a:extLst>
              <a:ext uri="{FF2B5EF4-FFF2-40B4-BE49-F238E27FC236}">
                <a16:creationId xmlns:a16="http://schemas.microsoft.com/office/drawing/2014/main" id="{81978DC4-88E3-B0E1-902E-200F04790752}"/>
              </a:ext>
            </a:extLst>
          </p:cNvPr>
          <p:cNvSpPr txBox="1"/>
          <p:nvPr/>
        </p:nvSpPr>
        <p:spPr>
          <a:xfrm rot="16200000">
            <a:off x="5374689" y="3427606"/>
            <a:ext cx="714375" cy="369332"/>
          </a:xfrm>
          <a:prstGeom prst="rect">
            <a:avLst/>
          </a:prstGeom>
          <a:noFill/>
        </p:spPr>
        <p:txBody>
          <a:bodyPr wrap="square" rtlCol="0">
            <a:spAutoFit/>
          </a:bodyPr>
          <a:lstStyle/>
          <a:p>
            <a:pPr algn="ctr"/>
            <a:r>
              <a:rPr kumimoji="1" lang="ja-JP" altLang="en-US" dirty="0"/>
              <a:t>順位</a:t>
            </a:r>
            <a:endParaRPr kumimoji="1" lang="en-US" altLang="ja-JP" dirty="0"/>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D8169B00-2501-F057-E1B2-C1A9A720DE98}"/>
                  </a:ext>
                </a:extLst>
              </p:cNvPr>
              <p:cNvSpPr txBox="1"/>
              <p:nvPr/>
            </p:nvSpPr>
            <p:spPr>
              <a:xfrm>
                <a:off x="353127" y="2956520"/>
                <a:ext cx="364955" cy="1589328"/>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opt</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best</m:t>
                        </m:r>
                      </m:sup>
                    </m:sSup>
                  </m:oMath>
                </a14:m>
                <a:r>
                  <a:rPr kumimoji="1" lang="en-US" altLang="ja-JP" sz="1600" dirty="0"/>
                  <a:t>|</a:t>
                </a:r>
                <a:endParaRPr kumimoji="1" lang="ja-JP" altLang="en-US" sz="1600" dirty="0"/>
              </a:p>
            </p:txBody>
          </p:sp>
        </mc:Choice>
        <mc:Fallback>
          <p:sp>
            <p:nvSpPr>
              <p:cNvPr id="12" name="テキスト ボックス 11">
                <a:extLst>
                  <a:ext uri="{FF2B5EF4-FFF2-40B4-BE49-F238E27FC236}">
                    <a16:creationId xmlns:a16="http://schemas.microsoft.com/office/drawing/2014/main" id="{D8169B00-2501-F057-E1B2-C1A9A720DE98}"/>
                  </a:ext>
                </a:extLst>
              </p:cNvPr>
              <p:cNvSpPr txBox="1">
                <a:spLocks noRot="1" noChangeAspect="1" noMove="1" noResize="1" noEditPoints="1" noAdjustHandles="1" noChangeArrowheads="1" noChangeShapeType="1" noTextEdit="1"/>
              </p:cNvSpPr>
              <p:nvPr/>
            </p:nvSpPr>
            <p:spPr>
              <a:xfrm>
                <a:off x="353127" y="2956520"/>
                <a:ext cx="364955" cy="1589328"/>
              </a:xfrm>
              <a:prstGeom prst="rect">
                <a:avLst/>
              </a:prstGeom>
              <a:blipFill>
                <a:blip r:embed="rId4"/>
                <a:stretch>
                  <a:fillRect r="-28333"/>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1C70BCBD-CC5B-1B58-2F89-2FD200A1EA01}"/>
              </a:ext>
            </a:extLst>
          </p:cNvPr>
          <p:cNvSpPr txBox="1"/>
          <p:nvPr/>
        </p:nvSpPr>
        <p:spPr>
          <a:xfrm>
            <a:off x="6829425" y="2889524"/>
            <a:ext cx="1168993" cy="523220"/>
          </a:xfrm>
          <a:prstGeom prst="rect">
            <a:avLst/>
          </a:prstGeom>
          <a:noFill/>
        </p:spPr>
        <p:txBody>
          <a:bodyPr wrap="square" rtlCol="0">
            <a:spAutoFit/>
          </a:bodyPr>
          <a:lstStyle/>
          <a:p>
            <a:pPr algn="ctr"/>
            <a:r>
              <a:rPr kumimoji="1" lang="ja-JP" altLang="en-US" sz="1400" dirty="0"/>
              <a:t>可能解獲得できず</a:t>
            </a:r>
            <a:endParaRPr kumimoji="1" lang="en-US" altLang="ja-JP" sz="1400" dirty="0"/>
          </a:p>
        </p:txBody>
      </p:sp>
    </p:spTree>
    <p:extLst>
      <p:ext uri="{BB962C8B-B14F-4D97-AF65-F5344CB8AC3E}">
        <p14:creationId xmlns:p14="http://schemas.microsoft.com/office/powerpoint/2010/main" val="175688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プラント操業計画問題への適用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93628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モデリングや最適化などのアルゴリズムを実装し、プラントの操業計画を導出するプログラムを作成し、実データで検証した。</a:t>
            </a:r>
            <a:endParaRPr lang="en-US" altLang="ja-JP" sz="2800" dirty="0"/>
          </a:p>
        </p:txBody>
      </p:sp>
      <p:sp>
        <p:nvSpPr>
          <p:cNvPr id="7" name="フローチャート: 準備 6">
            <a:extLst>
              <a:ext uri="{FF2B5EF4-FFF2-40B4-BE49-F238E27FC236}">
                <a16:creationId xmlns:a16="http://schemas.microsoft.com/office/drawing/2014/main" id="{A10630A9-4BC4-47A1-A2CE-D25AC9E97E44}"/>
              </a:ext>
            </a:extLst>
          </p:cNvPr>
          <p:cNvSpPr/>
          <p:nvPr/>
        </p:nvSpPr>
        <p:spPr>
          <a:xfrm>
            <a:off x="1315366" y="3082290"/>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9" name="フローチャート: 準備 8">
            <a:extLst>
              <a:ext uri="{FF2B5EF4-FFF2-40B4-BE49-F238E27FC236}">
                <a16:creationId xmlns:a16="http://schemas.microsoft.com/office/drawing/2014/main" id="{69FAF7F6-CC86-486D-AE81-2BDC83D66D3A}"/>
              </a:ext>
            </a:extLst>
          </p:cNvPr>
          <p:cNvSpPr/>
          <p:nvPr/>
        </p:nvSpPr>
        <p:spPr>
          <a:xfrm>
            <a:off x="1305206" y="434068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10" name="テキスト ボックス 9">
            <a:extLst>
              <a:ext uri="{FF2B5EF4-FFF2-40B4-BE49-F238E27FC236}">
                <a16:creationId xmlns:a16="http://schemas.microsoft.com/office/drawing/2014/main" id="{3E15B3BD-4EAA-4E52-BC9A-607F97F78558}"/>
              </a:ext>
            </a:extLst>
          </p:cNvPr>
          <p:cNvSpPr txBox="1"/>
          <p:nvPr/>
        </p:nvSpPr>
        <p:spPr>
          <a:xfrm>
            <a:off x="1211286" y="2188991"/>
            <a:ext cx="1943161" cy="369332"/>
          </a:xfrm>
          <a:prstGeom prst="rect">
            <a:avLst/>
          </a:prstGeom>
          <a:noFill/>
        </p:spPr>
        <p:txBody>
          <a:bodyPr wrap="none" rtlCol="0">
            <a:spAutoFit/>
          </a:bodyPr>
          <a:lstStyle/>
          <a:p>
            <a:r>
              <a:rPr lang="ja-JP" altLang="en-US" b="1" dirty="0">
                <a:solidFill>
                  <a:schemeClr val="accent3"/>
                </a:solidFill>
              </a:rPr>
              <a:t>プラントモデル設定</a:t>
            </a:r>
            <a:endParaRPr kumimoji="1" lang="ja-JP" altLang="en-US" b="1" dirty="0">
              <a:solidFill>
                <a:schemeClr val="accent3"/>
              </a:solidFill>
            </a:endParaRPr>
          </a:p>
        </p:txBody>
      </p:sp>
      <p:cxnSp>
        <p:nvCxnSpPr>
          <p:cNvPr id="11" name="直線矢印コネクタ 10">
            <a:extLst>
              <a:ext uri="{FF2B5EF4-FFF2-40B4-BE49-F238E27FC236}">
                <a16:creationId xmlns:a16="http://schemas.microsoft.com/office/drawing/2014/main" id="{3B04810F-319C-4C47-A3DB-1B715672E52D}"/>
              </a:ext>
            </a:extLst>
          </p:cNvPr>
          <p:cNvCxnSpPr>
            <a:cxnSpLocks/>
            <a:endCxn id="7" idx="1"/>
          </p:cNvCxnSpPr>
          <p:nvPr/>
        </p:nvCxnSpPr>
        <p:spPr>
          <a:xfrm>
            <a:off x="883874" y="3298290"/>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93864D4-5ED3-4101-8A3A-6739F07A9509}"/>
              </a:ext>
            </a:extLst>
          </p:cNvPr>
          <p:cNvCxnSpPr>
            <a:cxnSpLocks/>
            <a:endCxn id="9" idx="1"/>
          </p:cNvCxnSpPr>
          <p:nvPr/>
        </p:nvCxnSpPr>
        <p:spPr>
          <a:xfrm flipV="1">
            <a:off x="893271" y="4556686"/>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A386CC4-4ACC-4AAD-993F-FC05307DB469}"/>
              </a:ext>
            </a:extLst>
          </p:cNvPr>
          <p:cNvCxnSpPr>
            <a:cxnSpLocks/>
            <a:stCxn id="22" idx="3"/>
          </p:cNvCxnSpPr>
          <p:nvPr/>
        </p:nvCxnSpPr>
        <p:spPr>
          <a:xfrm>
            <a:off x="3371488" y="3897928"/>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6">
            <a:extLst>
              <a:ext uri="{FF2B5EF4-FFF2-40B4-BE49-F238E27FC236}">
                <a16:creationId xmlns:a16="http://schemas.microsoft.com/office/drawing/2014/main" id="{EB26A899-4A21-4D8F-B2BD-BA856EAF88C6}"/>
              </a:ext>
            </a:extLst>
          </p:cNvPr>
          <p:cNvCxnSpPr>
            <a:cxnSpLocks/>
            <a:stCxn id="7" idx="3"/>
            <a:endCxn id="22" idx="1"/>
          </p:cNvCxnSpPr>
          <p:nvPr/>
        </p:nvCxnSpPr>
        <p:spPr>
          <a:xfrm>
            <a:off x="1747366" y="3298290"/>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77">
            <a:extLst>
              <a:ext uri="{FF2B5EF4-FFF2-40B4-BE49-F238E27FC236}">
                <a16:creationId xmlns:a16="http://schemas.microsoft.com/office/drawing/2014/main" id="{31DFE50C-8164-4601-8EB6-655D60B34BD6}"/>
              </a:ext>
            </a:extLst>
          </p:cNvPr>
          <p:cNvCxnSpPr>
            <a:cxnSpLocks/>
            <a:stCxn id="9" idx="3"/>
            <a:endCxn id="22" idx="2"/>
          </p:cNvCxnSpPr>
          <p:nvPr/>
        </p:nvCxnSpPr>
        <p:spPr>
          <a:xfrm flipV="1">
            <a:off x="1737206" y="4113928"/>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0C73D66-A8D5-4403-8D90-136300A15232}"/>
                  </a:ext>
                </a:extLst>
              </p:cNvPr>
              <p:cNvSpPr txBox="1"/>
              <p:nvPr/>
            </p:nvSpPr>
            <p:spPr>
              <a:xfrm>
                <a:off x="203606" y="3100903"/>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16" name="テキスト ボックス 15">
                <a:extLst>
                  <a:ext uri="{FF2B5EF4-FFF2-40B4-BE49-F238E27FC236}">
                    <a16:creationId xmlns:a16="http://schemas.microsoft.com/office/drawing/2014/main" id="{50C73D66-A8D5-4403-8D90-136300A15232}"/>
                  </a:ext>
                </a:extLst>
              </p:cNvPr>
              <p:cNvSpPr txBox="1">
                <a:spLocks noRot="1" noChangeAspect="1" noMove="1" noResize="1" noEditPoints="1" noAdjustHandles="1" noChangeArrowheads="1" noChangeShapeType="1" noTextEdit="1"/>
              </p:cNvSpPr>
              <p:nvPr/>
            </p:nvSpPr>
            <p:spPr>
              <a:xfrm>
                <a:off x="203606" y="3100903"/>
                <a:ext cx="670568" cy="338554"/>
              </a:xfrm>
              <a:prstGeom prst="rect">
                <a:avLst/>
              </a:prstGeom>
              <a:blipFill>
                <a:blip r:embed="rId2"/>
                <a:stretch>
                  <a:fillRect b="-12727"/>
                </a:stretch>
              </a:blipFill>
            </p:spPr>
            <p:txBody>
              <a:bodyPr/>
              <a:lstStyle/>
              <a:p>
                <a:r>
                  <a:rPr lang="ja-JP" altLang="en-US">
                    <a:noFill/>
                  </a:rPr>
                  <a:t> </a:t>
                </a:r>
              </a:p>
            </p:txBody>
          </p:sp>
        </mc:Fallback>
      </mc:AlternateContent>
      <p:sp>
        <p:nvSpPr>
          <p:cNvPr id="22" name="フローチャート: 準備 21">
            <a:extLst>
              <a:ext uri="{FF2B5EF4-FFF2-40B4-BE49-F238E27FC236}">
                <a16:creationId xmlns:a16="http://schemas.microsoft.com/office/drawing/2014/main" id="{E2D86E96-897A-4F2E-8317-0A5B9B0E698E}"/>
              </a:ext>
            </a:extLst>
          </p:cNvPr>
          <p:cNvSpPr/>
          <p:nvPr/>
        </p:nvSpPr>
        <p:spPr>
          <a:xfrm>
            <a:off x="2939488" y="368192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a:t>
            </a:r>
            <a:endParaRPr kumimoji="1" lang="ja-JP" altLang="en-US" dirty="0"/>
          </a:p>
        </p:txBody>
      </p:sp>
      <p:sp>
        <p:nvSpPr>
          <p:cNvPr id="25" name="テキスト ボックス 24">
            <a:extLst>
              <a:ext uri="{FF2B5EF4-FFF2-40B4-BE49-F238E27FC236}">
                <a16:creationId xmlns:a16="http://schemas.microsoft.com/office/drawing/2014/main" id="{54137090-F817-4206-94F5-BDDF260C390B}"/>
              </a:ext>
            </a:extLst>
          </p:cNvPr>
          <p:cNvSpPr txBox="1"/>
          <p:nvPr/>
        </p:nvSpPr>
        <p:spPr>
          <a:xfrm>
            <a:off x="1185646" y="5160393"/>
            <a:ext cx="2614818" cy="307777"/>
          </a:xfrm>
          <a:prstGeom prst="rect">
            <a:avLst/>
          </a:prstGeom>
          <a:noFill/>
        </p:spPr>
        <p:txBody>
          <a:bodyPr wrap="none" rtlCol="0">
            <a:spAutoFit/>
          </a:bodyPr>
          <a:lstStyle/>
          <a:p>
            <a:r>
              <a:rPr lang="ja-JP" altLang="en-US" sz="1400" dirty="0">
                <a:solidFill>
                  <a:schemeClr val="tx1">
                    <a:lumMod val="65000"/>
                    <a:lumOff val="35000"/>
                  </a:schemeClr>
                </a:solidFill>
              </a:rPr>
              <a:t>設備モデル（特性制約を仮定）</a:t>
            </a:r>
            <a:endParaRPr kumimoji="1" lang="ja-JP" altLang="en-US" sz="1400" dirty="0">
              <a:solidFill>
                <a:schemeClr val="tx1">
                  <a:lumMod val="65000"/>
                  <a:lumOff val="35000"/>
                </a:schemeClr>
              </a:solidFill>
            </a:endParaRPr>
          </a:p>
        </p:txBody>
      </p:sp>
      <p:sp>
        <p:nvSpPr>
          <p:cNvPr id="30" name="テキスト ボックス 29">
            <a:extLst>
              <a:ext uri="{FF2B5EF4-FFF2-40B4-BE49-F238E27FC236}">
                <a16:creationId xmlns:a16="http://schemas.microsoft.com/office/drawing/2014/main" id="{E6F12177-0126-4470-8FD6-5718A7CCC4CC}"/>
              </a:ext>
            </a:extLst>
          </p:cNvPr>
          <p:cNvSpPr txBox="1"/>
          <p:nvPr/>
        </p:nvSpPr>
        <p:spPr>
          <a:xfrm>
            <a:off x="172443" y="4079301"/>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p:sp>
        <p:nvSpPr>
          <p:cNvPr id="32" name="二等辺三角形 31">
            <a:extLst>
              <a:ext uri="{FF2B5EF4-FFF2-40B4-BE49-F238E27FC236}">
                <a16:creationId xmlns:a16="http://schemas.microsoft.com/office/drawing/2014/main" id="{7348D5FF-458A-48BE-8774-D0C00FFAC2FB}"/>
              </a:ext>
            </a:extLst>
          </p:cNvPr>
          <p:cNvSpPr/>
          <p:nvPr/>
        </p:nvSpPr>
        <p:spPr>
          <a:xfrm rot="5400000">
            <a:off x="4209120" y="3698330"/>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8FAE617F-4CE5-4A42-AB5E-423F7E7890BD}"/>
              </a:ext>
            </a:extLst>
          </p:cNvPr>
          <p:cNvSpPr txBox="1"/>
          <p:nvPr/>
        </p:nvSpPr>
        <p:spPr>
          <a:xfrm>
            <a:off x="9328145" y="2188991"/>
            <a:ext cx="1569660" cy="369332"/>
          </a:xfrm>
          <a:prstGeom prst="rect">
            <a:avLst/>
          </a:prstGeom>
          <a:noFill/>
        </p:spPr>
        <p:txBody>
          <a:bodyPr wrap="none" rtlCol="0">
            <a:spAutoFit/>
          </a:bodyPr>
          <a:lstStyle/>
          <a:p>
            <a:r>
              <a:rPr kumimoji="1" lang="ja-JP" altLang="en-US" b="1" dirty="0">
                <a:solidFill>
                  <a:schemeClr val="accent3"/>
                </a:solidFill>
              </a:rPr>
              <a:t>操作計画算出</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D833860C-4A7D-4142-AFEF-144CFD58CB80}"/>
                  </a:ext>
                </a:extLst>
              </p:cNvPr>
              <p:cNvSpPr txBox="1"/>
              <p:nvPr/>
            </p:nvSpPr>
            <p:spPr>
              <a:xfrm>
                <a:off x="193828" y="436729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4" name="テキスト ボックス 33">
                <a:extLst>
                  <a:ext uri="{FF2B5EF4-FFF2-40B4-BE49-F238E27FC236}">
                    <a16:creationId xmlns:a16="http://schemas.microsoft.com/office/drawing/2014/main" id="{D833860C-4A7D-4142-AFEF-144CFD58CB80}"/>
                  </a:ext>
                </a:extLst>
              </p:cNvPr>
              <p:cNvSpPr txBox="1">
                <a:spLocks noRot="1" noChangeAspect="1" noMove="1" noResize="1" noEditPoints="1" noAdjustHandles="1" noChangeArrowheads="1" noChangeShapeType="1" noTextEdit="1"/>
              </p:cNvSpPr>
              <p:nvPr/>
            </p:nvSpPr>
            <p:spPr>
              <a:xfrm>
                <a:off x="193828" y="4367291"/>
                <a:ext cx="690125" cy="338554"/>
              </a:xfrm>
              <a:prstGeom prst="rect">
                <a:avLst/>
              </a:prstGeom>
              <a:blipFill>
                <a:blip r:embed="rId3"/>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8FE3F0D-ECDA-4B79-8850-DAE8B2B42247}"/>
                  </a:ext>
                </a:extLst>
              </p:cNvPr>
              <p:cNvSpPr txBox="1"/>
              <p:nvPr/>
            </p:nvSpPr>
            <p:spPr>
              <a:xfrm>
                <a:off x="3536807" y="3475277"/>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88FE3F0D-ECDA-4B79-8850-DAE8B2B42247}"/>
                  </a:ext>
                </a:extLst>
              </p:cNvPr>
              <p:cNvSpPr txBox="1">
                <a:spLocks noRot="1" noChangeAspect="1" noMove="1" noResize="1" noEditPoints="1" noAdjustHandles="1" noChangeArrowheads="1" noChangeShapeType="1" noTextEdit="1"/>
              </p:cNvSpPr>
              <p:nvPr/>
            </p:nvSpPr>
            <p:spPr>
              <a:xfrm>
                <a:off x="3536807" y="3475277"/>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C916B26D-82F7-4312-9579-E17EF2BF091B}"/>
                  </a:ext>
                </a:extLst>
              </p:cNvPr>
              <p:cNvSpPr txBox="1"/>
              <p:nvPr/>
            </p:nvSpPr>
            <p:spPr>
              <a:xfrm>
                <a:off x="2294004" y="310612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6" name="テキスト ボックス 35">
                <a:extLst>
                  <a:ext uri="{FF2B5EF4-FFF2-40B4-BE49-F238E27FC236}">
                    <a16:creationId xmlns:a16="http://schemas.microsoft.com/office/drawing/2014/main" id="{C916B26D-82F7-4312-9579-E17EF2BF091B}"/>
                  </a:ext>
                </a:extLst>
              </p:cNvPr>
              <p:cNvSpPr txBox="1">
                <a:spLocks noRot="1" noChangeAspect="1" noMove="1" noResize="1" noEditPoints="1" noAdjustHandles="1" noChangeArrowheads="1" noChangeShapeType="1" noTextEdit="1"/>
              </p:cNvSpPr>
              <p:nvPr/>
            </p:nvSpPr>
            <p:spPr>
              <a:xfrm>
                <a:off x="2294004" y="3106123"/>
                <a:ext cx="690125" cy="338554"/>
              </a:xfrm>
              <a:prstGeom prst="rect">
                <a:avLst/>
              </a:prstGeom>
              <a:blipFill>
                <a:blip r:embed="rId5"/>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64057B0-B6D0-4977-B8DE-FADE64C33FD0}"/>
                  </a:ext>
                </a:extLst>
              </p:cNvPr>
              <p:cNvSpPr txBox="1"/>
              <p:nvPr/>
            </p:nvSpPr>
            <p:spPr>
              <a:xfrm>
                <a:off x="2071592" y="420449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464057B0-B6D0-4977-B8DE-FADE64C33FD0}"/>
                  </a:ext>
                </a:extLst>
              </p:cNvPr>
              <p:cNvSpPr txBox="1">
                <a:spLocks noRot="1" noChangeAspect="1" noMove="1" noResize="1" noEditPoints="1" noAdjustHandles="1" noChangeArrowheads="1" noChangeShapeType="1" noTextEdit="1"/>
              </p:cNvSpPr>
              <p:nvPr/>
            </p:nvSpPr>
            <p:spPr>
              <a:xfrm>
                <a:off x="2071592" y="4204493"/>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E25E455-86C2-407B-BF85-8338244A4C8B}"/>
                  </a:ext>
                </a:extLst>
              </p:cNvPr>
              <p:cNvSpPr txBox="1"/>
              <p:nvPr/>
            </p:nvSpPr>
            <p:spPr>
              <a:xfrm>
                <a:off x="1555712" y="3433203"/>
                <a:ext cx="6901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A</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E25E455-86C2-407B-BF85-8338244A4C8B}"/>
                  </a:ext>
                </a:extLst>
              </p:cNvPr>
              <p:cNvSpPr txBox="1">
                <a:spLocks noRot="1" noChangeAspect="1" noMove="1" noResize="1" noEditPoints="1" noAdjustHandles="1" noChangeArrowheads="1" noChangeShapeType="1" noTextEdit="1"/>
              </p:cNvSpPr>
              <p:nvPr/>
            </p:nvSpPr>
            <p:spPr>
              <a:xfrm>
                <a:off x="1555712" y="3433203"/>
                <a:ext cx="690189" cy="338554"/>
              </a:xfrm>
              <a:prstGeom prst="rect">
                <a:avLst/>
              </a:prstGeom>
              <a:blipFill>
                <a:blip r:embed="rId7"/>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0D1DE1C-9555-4BE8-8078-648AC49E500D}"/>
                  </a:ext>
                </a:extLst>
              </p:cNvPr>
              <p:cNvSpPr txBox="1"/>
              <p:nvPr/>
            </p:nvSpPr>
            <p:spPr>
              <a:xfrm>
                <a:off x="1589896" y="4639687"/>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B</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9" name="テキスト ボックス 38">
                <a:extLst>
                  <a:ext uri="{FF2B5EF4-FFF2-40B4-BE49-F238E27FC236}">
                    <a16:creationId xmlns:a16="http://schemas.microsoft.com/office/drawing/2014/main" id="{30D1DE1C-9555-4BE8-8078-648AC49E500D}"/>
                  </a:ext>
                </a:extLst>
              </p:cNvPr>
              <p:cNvSpPr txBox="1">
                <a:spLocks noRot="1" noChangeAspect="1" noMove="1" noResize="1" noEditPoints="1" noAdjustHandles="1" noChangeArrowheads="1" noChangeShapeType="1" noTextEdit="1"/>
              </p:cNvSpPr>
              <p:nvPr/>
            </p:nvSpPr>
            <p:spPr>
              <a:xfrm>
                <a:off x="1589896" y="4639687"/>
                <a:ext cx="691022"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4873E32-D652-400A-8E15-BD981F45D0CF}"/>
                  </a:ext>
                </a:extLst>
              </p:cNvPr>
              <p:cNvSpPr txBox="1"/>
              <p:nvPr/>
            </p:nvSpPr>
            <p:spPr>
              <a:xfrm>
                <a:off x="3220252" y="3996008"/>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40" name="テキスト ボックス 39">
                <a:extLst>
                  <a:ext uri="{FF2B5EF4-FFF2-40B4-BE49-F238E27FC236}">
                    <a16:creationId xmlns:a16="http://schemas.microsoft.com/office/drawing/2014/main" id="{34873E32-D652-400A-8E15-BD981F45D0CF}"/>
                  </a:ext>
                </a:extLst>
              </p:cNvPr>
              <p:cNvSpPr txBox="1">
                <a:spLocks noRot="1" noChangeAspect="1" noMove="1" noResize="1" noEditPoints="1" noAdjustHandles="1" noChangeArrowheads="1" noChangeShapeType="1" noTextEdit="1"/>
              </p:cNvSpPr>
              <p:nvPr/>
            </p:nvSpPr>
            <p:spPr>
              <a:xfrm>
                <a:off x="3220252" y="3996008"/>
                <a:ext cx="691022" cy="338554"/>
              </a:xfrm>
              <a:prstGeom prst="rect">
                <a:avLst/>
              </a:prstGeom>
              <a:blipFill>
                <a:blip r:embed="rId9"/>
                <a:stretch>
                  <a:fillRect b="-12727"/>
                </a:stretch>
              </a:blipFill>
            </p:spPr>
            <p:txBody>
              <a:bodyPr/>
              <a:lstStyle/>
              <a:p>
                <a:r>
                  <a:rPr lang="ja-JP" altLang="en-US">
                    <a:noFill/>
                  </a:rPr>
                  <a:t> </a:t>
                </a:r>
              </a:p>
            </p:txBody>
          </p:sp>
        </mc:Fallback>
      </mc:AlternateContent>
      <p:sp>
        <p:nvSpPr>
          <p:cNvPr id="41" name="二等辺三角形 40">
            <a:extLst>
              <a:ext uri="{FF2B5EF4-FFF2-40B4-BE49-F238E27FC236}">
                <a16:creationId xmlns:a16="http://schemas.microsoft.com/office/drawing/2014/main" id="{88F62F96-FB31-4728-B07B-BACC6CAAC58D}"/>
              </a:ext>
            </a:extLst>
          </p:cNvPr>
          <p:cNvSpPr/>
          <p:nvPr/>
        </p:nvSpPr>
        <p:spPr>
          <a:xfrm rot="5400000">
            <a:off x="7730917" y="3698328"/>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テキスト ボックス 43">
            <a:extLst>
              <a:ext uri="{FF2B5EF4-FFF2-40B4-BE49-F238E27FC236}">
                <a16:creationId xmlns:a16="http://schemas.microsoft.com/office/drawing/2014/main" id="{D31AD992-73ED-48CE-8DB6-F0FF47CAD15A}"/>
              </a:ext>
            </a:extLst>
          </p:cNvPr>
          <p:cNvSpPr txBox="1"/>
          <p:nvPr/>
        </p:nvSpPr>
        <p:spPr>
          <a:xfrm>
            <a:off x="11007137" y="5219177"/>
            <a:ext cx="728084" cy="261610"/>
          </a:xfrm>
          <a:prstGeom prst="rect">
            <a:avLst/>
          </a:prstGeom>
          <a:noFill/>
        </p:spPr>
        <p:txBody>
          <a:bodyPr wrap="none" rtlCol="0">
            <a:spAutoFit/>
          </a:bodyPr>
          <a:lstStyle/>
          <a:p>
            <a:r>
              <a:rPr kumimoji="1" lang="ja-JP" altLang="en-US" sz="1100" dirty="0"/>
              <a:t>ステップ数</a:t>
            </a:r>
          </a:p>
        </p:txBody>
      </p:sp>
      <p:sp>
        <p:nvSpPr>
          <p:cNvPr id="99" name="テキスト ボックス 98">
            <a:extLst>
              <a:ext uri="{FF2B5EF4-FFF2-40B4-BE49-F238E27FC236}">
                <a16:creationId xmlns:a16="http://schemas.microsoft.com/office/drawing/2014/main" id="{9D6BB0F4-CCF9-47B4-8516-9A1ADC274ED6}"/>
              </a:ext>
            </a:extLst>
          </p:cNvPr>
          <p:cNvSpPr txBox="1"/>
          <p:nvPr/>
        </p:nvSpPr>
        <p:spPr>
          <a:xfrm>
            <a:off x="5201454" y="2188991"/>
            <a:ext cx="2031325" cy="369332"/>
          </a:xfrm>
          <a:prstGeom prst="rect">
            <a:avLst/>
          </a:prstGeom>
          <a:noFill/>
        </p:spPr>
        <p:txBody>
          <a:bodyPr wrap="none" rtlCol="0">
            <a:spAutoFit/>
          </a:bodyPr>
          <a:lstStyle/>
          <a:p>
            <a:r>
              <a:rPr kumimoji="1" lang="ja-JP" altLang="en-US" b="1" dirty="0">
                <a:solidFill>
                  <a:schemeClr val="accent3"/>
                </a:solidFill>
              </a:rPr>
              <a:t>最適化問題定式化</a:t>
            </a:r>
          </a:p>
        </p:txBody>
      </p:sp>
      <p:sp>
        <p:nvSpPr>
          <p:cNvPr id="100" name="テキスト ボックス 99">
            <a:extLst>
              <a:ext uri="{FF2B5EF4-FFF2-40B4-BE49-F238E27FC236}">
                <a16:creationId xmlns:a16="http://schemas.microsoft.com/office/drawing/2014/main" id="{E9CEADB4-8C74-436B-944E-0BF6425C18FB}"/>
              </a:ext>
            </a:extLst>
          </p:cNvPr>
          <p:cNvSpPr txBox="1"/>
          <p:nvPr/>
        </p:nvSpPr>
        <p:spPr>
          <a:xfrm>
            <a:off x="3515424" y="3221477"/>
            <a:ext cx="732893" cy="338554"/>
          </a:xfrm>
          <a:prstGeom prst="rect">
            <a:avLst/>
          </a:prstGeom>
          <a:noFill/>
        </p:spPr>
        <p:txBody>
          <a:bodyPr wrap="none" rtlCol="0">
            <a:spAutoFit/>
          </a:bodyPr>
          <a:lstStyle/>
          <a:p>
            <a:r>
              <a:rPr lang="en-US" altLang="ja-JP" sz="1600" dirty="0"/>
              <a:t>(</a:t>
            </a:r>
            <a:r>
              <a:rPr lang="ja-JP" altLang="en-US" sz="1600" dirty="0"/>
              <a:t>品質</a:t>
            </a:r>
            <a:r>
              <a:rPr lang="en-US" altLang="ja-JP" sz="1600" dirty="0"/>
              <a:t>)</a:t>
            </a:r>
            <a:endParaRPr kumimoji="1" lang="ja-JP" altLang="en-US" sz="1600" dirty="0"/>
          </a:p>
        </p:txBody>
      </p:sp>
      <p:sp>
        <p:nvSpPr>
          <p:cNvPr id="78" name="フローチャート: 準備 77">
            <a:extLst>
              <a:ext uri="{FF2B5EF4-FFF2-40B4-BE49-F238E27FC236}">
                <a16:creationId xmlns:a16="http://schemas.microsoft.com/office/drawing/2014/main" id="{D7FF5E91-AFEA-46B9-9852-60E02554D871}"/>
              </a:ext>
            </a:extLst>
          </p:cNvPr>
          <p:cNvSpPr/>
          <p:nvPr/>
        </p:nvSpPr>
        <p:spPr>
          <a:xfrm>
            <a:off x="764526" y="5134282"/>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D9AD5964-047C-4807-A02F-F713FCCA00E1}"/>
              </a:ext>
            </a:extLst>
          </p:cNvPr>
          <p:cNvSpPr txBox="1"/>
          <p:nvPr/>
        </p:nvSpPr>
        <p:spPr>
          <a:xfrm>
            <a:off x="9502469" y="5412781"/>
            <a:ext cx="1470274" cy="307777"/>
          </a:xfrm>
          <a:prstGeom prst="rect">
            <a:avLst/>
          </a:prstGeom>
          <a:noFill/>
        </p:spPr>
        <p:txBody>
          <a:bodyPr wrap="none" rtlCol="0">
            <a:spAutoFit/>
          </a:bodyPr>
          <a:lstStyle/>
          <a:p>
            <a:r>
              <a:rPr kumimoji="1" lang="ja-JP" altLang="en-US" sz="1400" dirty="0"/>
              <a:t>操業コスト＝〇〇</a:t>
            </a:r>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0F7E41D-2718-4B00-9216-32D9ED8748E5}"/>
                  </a:ext>
                </a:extLst>
              </p:cNvPr>
              <p:cNvSpPr txBox="1"/>
              <p:nvPr/>
            </p:nvSpPr>
            <p:spPr>
              <a:xfrm>
                <a:off x="5653145" y="2764524"/>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𝒃</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101" name="テキスト ボックス 100">
                <a:extLst>
                  <a:ext uri="{FF2B5EF4-FFF2-40B4-BE49-F238E27FC236}">
                    <a16:creationId xmlns:a16="http://schemas.microsoft.com/office/drawing/2014/main" id="{20F7E41D-2718-4B00-9216-32D9ED8748E5}"/>
                  </a:ext>
                </a:extLst>
              </p:cNvPr>
              <p:cNvSpPr txBox="1">
                <a:spLocks noRot="1" noChangeAspect="1" noMove="1" noResize="1" noEditPoints="1" noAdjustHandles="1" noChangeArrowheads="1" noChangeShapeType="1" noTextEdit="1"/>
              </p:cNvSpPr>
              <p:nvPr/>
            </p:nvSpPr>
            <p:spPr>
              <a:xfrm>
                <a:off x="5653145" y="2764524"/>
                <a:ext cx="715330" cy="307777"/>
              </a:xfrm>
              <a:prstGeom prst="rect">
                <a:avLst/>
              </a:prstGeom>
              <a:blipFill>
                <a:blip r:embed="rId10"/>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50757C1A-82F5-4F1F-9F2C-978DE94AE950}"/>
                  </a:ext>
                </a:extLst>
              </p:cNvPr>
              <p:cNvSpPr txBox="1"/>
              <p:nvPr/>
            </p:nvSpPr>
            <p:spPr>
              <a:xfrm>
                <a:off x="4731473" y="2764931"/>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p>
            </p:txBody>
          </p:sp>
        </mc:Choice>
        <mc:Fallback xmlns="">
          <p:sp>
            <p:nvSpPr>
              <p:cNvPr id="104" name="テキスト ボックス 103">
                <a:extLst>
                  <a:ext uri="{FF2B5EF4-FFF2-40B4-BE49-F238E27FC236}">
                    <a16:creationId xmlns:a16="http://schemas.microsoft.com/office/drawing/2014/main" id="{50757C1A-82F5-4F1F-9F2C-978DE94AE950}"/>
                  </a:ext>
                </a:extLst>
              </p:cNvPr>
              <p:cNvSpPr txBox="1">
                <a:spLocks noRot="1" noChangeAspect="1" noMove="1" noResize="1" noEditPoints="1" noAdjustHandles="1" noChangeArrowheads="1" noChangeShapeType="1" noTextEdit="1"/>
              </p:cNvSpPr>
              <p:nvPr/>
            </p:nvSpPr>
            <p:spPr>
              <a:xfrm>
                <a:off x="4731473" y="2764931"/>
                <a:ext cx="846706" cy="307777"/>
              </a:xfrm>
              <a:prstGeom prst="rect">
                <a:avLst/>
              </a:prstGeom>
              <a:blipFill>
                <a:blip r:embed="rId11"/>
                <a:stretch>
                  <a:fillRect r="-1439"/>
                </a:stretch>
              </a:blipFill>
            </p:spPr>
            <p:txBody>
              <a:bodyPr/>
              <a:lstStyle/>
              <a:p>
                <a:r>
                  <a:rPr lang="ja-JP" altLang="en-US">
                    <a:noFill/>
                  </a:rPr>
                  <a:t> </a:t>
                </a:r>
              </a:p>
            </p:txBody>
          </p:sp>
        </mc:Fallback>
      </mc:AlternateContent>
      <p:sp>
        <p:nvSpPr>
          <p:cNvPr id="109" name="テキスト ボックス 108">
            <a:extLst>
              <a:ext uri="{FF2B5EF4-FFF2-40B4-BE49-F238E27FC236}">
                <a16:creationId xmlns:a16="http://schemas.microsoft.com/office/drawing/2014/main" id="{5D04CAF5-CB61-4E77-946F-E6BA74AD279C}"/>
              </a:ext>
            </a:extLst>
          </p:cNvPr>
          <p:cNvSpPr txBox="1"/>
          <p:nvPr/>
        </p:nvSpPr>
        <p:spPr>
          <a:xfrm>
            <a:off x="6583424" y="2764524"/>
            <a:ext cx="1050288" cy="307777"/>
          </a:xfrm>
          <a:prstGeom prst="rect">
            <a:avLst/>
          </a:prstGeom>
          <a:noFill/>
        </p:spPr>
        <p:txBody>
          <a:bodyPr wrap="none" rtlCol="0">
            <a:spAutoFit/>
          </a:bodyPr>
          <a:lstStyle/>
          <a:p>
            <a:r>
              <a:rPr kumimoji="1" lang="en-US" altLang="ja-JP" sz="1400" dirty="0"/>
              <a:t>(</a:t>
            </a:r>
            <a:r>
              <a:rPr kumimoji="1" lang="ja-JP" altLang="en-US" sz="1400" dirty="0"/>
              <a:t>操業コスト</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CD9C337-479F-4231-B8B4-B1DA7345D045}"/>
                  </a:ext>
                </a:extLst>
              </p:cNvPr>
              <p:cNvSpPr txBox="1"/>
              <p:nvPr/>
            </p:nvSpPr>
            <p:spPr>
              <a:xfrm>
                <a:off x="4676789" y="305545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p>
            </p:txBody>
          </p:sp>
        </mc:Choice>
        <mc:Fallback xmlns="">
          <p:sp>
            <p:nvSpPr>
              <p:cNvPr id="110" name="テキスト ボックス 109">
                <a:extLst>
                  <a:ext uri="{FF2B5EF4-FFF2-40B4-BE49-F238E27FC236}">
                    <a16:creationId xmlns:a16="http://schemas.microsoft.com/office/drawing/2014/main" id="{CCD9C337-479F-4231-B8B4-B1DA7345D045}"/>
                  </a:ext>
                </a:extLst>
              </p:cNvPr>
              <p:cNvSpPr txBox="1">
                <a:spLocks noRot="1" noChangeAspect="1" noMove="1" noResize="1" noEditPoints="1" noAdjustHandles="1" noChangeArrowheads="1" noChangeShapeType="1" noTextEdit="1"/>
              </p:cNvSpPr>
              <p:nvPr/>
            </p:nvSpPr>
            <p:spPr>
              <a:xfrm>
                <a:off x="4676789" y="3055450"/>
                <a:ext cx="846706" cy="307777"/>
              </a:xfrm>
              <a:prstGeom prst="rect">
                <a:avLst/>
              </a:prstGeom>
              <a:blipFill>
                <a:blip r:embed="rId12"/>
                <a:stretch>
                  <a:fillRect b="-7843"/>
                </a:stretch>
              </a:blipFill>
            </p:spPr>
            <p:txBody>
              <a:bodyPr/>
              <a:lstStyle/>
              <a:p>
                <a:r>
                  <a:rPr lang="ja-JP" altLang="en-US">
                    <a:noFill/>
                  </a:rPr>
                  <a:t> </a:t>
                </a:r>
              </a:p>
            </p:txBody>
          </p:sp>
        </mc:Fallback>
      </mc:AlternateContent>
      <p:sp>
        <p:nvSpPr>
          <p:cNvPr id="111" name="テキスト ボックス 110">
            <a:extLst>
              <a:ext uri="{FF2B5EF4-FFF2-40B4-BE49-F238E27FC236}">
                <a16:creationId xmlns:a16="http://schemas.microsoft.com/office/drawing/2014/main" id="{A59A247D-ED43-4EB9-BDA7-53E1AC152E6F}"/>
              </a:ext>
            </a:extLst>
          </p:cNvPr>
          <p:cNvSpPr txBox="1"/>
          <p:nvPr/>
        </p:nvSpPr>
        <p:spPr>
          <a:xfrm>
            <a:off x="6817099" y="3398187"/>
            <a:ext cx="841897" cy="307777"/>
          </a:xfrm>
          <a:prstGeom prst="rect">
            <a:avLst/>
          </a:prstGeom>
          <a:noFill/>
        </p:spPr>
        <p:txBody>
          <a:bodyPr wrap="none" rtlCol="0">
            <a:spAutoFit/>
          </a:bodyPr>
          <a:lstStyle/>
          <a:p>
            <a:r>
              <a:rPr kumimoji="1" lang="en-US" altLang="ja-JP" sz="1400" dirty="0"/>
              <a:t>(</a:t>
            </a:r>
            <a:r>
              <a:rPr kumimoji="1" lang="ja-JP" altLang="en-US" sz="1400" dirty="0"/>
              <a:t>上下限</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FBE63071-9872-491F-B038-82AF744A6DDC}"/>
                  </a:ext>
                </a:extLst>
              </p:cNvPr>
              <p:cNvSpPr txBox="1"/>
              <p:nvPr/>
            </p:nvSpPr>
            <p:spPr>
              <a:xfrm>
                <a:off x="5006672" y="3403068"/>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2" name="テキスト ボックス 111">
                <a:extLst>
                  <a:ext uri="{FF2B5EF4-FFF2-40B4-BE49-F238E27FC236}">
                    <a16:creationId xmlns:a16="http://schemas.microsoft.com/office/drawing/2014/main" id="{FBE63071-9872-491F-B038-82AF744A6DDC}"/>
                  </a:ext>
                </a:extLst>
              </p:cNvPr>
              <p:cNvSpPr txBox="1">
                <a:spLocks noRot="1" noChangeAspect="1" noMove="1" noResize="1" noEditPoints="1" noAdjustHandles="1" noChangeArrowheads="1" noChangeShapeType="1" noTextEdit="1"/>
              </p:cNvSpPr>
              <p:nvPr/>
            </p:nvSpPr>
            <p:spPr>
              <a:xfrm>
                <a:off x="5006672" y="3403068"/>
                <a:ext cx="1846149"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3DE1D0ED-807E-4495-8678-91D90895CAFC}"/>
                  </a:ext>
                </a:extLst>
              </p:cNvPr>
              <p:cNvSpPr txBox="1"/>
              <p:nvPr/>
            </p:nvSpPr>
            <p:spPr>
              <a:xfrm>
                <a:off x="5006671" y="3813609"/>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3" name="テキスト ボックス 112">
                <a:extLst>
                  <a:ext uri="{FF2B5EF4-FFF2-40B4-BE49-F238E27FC236}">
                    <a16:creationId xmlns:a16="http://schemas.microsoft.com/office/drawing/2014/main" id="{3DE1D0ED-807E-4495-8678-91D90895CAFC}"/>
                  </a:ext>
                </a:extLst>
              </p:cNvPr>
              <p:cNvSpPr txBox="1">
                <a:spLocks noRot="1" noChangeAspect="1" noMove="1" noResize="1" noEditPoints="1" noAdjustHandles="1" noChangeArrowheads="1" noChangeShapeType="1" noTextEdit="1"/>
              </p:cNvSpPr>
              <p:nvPr/>
            </p:nvSpPr>
            <p:spPr>
              <a:xfrm>
                <a:off x="5006671" y="3813609"/>
                <a:ext cx="1846149" cy="307777"/>
              </a:xfrm>
              <a:prstGeom prst="rect">
                <a:avLst/>
              </a:prstGeom>
              <a:blipFill>
                <a:blip r:embed="rId14"/>
                <a:stretch>
                  <a:fillRect/>
                </a:stretch>
              </a:blipFill>
            </p:spPr>
            <p:txBody>
              <a:bodyPr/>
              <a:lstStyle/>
              <a:p>
                <a:r>
                  <a:rPr lang="ja-JP" altLang="en-US">
                    <a:noFill/>
                  </a:rPr>
                  <a:t> </a:t>
                </a:r>
              </a:p>
            </p:txBody>
          </p:sp>
        </mc:Fallback>
      </mc:AlternateContent>
      <p:sp>
        <p:nvSpPr>
          <p:cNvPr id="114" name="テキスト ボックス 113">
            <a:extLst>
              <a:ext uri="{FF2B5EF4-FFF2-40B4-BE49-F238E27FC236}">
                <a16:creationId xmlns:a16="http://schemas.microsoft.com/office/drawing/2014/main" id="{A4F023D3-59FD-43F7-8EBA-4A9B8BCAC585}"/>
              </a:ext>
            </a:extLst>
          </p:cNvPr>
          <p:cNvSpPr txBox="1"/>
          <p:nvPr/>
        </p:nvSpPr>
        <p:spPr>
          <a:xfrm>
            <a:off x="6727128" y="3813608"/>
            <a:ext cx="1021433" cy="307777"/>
          </a:xfrm>
          <a:prstGeom prst="rect">
            <a:avLst/>
          </a:prstGeom>
          <a:noFill/>
        </p:spPr>
        <p:txBody>
          <a:bodyPr wrap="none" rtlCol="0">
            <a:spAutoFit/>
          </a:bodyPr>
          <a:lstStyle/>
          <a:p>
            <a:r>
              <a:rPr kumimoji="1" lang="en-US" altLang="ja-JP" sz="1400" dirty="0"/>
              <a:t>(</a:t>
            </a:r>
            <a:r>
              <a:rPr kumimoji="1" lang="ja-JP" altLang="en-US" sz="1400" dirty="0"/>
              <a:t>実績固定</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1001833-5EA4-4E8A-8DF0-66DA9FE88DC3}"/>
                  </a:ext>
                </a:extLst>
              </p:cNvPr>
              <p:cNvSpPr txBox="1"/>
              <p:nvPr/>
            </p:nvSpPr>
            <p:spPr>
              <a:xfrm>
                <a:off x="4833523" y="4214788"/>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p>
            </p:txBody>
          </p:sp>
        </mc:Choice>
        <mc:Fallback xmlns="">
          <p:sp>
            <p:nvSpPr>
              <p:cNvPr id="115" name="テキスト ボックス 114">
                <a:extLst>
                  <a:ext uri="{FF2B5EF4-FFF2-40B4-BE49-F238E27FC236}">
                    <a16:creationId xmlns:a16="http://schemas.microsoft.com/office/drawing/2014/main" id="{C1001833-5EA4-4E8A-8DF0-66DA9FE88DC3}"/>
                  </a:ext>
                </a:extLst>
              </p:cNvPr>
              <p:cNvSpPr txBox="1">
                <a:spLocks noRot="1" noChangeAspect="1" noMove="1" noResize="1" noEditPoints="1" noAdjustHandles="1" noChangeArrowheads="1" noChangeShapeType="1" noTextEdit="1"/>
              </p:cNvSpPr>
              <p:nvPr/>
            </p:nvSpPr>
            <p:spPr>
              <a:xfrm>
                <a:off x="4833523" y="4214788"/>
                <a:ext cx="2124324" cy="307777"/>
              </a:xfrm>
              <a:prstGeom prst="rect">
                <a:avLst/>
              </a:prstGeom>
              <a:blipFill>
                <a:blip r:embed="rId15"/>
                <a:stretch>
                  <a:fillRect/>
                </a:stretch>
              </a:blipFill>
            </p:spPr>
            <p:txBody>
              <a:bodyPr/>
              <a:lstStyle/>
              <a:p>
                <a:r>
                  <a:rPr lang="ja-JP" altLang="en-US">
                    <a:noFill/>
                  </a:rPr>
                  <a:t> </a:t>
                </a:r>
              </a:p>
            </p:txBody>
          </p:sp>
        </mc:Fallback>
      </mc:AlternateContent>
      <p:sp>
        <p:nvSpPr>
          <p:cNvPr id="116" name="テキスト ボックス 115">
            <a:extLst>
              <a:ext uri="{FF2B5EF4-FFF2-40B4-BE49-F238E27FC236}">
                <a16:creationId xmlns:a16="http://schemas.microsoft.com/office/drawing/2014/main" id="{78164D6D-686A-405D-A8B8-6E9727A13016}"/>
              </a:ext>
            </a:extLst>
          </p:cNvPr>
          <p:cNvSpPr txBox="1"/>
          <p:nvPr/>
        </p:nvSpPr>
        <p:spPr>
          <a:xfrm>
            <a:off x="6849280" y="4203619"/>
            <a:ext cx="841897" cy="307777"/>
          </a:xfrm>
          <a:prstGeom prst="rect">
            <a:avLst/>
          </a:prstGeom>
          <a:noFill/>
        </p:spPr>
        <p:txBody>
          <a:bodyPr wrap="none" rtlCol="0">
            <a:spAutoFit/>
          </a:bodyPr>
          <a:lstStyle/>
          <a:p>
            <a:r>
              <a:rPr kumimoji="1" lang="en-US" altLang="ja-JP" sz="1400" dirty="0"/>
              <a:t>(</a:t>
            </a:r>
            <a:r>
              <a:rPr kumimoji="1" lang="ja-JP" altLang="en-US" sz="1400" dirty="0"/>
              <a:t>変動幅</a:t>
            </a:r>
            <a:r>
              <a:rPr kumimoji="1" lang="en-US" altLang="ja-JP" sz="1400" dirty="0"/>
              <a:t>)</a:t>
            </a:r>
            <a:endParaRPr kumimoji="1" lang="ja-JP" altLang="en-US" sz="1400" dirty="0"/>
          </a:p>
        </p:txBody>
      </p:sp>
      <p:sp>
        <p:nvSpPr>
          <p:cNvPr id="117" name="テキスト ボックス 116">
            <a:extLst>
              <a:ext uri="{FF2B5EF4-FFF2-40B4-BE49-F238E27FC236}">
                <a16:creationId xmlns:a16="http://schemas.microsoft.com/office/drawing/2014/main" id="{23A0201A-365E-4EA9-8C09-C9B12E757422}"/>
              </a:ext>
            </a:extLst>
          </p:cNvPr>
          <p:cNvSpPr txBox="1"/>
          <p:nvPr/>
        </p:nvSpPr>
        <p:spPr>
          <a:xfrm>
            <a:off x="6727127" y="4890928"/>
            <a:ext cx="1021433" cy="307777"/>
          </a:xfrm>
          <a:prstGeom prst="rect">
            <a:avLst/>
          </a:prstGeom>
          <a:noFill/>
        </p:spPr>
        <p:txBody>
          <a:bodyPr wrap="none" rtlCol="0">
            <a:spAutoFit/>
          </a:bodyPr>
          <a:lstStyle/>
          <a:p>
            <a:r>
              <a:rPr kumimoji="1" lang="en-US" altLang="ja-JP" sz="1400" dirty="0"/>
              <a:t>(</a:t>
            </a:r>
            <a:r>
              <a:rPr kumimoji="1" lang="ja-JP" altLang="en-US" sz="1400" dirty="0"/>
              <a:t>設備特性</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F065FAEA-E678-4CD6-A41A-3DB40CA8700F}"/>
                  </a:ext>
                </a:extLst>
              </p:cNvPr>
              <p:cNvSpPr txBox="1"/>
              <p:nvPr/>
            </p:nvSpPr>
            <p:spPr>
              <a:xfrm>
                <a:off x="5415586" y="4597073"/>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8" name="テキスト ボックス 117">
                <a:extLst>
                  <a:ext uri="{FF2B5EF4-FFF2-40B4-BE49-F238E27FC236}">
                    <a16:creationId xmlns:a16="http://schemas.microsoft.com/office/drawing/2014/main" id="{F065FAEA-E678-4CD6-A41A-3DB40CA8700F}"/>
                  </a:ext>
                </a:extLst>
              </p:cNvPr>
              <p:cNvSpPr txBox="1">
                <a:spLocks noRot="1" noChangeAspect="1" noMove="1" noResize="1" noEditPoints="1" noAdjustHandles="1" noChangeArrowheads="1" noChangeShapeType="1" noTextEdit="1"/>
              </p:cNvSpPr>
              <p:nvPr/>
            </p:nvSpPr>
            <p:spPr>
              <a:xfrm>
                <a:off x="5415586" y="4597073"/>
                <a:ext cx="1028318" cy="307777"/>
              </a:xfrm>
              <a:prstGeom prst="rect">
                <a:avLst/>
              </a:prstGeom>
              <a:blipFill>
                <a:blip r:embed="rId16"/>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EE0A4C6C-09C9-4C16-8CC8-A98BC552E2A3}"/>
                  </a:ext>
                </a:extLst>
              </p:cNvPr>
              <p:cNvSpPr txBox="1"/>
              <p:nvPr/>
            </p:nvSpPr>
            <p:spPr>
              <a:xfrm>
                <a:off x="5465192" y="491439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9" name="テキスト ボックス 118">
                <a:extLst>
                  <a:ext uri="{FF2B5EF4-FFF2-40B4-BE49-F238E27FC236}">
                    <a16:creationId xmlns:a16="http://schemas.microsoft.com/office/drawing/2014/main" id="{EE0A4C6C-09C9-4C16-8CC8-A98BC552E2A3}"/>
                  </a:ext>
                </a:extLst>
              </p:cNvPr>
              <p:cNvSpPr txBox="1">
                <a:spLocks noRot="1" noChangeAspect="1" noMove="1" noResize="1" noEditPoints="1" noAdjustHandles="1" noChangeArrowheads="1" noChangeShapeType="1" noTextEdit="1"/>
              </p:cNvSpPr>
              <p:nvPr/>
            </p:nvSpPr>
            <p:spPr>
              <a:xfrm>
                <a:off x="5465192" y="4914390"/>
                <a:ext cx="939576" cy="307777"/>
              </a:xfrm>
              <a:prstGeom prst="rect">
                <a:avLst/>
              </a:prstGeom>
              <a:blipFill>
                <a:blip r:embed="rId17"/>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AECAB82F-89B9-46F7-993B-4F5C053DB020}"/>
                  </a:ext>
                </a:extLst>
              </p:cNvPr>
              <p:cNvSpPr txBox="1"/>
              <p:nvPr/>
            </p:nvSpPr>
            <p:spPr>
              <a:xfrm>
                <a:off x="5463611" y="524158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20" name="テキスト ボックス 119">
                <a:extLst>
                  <a:ext uri="{FF2B5EF4-FFF2-40B4-BE49-F238E27FC236}">
                    <a16:creationId xmlns:a16="http://schemas.microsoft.com/office/drawing/2014/main" id="{AECAB82F-89B9-46F7-993B-4F5C053DB020}"/>
                  </a:ext>
                </a:extLst>
              </p:cNvPr>
              <p:cNvSpPr txBox="1">
                <a:spLocks noRot="1" noChangeAspect="1" noMove="1" noResize="1" noEditPoints="1" noAdjustHandles="1" noChangeArrowheads="1" noChangeShapeType="1" noTextEdit="1"/>
              </p:cNvSpPr>
              <p:nvPr/>
            </p:nvSpPr>
            <p:spPr>
              <a:xfrm>
                <a:off x="5463611" y="5241580"/>
                <a:ext cx="939576" cy="307777"/>
              </a:xfrm>
              <a:prstGeom prst="rect">
                <a:avLst/>
              </a:prstGeom>
              <a:blipFill>
                <a:blip r:embed="rId18"/>
                <a:stretch>
                  <a:fillRect b="-10000"/>
                </a:stretch>
              </a:blipFill>
            </p:spPr>
            <p:txBody>
              <a:bodyPr/>
              <a:lstStyle/>
              <a:p>
                <a:r>
                  <a:rPr lang="ja-JP" altLang="en-US">
                    <a:noFill/>
                  </a:rPr>
                  <a:t> </a:t>
                </a:r>
              </a:p>
            </p:txBody>
          </p:sp>
        </mc:Fallback>
      </mc:AlternateContent>
      <p:sp>
        <p:nvSpPr>
          <p:cNvPr id="121" name="テキスト ボックス 120">
            <a:extLst>
              <a:ext uri="{FF2B5EF4-FFF2-40B4-BE49-F238E27FC236}">
                <a16:creationId xmlns:a16="http://schemas.microsoft.com/office/drawing/2014/main" id="{D0FCEA9E-A9F1-4EC8-9250-4B25D8F02F28}"/>
              </a:ext>
            </a:extLst>
          </p:cNvPr>
          <p:cNvSpPr txBox="1"/>
          <p:nvPr/>
        </p:nvSpPr>
        <p:spPr>
          <a:xfrm>
            <a:off x="171122" y="2794020"/>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8C0BD213-7634-4BB5-8BFA-617E84CF3C52}"/>
                  </a:ext>
                </a:extLst>
              </p:cNvPr>
              <p:cNvSpPr txBox="1"/>
              <p:nvPr/>
            </p:nvSpPr>
            <p:spPr>
              <a:xfrm>
                <a:off x="4659017" y="3345864"/>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p>
            </p:txBody>
          </p:sp>
        </mc:Choice>
        <mc:Fallback xmlns="">
          <p:sp>
            <p:nvSpPr>
              <p:cNvPr id="122" name="テキスト ボックス 121">
                <a:extLst>
                  <a:ext uri="{FF2B5EF4-FFF2-40B4-BE49-F238E27FC236}">
                    <a16:creationId xmlns:a16="http://schemas.microsoft.com/office/drawing/2014/main" id="{8C0BD213-7634-4BB5-8BFA-617E84CF3C52}"/>
                  </a:ext>
                </a:extLst>
              </p:cNvPr>
              <p:cNvSpPr txBox="1">
                <a:spLocks noRot="1" noChangeAspect="1" noMove="1" noResize="1" noEditPoints="1" noAdjustHandles="1" noChangeArrowheads="1" noChangeShapeType="1" noTextEdit="1"/>
              </p:cNvSpPr>
              <p:nvPr/>
            </p:nvSpPr>
            <p:spPr>
              <a:xfrm>
                <a:off x="4659017" y="3345864"/>
                <a:ext cx="452566" cy="2353401"/>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C38F63EE-2ABA-4533-B289-EC141F39022B}"/>
                  </a:ext>
                </a:extLst>
              </p:cNvPr>
              <p:cNvSpPr txBox="1"/>
              <p:nvPr/>
            </p:nvSpPr>
            <p:spPr>
              <a:xfrm>
                <a:off x="1211286" y="5460049"/>
                <a:ext cx="1004442" cy="307777"/>
              </a:xfrm>
              <a:prstGeom prst="rect">
                <a:avLst/>
              </a:prstGeom>
              <a:noFill/>
            </p:spPr>
            <p:txBody>
              <a:bodyPr wrap="none" rtlCol="0">
                <a:spAutoFit/>
              </a:bodyPr>
              <a:lstStyle/>
              <a:p>
                <a:r>
                  <a:rPr kumimoji="1" lang="ja-JP" altLang="en-US" sz="1400" dirty="0">
                    <a:solidFill>
                      <a:schemeClr val="tx1">
                        <a:lumMod val="50000"/>
                        <a:lumOff val="50000"/>
                      </a:schemeClr>
                    </a:solidFill>
                  </a:rPr>
                  <a:t>連続変数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𝑥</m:t>
                    </m:r>
                  </m:oMath>
                </a14:m>
                <a:endParaRPr kumimoji="1" lang="ja-JP" altLang="en-US" sz="1400" dirty="0">
                  <a:solidFill>
                    <a:schemeClr val="tx1">
                      <a:lumMod val="50000"/>
                      <a:lumOff val="50000"/>
                    </a:schemeClr>
                  </a:solidFill>
                </a:endParaRPr>
              </a:p>
            </p:txBody>
          </p:sp>
        </mc:Choice>
        <mc:Fallback xmlns="">
          <p:sp>
            <p:nvSpPr>
              <p:cNvPr id="123" name="テキスト ボックス 122">
                <a:extLst>
                  <a:ext uri="{FF2B5EF4-FFF2-40B4-BE49-F238E27FC236}">
                    <a16:creationId xmlns:a16="http://schemas.microsoft.com/office/drawing/2014/main" id="{C38F63EE-2ABA-4533-B289-EC141F39022B}"/>
                  </a:ext>
                </a:extLst>
              </p:cNvPr>
              <p:cNvSpPr txBox="1">
                <a:spLocks noRot="1" noChangeAspect="1" noMove="1" noResize="1" noEditPoints="1" noAdjustHandles="1" noChangeArrowheads="1" noChangeShapeType="1" noTextEdit="1"/>
              </p:cNvSpPr>
              <p:nvPr/>
            </p:nvSpPr>
            <p:spPr>
              <a:xfrm>
                <a:off x="1211286" y="5460049"/>
                <a:ext cx="1004442" cy="307777"/>
              </a:xfrm>
              <a:prstGeom prst="rect">
                <a:avLst/>
              </a:prstGeom>
              <a:blipFill>
                <a:blip r:embed="rId20"/>
                <a:stretch>
                  <a:fillRect l="-1829"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6ACE00C8-12D0-40BC-90B0-80F417ECCED3}"/>
                  </a:ext>
                </a:extLst>
              </p:cNvPr>
              <p:cNvSpPr txBox="1"/>
              <p:nvPr/>
            </p:nvSpPr>
            <p:spPr>
              <a:xfrm>
                <a:off x="2207473" y="5468170"/>
                <a:ext cx="1176091" cy="307777"/>
              </a:xfrm>
              <a:prstGeom prst="rect">
                <a:avLst/>
              </a:prstGeom>
              <a:noFill/>
            </p:spPr>
            <p:txBody>
              <a:bodyPr wrap="none" rtlCol="0">
                <a:spAutoFit/>
              </a:bodyPr>
              <a:lstStyle/>
              <a:p>
                <a:r>
                  <a:rPr kumimoji="1" lang="ja-JP" altLang="en-US" sz="1400" dirty="0">
                    <a:solidFill>
                      <a:schemeClr val="tx1">
                        <a:lumMod val="50000"/>
                        <a:lumOff val="50000"/>
                      </a:schemeClr>
                    </a:solidFill>
                  </a:rPr>
                  <a:t>バイナリ変数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𝑏</m:t>
                    </m:r>
                  </m:oMath>
                </a14:m>
                <a:endParaRPr kumimoji="1" lang="ja-JP" altLang="en-US" sz="1400" dirty="0">
                  <a:solidFill>
                    <a:schemeClr val="tx1">
                      <a:lumMod val="50000"/>
                      <a:lumOff val="50000"/>
                    </a:schemeClr>
                  </a:solidFill>
                </a:endParaRPr>
              </a:p>
            </p:txBody>
          </p:sp>
        </mc:Choice>
        <mc:Fallback xmlns="">
          <p:sp>
            <p:nvSpPr>
              <p:cNvPr id="124" name="テキスト ボックス 123">
                <a:extLst>
                  <a:ext uri="{FF2B5EF4-FFF2-40B4-BE49-F238E27FC236}">
                    <a16:creationId xmlns:a16="http://schemas.microsoft.com/office/drawing/2014/main" id="{6ACE00C8-12D0-40BC-90B0-80F417ECCED3}"/>
                  </a:ext>
                </a:extLst>
              </p:cNvPr>
              <p:cNvSpPr txBox="1">
                <a:spLocks noRot="1" noChangeAspect="1" noMove="1" noResize="1" noEditPoints="1" noAdjustHandles="1" noChangeArrowheads="1" noChangeShapeType="1" noTextEdit="1"/>
              </p:cNvSpPr>
              <p:nvPr/>
            </p:nvSpPr>
            <p:spPr>
              <a:xfrm>
                <a:off x="2207473" y="5468170"/>
                <a:ext cx="1176091" cy="307777"/>
              </a:xfrm>
              <a:prstGeom prst="rect">
                <a:avLst/>
              </a:prstGeom>
              <a:blipFill>
                <a:blip r:embed="rId21"/>
                <a:stretch>
                  <a:fillRect l="-1554" t="-4000" b="-22000"/>
                </a:stretch>
              </a:blipFill>
            </p:spPr>
            <p:txBody>
              <a:bodyPr/>
              <a:lstStyle/>
              <a:p>
                <a:r>
                  <a:rPr lang="ja-JP" altLang="en-US">
                    <a:noFill/>
                  </a:rPr>
                  <a:t> </a:t>
                </a:r>
              </a:p>
            </p:txBody>
          </p:sp>
        </mc:Fallback>
      </mc:AlternateContent>
      <p:cxnSp>
        <p:nvCxnSpPr>
          <p:cNvPr id="81" name="直線コネクタ 80">
            <a:extLst>
              <a:ext uri="{FF2B5EF4-FFF2-40B4-BE49-F238E27FC236}">
                <a16:creationId xmlns:a16="http://schemas.microsoft.com/office/drawing/2014/main" id="{4F1C8806-A9C9-41A8-B4A5-FE49E1755EA4}"/>
              </a:ext>
            </a:extLst>
          </p:cNvPr>
          <p:cNvCxnSpPr>
            <a:cxnSpLocks/>
          </p:cNvCxnSpPr>
          <p:nvPr/>
        </p:nvCxnSpPr>
        <p:spPr>
          <a:xfrm flipH="1">
            <a:off x="291480" y="2558323"/>
            <a:ext cx="393545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D910947B-1C31-4540-AE49-2438C77C8D98}"/>
              </a:ext>
            </a:extLst>
          </p:cNvPr>
          <p:cNvCxnSpPr>
            <a:cxnSpLocks/>
          </p:cNvCxnSpPr>
          <p:nvPr/>
        </p:nvCxnSpPr>
        <p:spPr>
          <a:xfrm flipH="1">
            <a:off x="4659017" y="2558323"/>
            <a:ext cx="3089543"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BD783FA-0B1C-42C7-A0C2-A227C4B011DB}"/>
              </a:ext>
            </a:extLst>
          </p:cNvPr>
          <p:cNvCxnSpPr>
            <a:cxnSpLocks/>
          </p:cNvCxnSpPr>
          <p:nvPr/>
        </p:nvCxnSpPr>
        <p:spPr>
          <a:xfrm flipH="1" flipV="1">
            <a:off x="8218170" y="2558323"/>
            <a:ext cx="3789611"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 </a:t>
            </a:r>
            <a:r>
              <a:rPr kumimoji="1" lang="ja-JP" altLang="en-US" sz="1600" b="1" dirty="0">
                <a:solidFill>
                  <a:schemeClr val="bg1"/>
                </a:solidFill>
              </a:rPr>
              <a:t>プラント操業計画問題</a:t>
            </a:r>
          </a:p>
        </p:txBody>
      </p:sp>
      <p:cxnSp>
        <p:nvCxnSpPr>
          <p:cNvPr id="5" name="直線矢印コネクタ 4">
            <a:extLst>
              <a:ext uri="{FF2B5EF4-FFF2-40B4-BE49-F238E27FC236}">
                <a16:creationId xmlns:a16="http://schemas.microsoft.com/office/drawing/2014/main" id="{B038638A-AF85-6482-52B4-149EF6F808CA}"/>
              </a:ext>
            </a:extLst>
          </p:cNvPr>
          <p:cNvCxnSpPr>
            <a:cxnSpLocks/>
          </p:cNvCxnSpPr>
          <p:nvPr/>
        </p:nvCxnSpPr>
        <p:spPr>
          <a:xfrm flipV="1">
            <a:off x="8854277" y="2780151"/>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7FD0451-B27C-F311-9F9E-CE1180337426}"/>
                  </a:ext>
                </a:extLst>
              </p:cNvPr>
              <p:cNvSpPr txBox="1"/>
              <p:nvPr/>
            </p:nvSpPr>
            <p:spPr>
              <a:xfrm>
                <a:off x="9889718" y="4937217"/>
                <a:ext cx="776751" cy="338554"/>
              </a:xfrm>
              <a:prstGeom prst="rect">
                <a:avLst/>
              </a:prstGeom>
              <a:noFill/>
            </p:spPr>
            <p:txBody>
              <a:bodyPr wrap="none" rtlCol="0">
                <a:spAutoFit/>
              </a:bodyPr>
              <a:lstStyle/>
              <a:p>
                <a:r>
                  <a:rPr kumimoji="1" lang="en-US" altLang="ja-JP" sz="1600" dirty="0">
                    <a:latin typeface="Times New Roman" panose="02020603050405020304" pitchFamily="18" charset="0"/>
                    <a:cs typeface="Times New Roman" panose="02020603050405020304" pitchFamily="18" charset="0"/>
                  </a:rPr>
                  <a:t>Time </a:t>
                </a:r>
                <a14:m>
                  <m:oMath xmlns:m="http://schemas.openxmlformats.org/officeDocument/2006/math">
                    <m:r>
                      <a:rPr kumimoji="1" lang="en-US" altLang="ja-JP" sz="1600" i="1" smtClean="0">
                        <a:latin typeface="Cambria Math" panose="02040503050406030204" pitchFamily="18" charset="0"/>
                      </a:rPr>
                      <m:t>𝑡</m:t>
                    </m:r>
                  </m:oMath>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6" name="テキスト ボックス 5">
                <a:extLst>
                  <a:ext uri="{FF2B5EF4-FFF2-40B4-BE49-F238E27FC236}">
                    <a16:creationId xmlns:a16="http://schemas.microsoft.com/office/drawing/2014/main" id="{37FD0451-B27C-F311-9F9E-CE1180337426}"/>
                  </a:ext>
                </a:extLst>
              </p:cNvPr>
              <p:cNvSpPr txBox="1">
                <a:spLocks noRot="1" noChangeAspect="1" noMove="1" noResize="1" noEditPoints="1" noAdjustHandles="1" noChangeArrowheads="1" noChangeShapeType="1" noTextEdit="1"/>
              </p:cNvSpPr>
              <p:nvPr/>
            </p:nvSpPr>
            <p:spPr>
              <a:xfrm>
                <a:off x="9889718" y="4937217"/>
                <a:ext cx="776751" cy="338554"/>
              </a:xfrm>
              <a:prstGeom prst="rect">
                <a:avLst/>
              </a:prstGeom>
              <a:blipFill>
                <a:blip r:embed="rId22"/>
                <a:stretch>
                  <a:fillRect l="-390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AB2B50B2-06F0-205C-B74C-960BA08C7D76}"/>
                  </a:ext>
                </a:extLst>
              </p:cNvPr>
              <p:cNvSpPr txBox="1"/>
              <p:nvPr/>
            </p:nvSpPr>
            <p:spPr>
              <a:xfrm>
                <a:off x="8393705" y="3127114"/>
                <a:ext cx="4397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1</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7" name="テキスト ボックス 16">
                <a:extLst>
                  <a:ext uri="{FF2B5EF4-FFF2-40B4-BE49-F238E27FC236}">
                    <a16:creationId xmlns:a16="http://schemas.microsoft.com/office/drawing/2014/main" id="{AB2B50B2-06F0-205C-B74C-960BA08C7D76}"/>
                  </a:ext>
                </a:extLst>
              </p:cNvPr>
              <p:cNvSpPr txBox="1">
                <a:spLocks noRot="1" noChangeAspect="1" noMove="1" noResize="1" noEditPoints="1" noAdjustHandles="1" noChangeArrowheads="1" noChangeShapeType="1" noTextEdit="1"/>
              </p:cNvSpPr>
              <p:nvPr/>
            </p:nvSpPr>
            <p:spPr>
              <a:xfrm>
                <a:off x="8393705" y="3127114"/>
                <a:ext cx="439736" cy="338554"/>
              </a:xfrm>
              <a:prstGeom prst="rect">
                <a:avLst/>
              </a:prstGeom>
              <a:blipFill>
                <a:blip r:embed="rId23"/>
                <a:stretch>
                  <a:fillRect/>
                </a:stretch>
              </a:blipFill>
            </p:spPr>
            <p:txBody>
              <a:bodyPr/>
              <a:lstStyle/>
              <a:p>
                <a:r>
                  <a:rPr lang="ja-JP" altLang="en-US">
                    <a:noFill/>
                  </a:rPr>
                  <a:t> </a:t>
                </a:r>
              </a:p>
            </p:txBody>
          </p:sp>
        </mc:Fallback>
      </mc:AlternateContent>
      <p:cxnSp>
        <p:nvCxnSpPr>
          <p:cNvPr id="18" name="直線矢印コネクタ 17">
            <a:extLst>
              <a:ext uri="{FF2B5EF4-FFF2-40B4-BE49-F238E27FC236}">
                <a16:creationId xmlns:a16="http://schemas.microsoft.com/office/drawing/2014/main" id="{6F288026-2BF3-7729-7803-4FACA080793B}"/>
              </a:ext>
            </a:extLst>
          </p:cNvPr>
          <p:cNvCxnSpPr>
            <a:cxnSpLocks/>
          </p:cNvCxnSpPr>
          <p:nvPr/>
        </p:nvCxnSpPr>
        <p:spPr>
          <a:xfrm flipV="1">
            <a:off x="8854277" y="3815672"/>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1613FA3B-50C3-1F09-B075-2B51765EF02F}"/>
                  </a:ext>
                </a:extLst>
              </p:cNvPr>
              <p:cNvSpPr txBox="1"/>
              <p:nvPr/>
            </p:nvSpPr>
            <p:spPr>
              <a:xfrm>
                <a:off x="8397965" y="4277628"/>
                <a:ext cx="4444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i="1">
                              <a:latin typeface="Cambria Math" panose="02040503050406030204" pitchFamily="18" charset="0"/>
                            </a:rPr>
                            <m:t>𝑥</m:t>
                          </m:r>
                        </m:e>
                        <m:sub>
                          <m:r>
                            <a:rPr kumimoji="1" lang="en-US" altLang="ja-JP" sz="1600" b="0" i="1" smtClean="0">
                              <a:latin typeface="Cambria Math" panose="02040503050406030204" pitchFamily="18" charset="0"/>
                            </a:rPr>
                            <m:t>2</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9" name="テキスト ボックス 18">
                <a:extLst>
                  <a:ext uri="{FF2B5EF4-FFF2-40B4-BE49-F238E27FC236}">
                    <a16:creationId xmlns:a16="http://schemas.microsoft.com/office/drawing/2014/main" id="{1613FA3B-50C3-1F09-B075-2B51765EF02F}"/>
                  </a:ext>
                </a:extLst>
              </p:cNvPr>
              <p:cNvSpPr txBox="1">
                <a:spLocks noRot="1" noChangeAspect="1" noMove="1" noResize="1" noEditPoints="1" noAdjustHandles="1" noChangeArrowheads="1" noChangeShapeType="1" noTextEdit="1"/>
              </p:cNvSpPr>
              <p:nvPr/>
            </p:nvSpPr>
            <p:spPr>
              <a:xfrm>
                <a:off x="8397965" y="4277628"/>
                <a:ext cx="444481" cy="338554"/>
              </a:xfrm>
              <a:prstGeom prst="rect">
                <a:avLst/>
              </a:prstGeom>
              <a:blipFill>
                <a:blip r:embed="rId24"/>
                <a:stretch>
                  <a:fillRect/>
                </a:stretch>
              </a:blipFill>
            </p:spPr>
            <p:txBody>
              <a:bodyPr/>
              <a:lstStyle/>
              <a:p>
                <a:r>
                  <a:rPr lang="ja-JP" altLang="en-US">
                    <a:noFill/>
                  </a:rPr>
                  <a:t> </a:t>
                </a:r>
              </a:p>
            </p:txBody>
          </p:sp>
        </mc:Fallback>
      </mc:AlternateContent>
      <p:cxnSp>
        <p:nvCxnSpPr>
          <p:cNvPr id="20" name="直線矢印コネクタ 19">
            <a:extLst>
              <a:ext uri="{FF2B5EF4-FFF2-40B4-BE49-F238E27FC236}">
                <a16:creationId xmlns:a16="http://schemas.microsoft.com/office/drawing/2014/main" id="{D4FBE5E4-C582-A96E-4B98-4E45F79856BA}"/>
              </a:ext>
            </a:extLst>
          </p:cNvPr>
          <p:cNvCxnSpPr>
            <a:cxnSpLocks/>
          </p:cNvCxnSpPr>
          <p:nvPr/>
        </p:nvCxnSpPr>
        <p:spPr>
          <a:xfrm flipV="1">
            <a:off x="8854277" y="4938399"/>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3D6E3CC8-ADB5-193E-BBFA-3E9CB38CA255}"/>
              </a:ext>
            </a:extLst>
          </p:cNvPr>
          <p:cNvSpPr/>
          <p:nvPr/>
        </p:nvSpPr>
        <p:spPr>
          <a:xfrm>
            <a:off x="8945969" y="307763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23" name="正方形/長方形 22">
            <a:extLst>
              <a:ext uri="{FF2B5EF4-FFF2-40B4-BE49-F238E27FC236}">
                <a16:creationId xmlns:a16="http://schemas.microsoft.com/office/drawing/2014/main" id="{B0499683-0C0E-D795-4E88-2A0910BDE3E5}"/>
              </a:ext>
            </a:extLst>
          </p:cNvPr>
          <p:cNvSpPr/>
          <p:nvPr/>
        </p:nvSpPr>
        <p:spPr>
          <a:xfrm>
            <a:off x="9354892" y="33155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24" name="正方形/長方形 23">
            <a:extLst>
              <a:ext uri="{FF2B5EF4-FFF2-40B4-BE49-F238E27FC236}">
                <a16:creationId xmlns:a16="http://schemas.microsoft.com/office/drawing/2014/main" id="{736F56C8-6F40-BE3F-FCCF-3235BBF571EC}"/>
              </a:ext>
            </a:extLst>
          </p:cNvPr>
          <p:cNvSpPr/>
          <p:nvPr/>
        </p:nvSpPr>
        <p:spPr>
          <a:xfrm>
            <a:off x="10272154" y="34106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26" name="正方形/長方形 25">
            <a:extLst>
              <a:ext uri="{FF2B5EF4-FFF2-40B4-BE49-F238E27FC236}">
                <a16:creationId xmlns:a16="http://schemas.microsoft.com/office/drawing/2014/main" id="{7DCCD1FD-A32F-9940-8C7F-1E07F0B31BCE}"/>
              </a:ext>
            </a:extLst>
          </p:cNvPr>
          <p:cNvSpPr/>
          <p:nvPr/>
        </p:nvSpPr>
        <p:spPr>
          <a:xfrm>
            <a:off x="10765530" y="322961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27" name="正方形/長方形 26">
            <a:extLst>
              <a:ext uri="{FF2B5EF4-FFF2-40B4-BE49-F238E27FC236}">
                <a16:creationId xmlns:a16="http://schemas.microsoft.com/office/drawing/2014/main" id="{2C5E0E07-1BA9-5462-25AF-03C796057B90}"/>
              </a:ext>
            </a:extLst>
          </p:cNvPr>
          <p:cNvSpPr/>
          <p:nvPr/>
        </p:nvSpPr>
        <p:spPr>
          <a:xfrm>
            <a:off x="11252179" y="3038237"/>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28" name="正方形/長方形 27">
            <a:extLst>
              <a:ext uri="{FF2B5EF4-FFF2-40B4-BE49-F238E27FC236}">
                <a16:creationId xmlns:a16="http://schemas.microsoft.com/office/drawing/2014/main" id="{FDC70FAA-B21A-A7F9-81C4-3D528615F827}"/>
              </a:ext>
            </a:extLst>
          </p:cNvPr>
          <p:cNvSpPr/>
          <p:nvPr/>
        </p:nvSpPr>
        <p:spPr>
          <a:xfrm>
            <a:off x="9793042" y="35822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29" name="直線コネクタ 28">
            <a:extLst>
              <a:ext uri="{FF2B5EF4-FFF2-40B4-BE49-F238E27FC236}">
                <a16:creationId xmlns:a16="http://schemas.microsoft.com/office/drawing/2014/main" id="{570C7CEB-FB65-C533-B666-A5ABAEE6DE52}"/>
              </a:ext>
            </a:extLst>
          </p:cNvPr>
          <p:cNvCxnSpPr>
            <a:cxnSpLocks/>
            <a:stCxn id="21" idx="3"/>
            <a:endCxn id="23" idx="1"/>
          </p:cNvCxnSpPr>
          <p:nvPr/>
        </p:nvCxnSpPr>
        <p:spPr>
          <a:xfrm>
            <a:off x="9017969" y="3113636"/>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04F89A5-C6B3-3100-76F5-9FC13D5131A9}"/>
              </a:ext>
            </a:extLst>
          </p:cNvPr>
          <p:cNvCxnSpPr>
            <a:cxnSpLocks/>
            <a:stCxn id="23" idx="3"/>
            <a:endCxn id="28" idx="0"/>
          </p:cNvCxnSpPr>
          <p:nvPr/>
        </p:nvCxnSpPr>
        <p:spPr>
          <a:xfrm>
            <a:off x="9426892" y="3351525"/>
            <a:ext cx="402150" cy="23070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523B2937-AC48-B25C-436F-3209174F78AE}"/>
              </a:ext>
            </a:extLst>
          </p:cNvPr>
          <p:cNvCxnSpPr>
            <a:cxnSpLocks/>
            <a:stCxn id="24" idx="1"/>
            <a:endCxn id="28" idx="0"/>
          </p:cNvCxnSpPr>
          <p:nvPr/>
        </p:nvCxnSpPr>
        <p:spPr>
          <a:xfrm flipH="1">
            <a:off x="9829042" y="3446654"/>
            <a:ext cx="443112" cy="13557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FD13D49-F3FF-1447-2A8D-91A482EF60D4}"/>
              </a:ext>
            </a:extLst>
          </p:cNvPr>
          <p:cNvCxnSpPr>
            <a:cxnSpLocks/>
            <a:stCxn id="26" idx="1"/>
            <a:endCxn id="24" idx="3"/>
          </p:cNvCxnSpPr>
          <p:nvPr/>
        </p:nvCxnSpPr>
        <p:spPr>
          <a:xfrm flipH="1">
            <a:off x="10344154" y="3265610"/>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B843E98-5006-B0ED-C785-8233B695CA96}"/>
              </a:ext>
            </a:extLst>
          </p:cNvPr>
          <p:cNvCxnSpPr>
            <a:cxnSpLocks/>
            <a:stCxn id="27" idx="1"/>
            <a:endCxn id="26" idx="3"/>
          </p:cNvCxnSpPr>
          <p:nvPr/>
        </p:nvCxnSpPr>
        <p:spPr>
          <a:xfrm flipH="1">
            <a:off x="10837530" y="3074237"/>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919DFD72-7055-250F-3082-ACADEAC4AE32}"/>
              </a:ext>
            </a:extLst>
          </p:cNvPr>
          <p:cNvCxnSpPr/>
          <p:nvPr/>
        </p:nvCxnSpPr>
        <p:spPr>
          <a:xfrm>
            <a:off x="8854277" y="2949043"/>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C0E1CCC-466B-6AD1-6136-1A6EA20DAD2C}"/>
              </a:ext>
            </a:extLst>
          </p:cNvPr>
          <p:cNvCxnSpPr/>
          <p:nvPr/>
        </p:nvCxnSpPr>
        <p:spPr>
          <a:xfrm>
            <a:off x="8854277" y="3686562"/>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DD3B79F5-6BEB-B74A-D9C2-6FF5C1E448B7}"/>
              </a:ext>
            </a:extLst>
          </p:cNvPr>
          <p:cNvCxnSpPr/>
          <p:nvPr/>
        </p:nvCxnSpPr>
        <p:spPr>
          <a:xfrm>
            <a:off x="8867067" y="4082299"/>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16588BE-FCB7-E870-9755-01AA69275080}"/>
              </a:ext>
            </a:extLst>
          </p:cNvPr>
          <p:cNvCxnSpPr/>
          <p:nvPr/>
        </p:nvCxnSpPr>
        <p:spPr>
          <a:xfrm>
            <a:off x="8867067" y="4819818"/>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正方形/長方形 71">
            <a:extLst>
              <a:ext uri="{FF2B5EF4-FFF2-40B4-BE49-F238E27FC236}">
                <a16:creationId xmlns:a16="http://schemas.microsoft.com/office/drawing/2014/main" id="{A9323D8D-7171-553B-8B03-4F0BA7944678}"/>
              </a:ext>
            </a:extLst>
          </p:cNvPr>
          <p:cNvSpPr/>
          <p:nvPr/>
        </p:nvSpPr>
        <p:spPr>
          <a:xfrm>
            <a:off x="8942384" y="455383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3" name="正方形/長方形 72">
            <a:extLst>
              <a:ext uri="{FF2B5EF4-FFF2-40B4-BE49-F238E27FC236}">
                <a16:creationId xmlns:a16="http://schemas.microsoft.com/office/drawing/2014/main" id="{1298058D-E67D-E7B5-544E-FF5C6ADD8D49}"/>
              </a:ext>
            </a:extLst>
          </p:cNvPr>
          <p:cNvSpPr/>
          <p:nvPr/>
        </p:nvSpPr>
        <p:spPr>
          <a:xfrm>
            <a:off x="9351307" y="434404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5" name="正方形/長方形 74">
            <a:extLst>
              <a:ext uri="{FF2B5EF4-FFF2-40B4-BE49-F238E27FC236}">
                <a16:creationId xmlns:a16="http://schemas.microsoft.com/office/drawing/2014/main" id="{32CA7508-E589-A65D-3328-49E401A9ADB9}"/>
              </a:ext>
            </a:extLst>
          </p:cNvPr>
          <p:cNvSpPr/>
          <p:nvPr/>
        </p:nvSpPr>
        <p:spPr>
          <a:xfrm>
            <a:off x="10268569" y="4181998"/>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6" name="正方形/長方形 75">
            <a:extLst>
              <a:ext uri="{FF2B5EF4-FFF2-40B4-BE49-F238E27FC236}">
                <a16:creationId xmlns:a16="http://schemas.microsoft.com/office/drawing/2014/main" id="{FA759754-3E97-9F23-8DC7-277AD520607A}"/>
              </a:ext>
            </a:extLst>
          </p:cNvPr>
          <p:cNvSpPr/>
          <p:nvPr/>
        </p:nvSpPr>
        <p:spPr>
          <a:xfrm>
            <a:off x="10761945" y="41533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2" name="正方形/長方形 81">
            <a:extLst>
              <a:ext uri="{FF2B5EF4-FFF2-40B4-BE49-F238E27FC236}">
                <a16:creationId xmlns:a16="http://schemas.microsoft.com/office/drawing/2014/main" id="{82480F6C-A1A6-CFF2-F696-48CCDF7BDF63}"/>
              </a:ext>
            </a:extLst>
          </p:cNvPr>
          <p:cNvSpPr/>
          <p:nvPr/>
        </p:nvSpPr>
        <p:spPr>
          <a:xfrm>
            <a:off x="11248594" y="421915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7" name="正方形/長方形 86">
            <a:extLst>
              <a:ext uri="{FF2B5EF4-FFF2-40B4-BE49-F238E27FC236}">
                <a16:creationId xmlns:a16="http://schemas.microsoft.com/office/drawing/2014/main" id="{B6BE81DA-A772-AB69-42D8-EE5445782714}"/>
              </a:ext>
            </a:extLst>
          </p:cNvPr>
          <p:cNvSpPr/>
          <p:nvPr/>
        </p:nvSpPr>
        <p:spPr>
          <a:xfrm>
            <a:off x="9789457" y="418211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88" name="直線コネクタ 87">
            <a:extLst>
              <a:ext uri="{FF2B5EF4-FFF2-40B4-BE49-F238E27FC236}">
                <a16:creationId xmlns:a16="http://schemas.microsoft.com/office/drawing/2014/main" id="{F4600945-A9A1-975D-E51E-31C55F407368}"/>
              </a:ext>
            </a:extLst>
          </p:cNvPr>
          <p:cNvCxnSpPr>
            <a:cxnSpLocks/>
            <a:stCxn id="72" idx="3"/>
            <a:endCxn id="73" idx="1"/>
          </p:cNvCxnSpPr>
          <p:nvPr/>
        </p:nvCxnSpPr>
        <p:spPr>
          <a:xfrm flipV="1">
            <a:off x="9014384" y="4380044"/>
            <a:ext cx="336923" cy="20978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E504C7BE-125A-D64B-F741-60E0C88EB1D4}"/>
              </a:ext>
            </a:extLst>
          </p:cNvPr>
          <p:cNvCxnSpPr>
            <a:cxnSpLocks/>
            <a:stCxn id="73" idx="3"/>
            <a:endCxn id="87" idx="0"/>
          </p:cNvCxnSpPr>
          <p:nvPr/>
        </p:nvCxnSpPr>
        <p:spPr>
          <a:xfrm flipV="1">
            <a:off x="9423307" y="4182119"/>
            <a:ext cx="402150" cy="19792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D8ED503D-7685-F569-D1AE-11B842B6377C}"/>
              </a:ext>
            </a:extLst>
          </p:cNvPr>
          <p:cNvCxnSpPr>
            <a:cxnSpLocks/>
            <a:stCxn id="75" idx="1"/>
            <a:endCxn id="87" idx="0"/>
          </p:cNvCxnSpPr>
          <p:nvPr/>
        </p:nvCxnSpPr>
        <p:spPr>
          <a:xfrm flipH="1" flipV="1">
            <a:off x="9825457" y="4182119"/>
            <a:ext cx="443112" cy="3587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0895D9C4-C362-2981-A343-18AB294CDB28}"/>
              </a:ext>
            </a:extLst>
          </p:cNvPr>
          <p:cNvCxnSpPr>
            <a:cxnSpLocks/>
            <a:stCxn id="76" idx="1"/>
            <a:endCxn id="75" idx="3"/>
          </p:cNvCxnSpPr>
          <p:nvPr/>
        </p:nvCxnSpPr>
        <p:spPr>
          <a:xfrm flipH="1">
            <a:off x="10340569" y="4189354"/>
            <a:ext cx="421376" cy="286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95E54046-6198-0D69-EB0F-41F6779FAD6B}"/>
              </a:ext>
            </a:extLst>
          </p:cNvPr>
          <p:cNvCxnSpPr>
            <a:cxnSpLocks/>
            <a:stCxn id="82" idx="1"/>
            <a:endCxn id="76" idx="3"/>
          </p:cNvCxnSpPr>
          <p:nvPr/>
        </p:nvCxnSpPr>
        <p:spPr>
          <a:xfrm flipH="1" flipV="1">
            <a:off x="10833945" y="4189354"/>
            <a:ext cx="414649" cy="6580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0619B95F-1B6A-8FE9-56D6-EA773CA171E7}"/>
                  </a:ext>
                </a:extLst>
              </p:cNvPr>
              <p:cNvSpPr txBox="1"/>
              <p:nvPr/>
            </p:nvSpPr>
            <p:spPr>
              <a:xfrm>
                <a:off x="8816286" y="49357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1</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5" name="テキスト ボックス 94">
                <a:extLst>
                  <a:ext uri="{FF2B5EF4-FFF2-40B4-BE49-F238E27FC236}">
                    <a16:creationId xmlns:a16="http://schemas.microsoft.com/office/drawing/2014/main" id="{0619B95F-1B6A-8FE9-56D6-EA773CA171E7}"/>
                  </a:ext>
                </a:extLst>
              </p:cNvPr>
              <p:cNvSpPr txBox="1">
                <a:spLocks noRot="1" noChangeAspect="1" noMove="1" noResize="1" noEditPoints="1" noAdjustHandles="1" noChangeArrowheads="1" noChangeShapeType="1" noTextEdit="1"/>
              </p:cNvSpPr>
              <p:nvPr/>
            </p:nvSpPr>
            <p:spPr>
              <a:xfrm>
                <a:off x="8816286" y="4935762"/>
                <a:ext cx="349775" cy="338554"/>
              </a:xfrm>
              <a:prstGeom prst="rect">
                <a:avLst/>
              </a:prstGeom>
              <a:blipFill>
                <a:blip r:embed="rId2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a:extLst>
                  <a:ext uri="{FF2B5EF4-FFF2-40B4-BE49-F238E27FC236}">
                    <a16:creationId xmlns:a16="http://schemas.microsoft.com/office/drawing/2014/main" id="{1A8D28FA-EE79-1D26-D1A4-720D875045C9}"/>
                  </a:ext>
                </a:extLst>
              </p:cNvPr>
              <p:cNvSpPr txBox="1"/>
              <p:nvPr/>
            </p:nvSpPr>
            <p:spPr>
              <a:xfrm>
                <a:off x="11158992" y="49357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𝐿</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7" name="テキスト ボックス 96">
                <a:extLst>
                  <a:ext uri="{FF2B5EF4-FFF2-40B4-BE49-F238E27FC236}">
                    <a16:creationId xmlns:a16="http://schemas.microsoft.com/office/drawing/2014/main" id="{1A8D28FA-EE79-1D26-D1A4-720D875045C9}"/>
                  </a:ext>
                </a:extLst>
              </p:cNvPr>
              <p:cNvSpPr txBox="1">
                <a:spLocks noRot="1" noChangeAspect="1" noMove="1" noResize="1" noEditPoints="1" noAdjustHandles="1" noChangeArrowheads="1" noChangeShapeType="1" noTextEdit="1"/>
              </p:cNvSpPr>
              <p:nvPr/>
            </p:nvSpPr>
            <p:spPr>
              <a:xfrm>
                <a:off x="11158992" y="4935762"/>
                <a:ext cx="349775" cy="338554"/>
              </a:xfrm>
              <a:prstGeom prst="rect">
                <a:avLst/>
              </a:prstGeom>
              <a:blipFill>
                <a:blip r:embed="rId26"/>
                <a:stretch>
                  <a:fillRect/>
                </a:stretch>
              </a:blipFill>
            </p:spPr>
            <p:txBody>
              <a:bodyPr/>
              <a:lstStyle/>
              <a:p>
                <a:r>
                  <a:rPr lang="ja-JP" altLang="en-US">
                    <a:noFill/>
                  </a:rPr>
                  <a:t> </a:t>
                </a:r>
              </a:p>
            </p:txBody>
          </p:sp>
        </mc:Fallback>
      </mc:AlternateContent>
      <p:sp>
        <p:nvSpPr>
          <p:cNvPr id="98" name="テキスト ボックス 97">
            <a:extLst>
              <a:ext uri="{FF2B5EF4-FFF2-40B4-BE49-F238E27FC236}">
                <a16:creationId xmlns:a16="http://schemas.microsoft.com/office/drawing/2014/main" id="{22E60456-A588-A2D1-E49F-DAD619E989A5}"/>
              </a:ext>
            </a:extLst>
          </p:cNvPr>
          <p:cNvSpPr txBox="1"/>
          <p:nvPr/>
        </p:nvSpPr>
        <p:spPr>
          <a:xfrm>
            <a:off x="810218" y="5929835"/>
            <a:ext cx="2601994" cy="307777"/>
          </a:xfrm>
          <a:prstGeom prst="rect">
            <a:avLst/>
          </a:prstGeom>
          <a:noFill/>
        </p:spPr>
        <p:txBody>
          <a:bodyPr wrap="none" rtlCol="0">
            <a:spAutoFit/>
          </a:bodyPr>
          <a:lstStyle/>
          <a:p>
            <a:r>
              <a:rPr kumimoji="1" lang="en-US" altLang="ja-JP" sz="1400" dirty="0"/>
              <a:t>※</a:t>
            </a:r>
            <a:r>
              <a:rPr kumimoji="1" lang="ja-JP" altLang="en-US" sz="1400" dirty="0"/>
              <a:t>今回はバイナリ変数には未対応</a:t>
            </a:r>
          </a:p>
        </p:txBody>
      </p:sp>
    </p:spTree>
    <p:extLst>
      <p:ext uri="{BB962C8B-B14F-4D97-AF65-F5344CB8AC3E}">
        <p14:creationId xmlns:p14="http://schemas.microsoft.com/office/powerpoint/2010/main" val="437432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本打合せの目的</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1271100"/>
          </a:xfrm>
        </p:spPr>
        <p:txBody>
          <a:bodyPr/>
          <a:lstStyle/>
          <a:p>
            <a:r>
              <a:rPr lang="en-US" altLang="ja-JP" sz="2800" dirty="0"/>
              <a:t>2023</a:t>
            </a:r>
            <a:r>
              <a:rPr lang="ja-JP" altLang="en-US" sz="2800" dirty="0"/>
              <a:t>年</a:t>
            </a:r>
            <a:r>
              <a:rPr lang="en-US" altLang="ja-JP" sz="2800" dirty="0"/>
              <a:t>3</a:t>
            </a:r>
            <a:r>
              <a:rPr lang="ja-JP" altLang="en-US" sz="2800" dirty="0"/>
              <a:t>月末で契約満了のタイミングで、</a:t>
            </a:r>
            <a:r>
              <a:rPr lang="en-US" altLang="ja-JP" sz="2800" dirty="0"/>
              <a:t>2020</a:t>
            </a:r>
            <a:r>
              <a:rPr lang="ja-JP" altLang="en-US" sz="2800" dirty="0"/>
              <a:t>年度～</a:t>
            </a:r>
            <a:r>
              <a:rPr lang="en-US" altLang="ja-JP" sz="2800" dirty="0"/>
              <a:t>2023</a:t>
            </a:r>
            <a:r>
              <a:rPr lang="ja-JP" altLang="en-US" sz="2800" dirty="0"/>
              <a:t>年度</a:t>
            </a:r>
            <a:r>
              <a:rPr lang="ja-JP" altLang="en-US" dirty="0"/>
              <a:t>（</a:t>
            </a:r>
            <a:r>
              <a:rPr lang="en-US" altLang="ja-JP" dirty="0"/>
              <a:t>4</a:t>
            </a:r>
            <a:r>
              <a:rPr lang="ja-JP" altLang="en-US" dirty="0"/>
              <a:t>年）</a:t>
            </a:r>
            <a:r>
              <a:rPr lang="ja-JP" altLang="en-US" sz="2800" dirty="0"/>
              <a:t>の期間にて実施してきた共同研究の成果と課題についてレビューいただく。</a:t>
            </a:r>
          </a:p>
          <a:p>
            <a:r>
              <a:rPr lang="ja-JP" altLang="en-US" sz="2800" dirty="0"/>
              <a:t>契約満了後の今後の活動について確認させていただく。</a:t>
            </a:r>
            <a:endParaRPr lang="en-US" altLang="ja-JP" sz="2800" dirty="0"/>
          </a:p>
          <a:p>
            <a:pPr lvl="1"/>
            <a:r>
              <a:rPr lang="ja-JP" altLang="en-US" sz="2400" dirty="0"/>
              <a:t>契約条項に今後の活動への影響について記載があるため</a:t>
            </a:r>
            <a:endParaRPr lang="en-US" altLang="ja-JP" sz="2400" dirty="0"/>
          </a:p>
        </p:txBody>
      </p:sp>
    </p:spTree>
    <p:extLst>
      <p:ext uri="{BB962C8B-B14F-4D97-AF65-F5344CB8AC3E}">
        <p14:creationId xmlns:p14="http://schemas.microsoft.com/office/powerpoint/2010/main" val="2538294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蒸解プロセス検証</a:t>
            </a:r>
            <a:endParaRPr kumimoji="1" lang="en-US" altLang="ja-JP" sz="1600" b="1" dirty="0">
              <a:solidFill>
                <a:schemeClr val="bg1"/>
              </a:solidFill>
            </a:endParaRPr>
          </a:p>
        </p:txBody>
      </p:sp>
      <p:cxnSp>
        <p:nvCxnSpPr>
          <p:cNvPr id="57" name="直線コネクタ 56">
            <a:extLst>
              <a:ext uri="{FF2B5EF4-FFF2-40B4-BE49-F238E27FC236}">
                <a16:creationId xmlns:a16="http://schemas.microsoft.com/office/drawing/2014/main" id="{E3390804-8B30-454B-84A9-3850126283C9}"/>
              </a:ext>
            </a:extLst>
          </p:cNvPr>
          <p:cNvCxnSpPr>
            <a:cxnSpLocks/>
          </p:cNvCxnSpPr>
          <p:nvPr/>
        </p:nvCxnSpPr>
        <p:spPr>
          <a:xfrm flipV="1">
            <a:off x="1493778" y="1770411"/>
            <a:ext cx="0" cy="4079067"/>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5950303F-B2F9-4CAD-AB9C-10AC9F4728C1}"/>
              </a:ext>
            </a:extLst>
          </p:cNvPr>
          <p:cNvSpPr txBox="1"/>
          <p:nvPr/>
        </p:nvSpPr>
        <p:spPr>
          <a:xfrm>
            <a:off x="308387" y="2091483"/>
            <a:ext cx="902811" cy="307777"/>
          </a:xfrm>
          <a:prstGeom prst="rect">
            <a:avLst/>
          </a:prstGeom>
          <a:noFill/>
        </p:spPr>
        <p:txBody>
          <a:bodyPr wrap="none" rtlCol="0">
            <a:spAutoFit/>
          </a:bodyPr>
          <a:lstStyle/>
          <a:p>
            <a:pPr algn="ctr"/>
            <a:r>
              <a:rPr kumimoji="1" lang="ja-JP" altLang="en-US" sz="1400" b="1" dirty="0"/>
              <a:t>目的関数</a:t>
            </a: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765A67AC-7738-47F1-B520-A48F59D004AA}"/>
                  </a:ext>
                </a:extLst>
              </p:cNvPr>
              <p:cNvSpPr txBox="1"/>
              <p:nvPr/>
            </p:nvSpPr>
            <p:spPr>
              <a:xfrm>
                <a:off x="1614564" y="1883026"/>
                <a:ext cx="6252299"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nary>
                        <m:naryPr>
                          <m:chr m:val="∑"/>
                          <m:ctrlPr>
                            <a:rPr kumimoji="1" lang="en-US" altLang="ja-JP" sz="1400" b="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𝑇𝑖𝑚𝑒</m:t>
                          </m:r>
                        </m:sup>
                        <m:e>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e>
                      </m:nary>
                    </m:oMath>
                  </m:oMathPara>
                </a14:m>
                <a:endParaRPr kumimoji="1" lang="ja-JP" altLang="en-US" sz="1400" dirty="0"/>
              </a:p>
            </p:txBody>
          </p:sp>
        </mc:Choice>
        <mc:Fallback xmlns="">
          <p:sp>
            <p:nvSpPr>
              <p:cNvPr id="59" name="テキスト ボックス 58">
                <a:extLst>
                  <a:ext uri="{FF2B5EF4-FFF2-40B4-BE49-F238E27FC236}">
                    <a16:creationId xmlns:a16="http://schemas.microsoft.com/office/drawing/2014/main" id="{765A67AC-7738-47F1-B520-A48F59D004AA}"/>
                  </a:ext>
                </a:extLst>
              </p:cNvPr>
              <p:cNvSpPr txBox="1">
                <a:spLocks noRot="1" noChangeAspect="1" noMove="1" noResize="1" noEditPoints="1" noAdjustHandles="1" noChangeArrowheads="1" noChangeShapeType="1" noTextEdit="1"/>
              </p:cNvSpPr>
              <p:nvPr/>
            </p:nvSpPr>
            <p:spPr>
              <a:xfrm>
                <a:off x="1614564" y="1883026"/>
                <a:ext cx="6252299" cy="70564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1E8B7E82-4898-4791-AF5B-CEAC00001DF6}"/>
                  </a:ext>
                </a:extLst>
              </p:cNvPr>
              <p:cNvSpPr txBox="1"/>
              <p:nvPr/>
            </p:nvSpPr>
            <p:spPr>
              <a:xfrm>
                <a:off x="7876999" y="2152552"/>
                <a:ext cx="236990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b="0" i="1" smtClean="0">
                              <a:latin typeface="Cambria Math" panose="02040503050406030204" pitchFamily="18" charset="0"/>
                            </a:rPr>
                            <m:t>2</m:t>
                          </m:r>
                        </m:sup>
                      </m:sSup>
                      <m:r>
                        <m:rPr>
                          <m:sty m:val="p"/>
                        </m:rPr>
                        <a:rPr kumimoji="1" lang="en-US" altLang="ja-JP" sz="1400">
                          <a:latin typeface="Cambria Math" panose="02040503050406030204" pitchFamily="18" charset="0"/>
                        </a:rPr>
                        <m:t>max</m:t>
                      </m:r>
                      <m:r>
                        <a:rPr kumimoji="1" lang="en-US" altLang="ja-JP" sz="1400" i="1">
                          <a:latin typeface="Cambria Math" panose="02040503050406030204" pitchFamily="18" charset="0"/>
                        </a:rPr>
                        <m:t>⁡{0,</m:t>
                      </m:r>
                      <m:r>
                        <a:rPr kumimoji="1" lang="en-US" altLang="ja-JP" sz="1400" i="1">
                          <a:latin typeface="Cambria Math" panose="02040503050406030204" pitchFamily="18" charset="0"/>
                        </a:rPr>
                        <m:t>𝑔</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𝑡</m:t>
                      </m:r>
                      <m:r>
                        <a:rPr kumimoji="1" lang="en-US" altLang="ja-JP" sz="1400" i="1">
                          <a:latin typeface="Cambria Math" panose="02040503050406030204" pitchFamily="18" charset="0"/>
                        </a:rPr>
                        <m:t>]}</m:t>
                      </m:r>
                    </m:oMath>
                  </m:oMathPara>
                </a14:m>
                <a:endParaRPr kumimoji="1" lang="en-US" altLang="ja-JP" sz="1400" i="1" dirty="0">
                  <a:latin typeface="Cambria Math" panose="02040503050406030204" pitchFamily="18" charset="0"/>
                </a:endParaRPr>
              </a:p>
            </p:txBody>
          </p:sp>
        </mc:Choice>
        <mc:Fallback xmlns="">
          <p:sp>
            <p:nvSpPr>
              <p:cNvPr id="60" name="テキスト ボックス 59">
                <a:extLst>
                  <a:ext uri="{FF2B5EF4-FFF2-40B4-BE49-F238E27FC236}">
                    <a16:creationId xmlns:a16="http://schemas.microsoft.com/office/drawing/2014/main" id="{1E8B7E82-4898-4791-AF5B-CEAC00001DF6}"/>
                  </a:ext>
                </a:extLst>
              </p:cNvPr>
              <p:cNvSpPr txBox="1">
                <a:spLocks noRot="1" noChangeAspect="1" noMove="1" noResize="1" noEditPoints="1" noAdjustHandles="1" noChangeArrowheads="1" noChangeShapeType="1" noTextEdit="1"/>
              </p:cNvSpPr>
              <p:nvPr/>
            </p:nvSpPr>
            <p:spPr>
              <a:xfrm>
                <a:off x="7876999" y="2152552"/>
                <a:ext cx="2369908" cy="307777"/>
              </a:xfrm>
              <a:prstGeom prst="rect">
                <a:avLst/>
              </a:prstGeom>
              <a:blipFill>
                <a:blip r:embed="rId3"/>
                <a:stretch>
                  <a:fillRect b="-9804"/>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441ED3D0-C12B-4728-BCA9-7CC5923ECE2B}"/>
              </a:ext>
            </a:extLst>
          </p:cNvPr>
          <p:cNvSpPr txBox="1"/>
          <p:nvPr/>
        </p:nvSpPr>
        <p:spPr>
          <a:xfrm>
            <a:off x="7283754" y="2152552"/>
            <a:ext cx="662361" cy="523220"/>
          </a:xfrm>
          <a:prstGeom prst="rect">
            <a:avLst/>
          </a:prstGeom>
          <a:noFill/>
        </p:spPr>
        <p:txBody>
          <a:bodyPr wrap="none" rtlCol="0">
            <a:spAutoFit/>
          </a:bodyPr>
          <a:lstStyle/>
          <a:p>
            <a:pPr algn="ctr"/>
            <a:r>
              <a:rPr kumimoji="1" lang="en-US" altLang="ja-JP" sz="1400" dirty="0">
                <a:solidFill>
                  <a:schemeClr val="accent4"/>
                </a:solidFill>
              </a:rPr>
              <a:t>KN</a:t>
            </a:r>
            <a:r>
              <a:rPr kumimoji="1" lang="ja-JP" altLang="en-US" sz="1400" dirty="0">
                <a:solidFill>
                  <a:schemeClr val="accent4"/>
                </a:solidFill>
              </a:rPr>
              <a:t>価</a:t>
            </a:r>
            <a:endParaRPr kumimoji="1" lang="en-US" altLang="ja-JP" sz="1400" dirty="0">
              <a:solidFill>
                <a:schemeClr val="accent4"/>
              </a:solidFill>
            </a:endParaRPr>
          </a:p>
          <a:p>
            <a:pPr algn="ctr"/>
            <a:r>
              <a:rPr kumimoji="1" lang="en-US" altLang="ja-JP" sz="1400" dirty="0">
                <a:solidFill>
                  <a:schemeClr val="accent4"/>
                </a:solidFill>
              </a:rPr>
              <a:t>(</a:t>
            </a:r>
            <a:r>
              <a:rPr kumimoji="1" lang="ja-JP" altLang="en-US" sz="1400" dirty="0">
                <a:solidFill>
                  <a:schemeClr val="accent4"/>
                </a:solidFill>
              </a:rPr>
              <a:t>品質</a:t>
            </a:r>
            <a:r>
              <a:rPr kumimoji="1" lang="en-US" altLang="ja-JP" sz="1400" dirty="0">
                <a:solidFill>
                  <a:schemeClr val="accent4"/>
                </a:solidFill>
              </a:rPr>
              <a:t>)</a:t>
            </a:r>
            <a:endParaRPr kumimoji="1" lang="ja-JP" altLang="en-US" sz="1400" dirty="0">
              <a:solidFill>
                <a:schemeClr val="accent4"/>
              </a:solidFill>
            </a:endParaRPr>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41D4D12-4FC6-4ECA-8121-33F5F709C1B4}"/>
                  </a:ext>
                </a:extLst>
              </p:cNvPr>
              <p:cNvSpPr txBox="1"/>
              <p:nvPr/>
            </p:nvSpPr>
            <p:spPr>
              <a:xfrm>
                <a:off x="7876999" y="2500891"/>
                <a:ext cx="30880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−0.01≤</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r>
                        <a:rPr kumimoji="1" lang="en-US" altLang="ja-JP" sz="1400" i="1">
                          <a:latin typeface="Cambria Math" panose="02040503050406030204" pitchFamily="18" charset="0"/>
                        </a:rPr>
                        <m:t>𝐷</m:t>
                      </m:r>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≤0.01</m:t>
                      </m:r>
                    </m:oMath>
                  </m:oMathPara>
                </a14:m>
                <a:endParaRPr kumimoji="1" lang="ja-JP" altLang="en-US" sz="1400" dirty="0"/>
              </a:p>
            </p:txBody>
          </p:sp>
        </mc:Choice>
        <mc:Fallback xmlns="">
          <p:sp>
            <p:nvSpPr>
              <p:cNvPr id="62" name="テキスト ボックス 61">
                <a:extLst>
                  <a:ext uri="{FF2B5EF4-FFF2-40B4-BE49-F238E27FC236}">
                    <a16:creationId xmlns:a16="http://schemas.microsoft.com/office/drawing/2014/main" id="{541D4D12-4FC6-4ECA-8121-33F5F709C1B4}"/>
                  </a:ext>
                </a:extLst>
              </p:cNvPr>
              <p:cNvSpPr txBox="1">
                <a:spLocks noRot="1" noChangeAspect="1" noMove="1" noResize="1" noEditPoints="1" noAdjustHandles="1" noChangeArrowheads="1" noChangeShapeType="1" noTextEdit="1"/>
              </p:cNvSpPr>
              <p:nvPr/>
            </p:nvSpPr>
            <p:spPr>
              <a:xfrm>
                <a:off x="7876999" y="2500891"/>
                <a:ext cx="3088069" cy="307777"/>
              </a:xfrm>
              <a:prstGeom prst="rect">
                <a:avLst/>
              </a:prstGeom>
              <a:blipFill>
                <a:blip r:embed="rId4"/>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327E4503-146E-4818-8134-378691EF1F47}"/>
              </a:ext>
            </a:extLst>
          </p:cNvPr>
          <p:cNvSpPr txBox="1"/>
          <p:nvPr/>
        </p:nvSpPr>
        <p:spPr>
          <a:xfrm>
            <a:off x="3313364" y="2408862"/>
            <a:ext cx="572593" cy="307777"/>
          </a:xfrm>
          <a:prstGeom prst="rect">
            <a:avLst/>
          </a:prstGeom>
          <a:noFill/>
        </p:spPr>
        <p:txBody>
          <a:bodyPr wrap="none" rtlCol="0">
            <a:spAutoFit/>
          </a:bodyPr>
          <a:lstStyle/>
          <a:p>
            <a:pPr algn="ctr"/>
            <a:r>
              <a:rPr kumimoji="1" lang="ja-JP" altLang="en-US" sz="1400" dirty="0"/>
              <a:t>コスト</a:t>
            </a:r>
          </a:p>
        </p:txBody>
      </p:sp>
      <p:sp>
        <p:nvSpPr>
          <p:cNvPr id="64" name="テキスト ボックス 63">
            <a:extLst>
              <a:ext uri="{FF2B5EF4-FFF2-40B4-BE49-F238E27FC236}">
                <a16:creationId xmlns:a16="http://schemas.microsoft.com/office/drawing/2014/main" id="{3B16050E-5374-483D-B6FC-64D3C89C823B}"/>
              </a:ext>
            </a:extLst>
          </p:cNvPr>
          <p:cNvSpPr txBox="1"/>
          <p:nvPr/>
        </p:nvSpPr>
        <p:spPr>
          <a:xfrm>
            <a:off x="4141734" y="2408862"/>
            <a:ext cx="572593" cy="307777"/>
          </a:xfrm>
          <a:prstGeom prst="rect">
            <a:avLst/>
          </a:prstGeom>
          <a:noFill/>
        </p:spPr>
        <p:txBody>
          <a:bodyPr wrap="none" rtlCol="0">
            <a:spAutoFit/>
          </a:bodyPr>
          <a:lstStyle/>
          <a:p>
            <a:pPr algn="ctr"/>
            <a:r>
              <a:rPr kumimoji="1" lang="ja-JP" altLang="en-US" sz="1400" dirty="0"/>
              <a:t>コスト</a:t>
            </a:r>
          </a:p>
        </p:txBody>
      </p:sp>
      <p:sp>
        <p:nvSpPr>
          <p:cNvPr id="65" name="テキスト ボックス 64">
            <a:extLst>
              <a:ext uri="{FF2B5EF4-FFF2-40B4-BE49-F238E27FC236}">
                <a16:creationId xmlns:a16="http://schemas.microsoft.com/office/drawing/2014/main" id="{F937B740-F7FA-45BA-8E54-ECDE972ABAC4}"/>
              </a:ext>
            </a:extLst>
          </p:cNvPr>
          <p:cNvSpPr txBox="1"/>
          <p:nvPr/>
        </p:nvSpPr>
        <p:spPr>
          <a:xfrm>
            <a:off x="4987022" y="2408862"/>
            <a:ext cx="572593" cy="307777"/>
          </a:xfrm>
          <a:prstGeom prst="rect">
            <a:avLst/>
          </a:prstGeom>
          <a:noFill/>
        </p:spPr>
        <p:txBody>
          <a:bodyPr wrap="none" rtlCol="0">
            <a:spAutoFit/>
          </a:bodyPr>
          <a:lstStyle/>
          <a:p>
            <a:pPr algn="ctr"/>
            <a:r>
              <a:rPr kumimoji="1" lang="ja-JP" altLang="en-US" sz="1400" dirty="0"/>
              <a:t>コスト</a:t>
            </a:r>
          </a:p>
        </p:txBody>
      </p:sp>
      <p:sp>
        <p:nvSpPr>
          <p:cNvPr id="66" name="テキスト ボックス 65">
            <a:extLst>
              <a:ext uri="{FF2B5EF4-FFF2-40B4-BE49-F238E27FC236}">
                <a16:creationId xmlns:a16="http://schemas.microsoft.com/office/drawing/2014/main" id="{FA52CB32-65A5-4F84-A1A8-C31D59557910}"/>
              </a:ext>
            </a:extLst>
          </p:cNvPr>
          <p:cNvSpPr txBox="1"/>
          <p:nvPr/>
        </p:nvSpPr>
        <p:spPr>
          <a:xfrm>
            <a:off x="5911770" y="2408862"/>
            <a:ext cx="572593" cy="307777"/>
          </a:xfrm>
          <a:prstGeom prst="rect">
            <a:avLst/>
          </a:prstGeom>
          <a:noFill/>
        </p:spPr>
        <p:txBody>
          <a:bodyPr wrap="none" rtlCol="0">
            <a:spAutoFit/>
          </a:bodyPr>
          <a:lstStyle/>
          <a:p>
            <a:pPr algn="ctr"/>
            <a:r>
              <a:rPr kumimoji="1" lang="ja-JP" altLang="en-US" sz="1400" dirty="0"/>
              <a:t>コスト</a:t>
            </a:r>
          </a:p>
        </p:txBody>
      </p:sp>
      <p:sp>
        <p:nvSpPr>
          <p:cNvPr id="67" name="テキスト ボックス 66">
            <a:extLst>
              <a:ext uri="{FF2B5EF4-FFF2-40B4-BE49-F238E27FC236}">
                <a16:creationId xmlns:a16="http://schemas.microsoft.com/office/drawing/2014/main" id="{C2A6792F-60F3-4CF3-9113-CE7246F6237B}"/>
              </a:ext>
            </a:extLst>
          </p:cNvPr>
          <p:cNvSpPr txBox="1"/>
          <p:nvPr/>
        </p:nvSpPr>
        <p:spPr>
          <a:xfrm>
            <a:off x="2314187" y="2402439"/>
            <a:ext cx="880369" cy="307777"/>
          </a:xfrm>
          <a:prstGeom prst="rect">
            <a:avLst/>
          </a:prstGeom>
          <a:noFill/>
        </p:spPr>
        <p:txBody>
          <a:bodyPr wrap="none" rtlCol="0">
            <a:spAutoFit/>
          </a:bodyPr>
          <a:lstStyle/>
          <a:p>
            <a:pPr algn="ctr"/>
            <a:r>
              <a:rPr kumimoji="1" lang="ja-JP" altLang="en-US" sz="1400" dirty="0"/>
              <a:t>ペナルティ</a:t>
            </a: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8B24C4B4-98F4-483F-A146-B0F1397F59ED}"/>
                  </a:ext>
                </a:extLst>
              </p:cNvPr>
              <p:cNvSpPr txBox="1"/>
              <p:nvPr/>
            </p:nvSpPr>
            <p:spPr>
              <a:xfrm>
                <a:off x="7884272" y="1847565"/>
                <a:ext cx="2426113" cy="307777"/>
              </a:xfrm>
              <a:prstGeom prst="rect">
                <a:avLst/>
              </a:prstGeom>
              <a:noFill/>
            </p:spPr>
            <p:txBody>
              <a:bodyPr wrap="none" rtlCol="0">
                <a:spAutoFit/>
              </a:bodyPr>
              <a:lstStyle/>
              <a:p>
                <a:r>
                  <a:rPr kumimoji="1" lang="ja-JP" altLang="en-US" sz="1400" dirty="0">
                    <a:solidFill>
                      <a:schemeClr val="accent4"/>
                    </a:solidFill>
                  </a:rPr>
                  <a:t>目標値</a:t>
                </a:r>
                <a14:m>
                  <m:oMath xmlns:m="http://schemas.openxmlformats.org/officeDocument/2006/math">
                    <m:r>
                      <a:rPr kumimoji="1" lang="en-US" altLang="ja-JP" sz="1400" i="1" smtClean="0">
                        <a:solidFill>
                          <a:schemeClr val="accent4"/>
                        </a:solidFill>
                        <a:latin typeface="Cambria Math" panose="02040503050406030204" pitchFamily="18" charset="0"/>
                      </a:rPr>
                      <m:t>𝐷</m:t>
                    </m:r>
                  </m:oMath>
                </a14:m>
                <a:r>
                  <a:rPr kumimoji="1" lang="ja-JP" altLang="en-US" sz="1400" dirty="0">
                    <a:solidFill>
                      <a:schemeClr val="accent4"/>
                    </a:solidFill>
                  </a:rPr>
                  <a:t>から逸脱した分を加算</a:t>
                </a:r>
              </a:p>
            </p:txBody>
          </p:sp>
        </mc:Choice>
        <mc:Fallback xmlns="">
          <p:sp>
            <p:nvSpPr>
              <p:cNvPr id="68" name="テキスト ボックス 67">
                <a:extLst>
                  <a:ext uri="{FF2B5EF4-FFF2-40B4-BE49-F238E27FC236}">
                    <a16:creationId xmlns:a16="http://schemas.microsoft.com/office/drawing/2014/main" id="{8B24C4B4-98F4-483F-A146-B0F1397F59ED}"/>
                  </a:ext>
                </a:extLst>
              </p:cNvPr>
              <p:cNvSpPr txBox="1">
                <a:spLocks noRot="1" noChangeAspect="1" noMove="1" noResize="1" noEditPoints="1" noAdjustHandles="1" noChangeArrowheads="1" noChangeShapeType="1" noTextEdit="1"/>
              </p:cNvSpPr>
              <p:nvPr/>
            </p:nvSpPr>
            <p:spPr>
              <a:xfrm>
                <a:off x="7884272" y="1847565"/>
                <a:ext cx="2426113" cy="307777"/>
              </a:xfrm>
              <a:prstGeom prst="rect">
                <a:avLst/>
              </a:prstGeom>
              <a:blipFill>
                <a:blip r:embed="rId5"/>
                <a:stretch>
                  <a:fillRect l="-754" t="-3922" b="-19608"/>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8DCB98D0-1495-4566-AC93-B74A73AF538A}"/>
              </a:ext>
            </a:extLst>
          </p:cNvPr>
          <p:cNvSpPr txBox="1"/>
          <p:nvPr/>
        </p:nvSpPr>
        <p:spPr>
          <a:xfrm>
            <a:off x="315500" y="3058473"/>
            <a:ext cx="902811" cy="307777"/>
          </a:xfrm>
          <a:prstGeom prst="rect">
            <a:avLst/>
          </a:prstGeom>
          <a:noFill/>
        </p:spPr>
        <p:txBody>
          <a:bodyPr wrap="none" rtlCol="0">
            <a:spAutoFit/>
          </a:bodyPr>
          <a:lstStyle/>
          <a:p>
            <a:pPr algn="ctr"/>
            <a:r>
              <a:rPr kumimoji="1" lang="ja-JP" altLang="en-US" sz="1400" b="1" dirty="0"/>
              <a:t>制約条件</a:t>
            </a:r>
          </a:p>
        </p:txBody>
      </p:sp>
      <p:sp>
        <p:nvSpPr>
          <p:cNvPr id="70" name="テキスト ボックス 69">
            <a:extLst>
              <a:ext uri="{FF2B5EF4-FFF2-40B4-BE49-F238E27FC236}">
                <a16:creationId xmlns:a16="http://schemas.microsoft.com/office/drawing/2014/main" id="{F9152D8C-BCCA-4EAA-9A5B-FC2E05C35417}"/>
              </a:ext>
            </a:extLst>
          </p:cNvPr>
          <p:cNvSpPr txBox="1"/>
          <p:nvPr/>
        </p:nvSpPr>
        <p:spPr>
          <a:xfrm>
            <a:off x="1576293" y="3712571"/>
            <a:ext cx="2109881" cy="307777"/>
          </a:xfrm>
          <a:prstGeom prst="rect">
            <a:avLst/>
          </a:prstGeom>
          <a:noFill/>
        </p:spPr>
        <p:txBody>
          <a:bodyPr wrap="square" rtlCol="0">
            <a:spAutoFit/>
          </a:bodyPr>
          <a:lstStyle/>
          <a:p>
            <a:pPr algn="ctr"/>
            <a:r>
              <a:rPr kumimoji="1" lang="ja-JP" altLang="en-US" sz="1400" dirty="0"/>
              <a:t>オフセット・実績固定制約</a:t>
            </a:r>
          </a:p>
        </p:txBody>
      </p:sp>
      <p:sp>
        <p:nvSpPr>
          <p:cNvPr id="71" name="テキスト ボックス 70">
            <a:extLst>
              <a:ext uri="{FF2B5EF4-FFF2-40B4-BE49-F238E27FC236}">
                <a16:creationId xmlns:a16="http://schemas.microsoft.com/office/drawing/2014/main" id="{B54EB284-A999-41F9-BD3C-0809168F3AB7}"/>
              </a:ext>
            </a:extLst>
          </p:cNvPr>
          <p:cNvSpPr txBox="1"/>
          <p:nvPr/>
        </p:nvSpPr>
        <p:spPr>
          <a:xfrm>
            <a:off x="1623978" y="4384978"/>
            <a:ext cx="1128627" cy="307777"/>
          </a:xfrm>
          <a:prstGeom prst="rect">
            <a:avLst/>
          </a:prstGeom>
          <a:noFill/>
        </p:spPr>
        <p:txBody>
          <a:bodyPr wrap="square" rtlCol="0">
            <a:spAutoFit/>
          </a:bodyPr>
          <a:lstStyle/>
          <a:p>
            <a:pPr algn="ctr"/>
            <a:r>
              <a:rPr kumimoji="1" lang="ja-JP" altLang="en-US" sz="1400" dirty="0"/>
              <a:t>変化幅制約</a:t>
            </a:r>
          </a:p>
        </p:txBody>
      </p:sp>
      <p:sp>
        <p:nvSpPr>
          <p:cNvPr id="72" name="テキスト ボックス 71">
            <a:extLst>
              <a:ext uri="{FF2B5EF4-FFF2-40B4-BE49-F238E27FC236}">
                <a16:creationId xmlns:a16="http://schemas.microsoft.com/office/drawing/2014/main" id="{2187156D-84AE-4359-AB3E-B258631A29E2}"/>
              </a:ext>
            </a:extLst>
          </p:cNvPr>
          <p:cNvSpPr txBox="1"/>
          <p:nvPr/>
        </p:nvSpPr>
        <p:spPr>
          <a:xfrm>
            <a:off x="3078984" y="4946377"/>
            <a:ext cx="1235606" cy="307777"/>
          </a:xfrm>
          <a:prstGeom prst="rect">
            <a:avLst/>
          </a:prstGeom>
          <a:noFill/>
        </p:spPr>
        <p:txBody>
          <a:bodyPr wrap="square" rtlCol="0">
            <a:spAutoFit/>
          </a:bodyPr>
          <a:lstStyle/>
          <a:p>
            <a:pPr algn="ctr"/>
            <a:r>
              <a:rPr kumimoji="1" lang="ja-JP" altLang="en-US" sz="1400" dirty="0"/>
              <a:t>釜上部モデル</a:t>
            </a:r>
          </a:p>
        </p:txBody>
      </p:sp>
      <p:sp>
        <p:nvSpPr>
          <p:cNvPr id="73" name="テキスト ボックス 72">
            <a:extLst>
              <a:ext uri="{FF2B5EF4-FFF2-40B4-BE49-F238E27FC236}">
                <a16:creationId xmlns:a16="http://schemas.microsoft.com/office/drawing/2014/main" id="{A142D260-B50B-44A8-AF6C-26569C5DEA6F}"/>
              </a:ext>
            </a:extLst>
          </p:cNvPr>
          <p:cNvSpPr txBox="1"/>
          <p:nvPr/>
        </p:nvSpPr>
        <p:spPr>
          <a:xfrm>
            <a:off x="3152677" y="5474198"/>
            <a:ext cx="1003261" cy="307777"/>
          </a:xfrm>
          <a:prstGeom prst="rect">
            <a:avLst/>
          </a:prstGeom>
          <a:noFill/>
        </p:spPr>
        <p:txBody>
          <a:bodyPr wrap="square" rtlCol="0">
            <a:spAutoFit/>
          </a:bodyPr>
          <a:lstStyle/>
          <a:p>
            <a:pPr algn="ctr"/>
            <a:r>
              <a:rPr kumimoji="1" lang="ja-JP" altLang="en-US" sz="1400" dirty="0"/>
              <a:t>品質モデル</a:t>
            </a: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8C03BC20-7D2A-4795-941A-DC724F2C89C7}"/>
                  </a:ext>
                </a:extLst>
              </p:cNvPr>
              <p:cNvSpPr txBox="1"/>
              <p:nvPr/>
            </p:nvSpPr>
            <p:spPr>
              <a:xfrm>
                <a:off x="4713261" y="3741403"/>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4" name="テキスト ボックス 73">
                <a:extLst>
                  <a:ext uri="{FF2B5EF4-FFF2-40B4-BE49-F238E27FC236}">
                    <a16:creationId xmlns:a16="http://schemas.microsoft.com/office/drawing/2014/main" id="{8C03BC20-7D2A-4795-941A-DC724F2C89C7}"/>
                  </a:ext>
                </a:extLst>
              </p:cNvPr>
              <p:cNvSpPr txBox="1">
                <a:spLocks noRot="1" noChangeAspect="1" noMove="1" noResize="1" noEditPoints="1" noAdjustHandles="1" noChangeArrowheads="1" noChangeShapeType="1" noTextEdit="1"/>
              </p:cNvSpPr>
              <p:nvPr/>
            </p:nvSpPr>
            <p:spPr>
              <a:xfrm>
                <a:off x="4713261" y="3741403"/>
                <a:ext cx="3984685"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A831F169-E6BD-48F0-8313-14EB4F1B6487}"/>
                  </a:ext>
                </a:extLst>
              </p:cNvPr>
              <p:cNvSpPr txBox="1"/>
              <p:nvPr/>
            </p:nvSpPr>
            <p:spPr>
              <a:xfrm>
                <a:off x="4713261" y="4384978"/>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5" name="テキスト ボックス 74">
                <a:extLst>
                  <a:ext uri="{FF2B5EF4-FFF2-40B4-BE49-F238E27FC236}">
                    <a16:creationId xmlns:a16="http://schemas.microsoft.com/office/drawing/2014/main" id="{A831F169-E6BD-48F0-8313-14EB4F1B6487}"/>
                  </a:ext>
                </a:extLst>
              </p:cNvPr>
              <p:cNvSpPr txBox="1">
                <a:spLocks noRot="1" noChangeAspect="1" noMove="1" noResize="1" noEditPoints="1" noAdjustHandles="1" noChangeArrowheads="1" noChangeShapeType="1" noTextEdit="1"/>
              </p:cNvSpPr>
              <p:nvPr/>
            </p:nvSpPr>
            <p:spPr>
              <a:xfrm>
                <a:off x="4713261" y="4384978"/>
                <a:ext cx="3984685"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EA972434-1354-4D41-8B46-BD0569FAB8A5}"/>
                  </a:ext>
                </a:extLst>
              </p:cNvPr>
              <p:cNvSpPr txBox="1"/>
              <p:nvPr/>
            </p:nvSpPr>
            <p:spPr>
              <a:xfrm>
                <a:off x="4690843" y="4931211"/>
                <a:ext cx="329312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6" name="テキスト ボックス 75">
                <a:extLst>
                  <a:ext uri="{FF2B5EF4-FFF2-40B4-BE49-F238E27FC236}">
                    <a16:creationId xmlns:a16="http://schemas.microsoft.com/office/drawing/2014/main" id="{EA972434-1354-4D41-8B46-BD0569FAB8A5}"/>
                  </a:ext>
                </a:extLst>
              </p:cNvPr>
              <p:cNvSpPr txBox="1">
                <a:spLocks noRot="1" noChangeAspect="1" noMove="1" noResize="1" noEditPoints="1" noAdjustHandles="1" noChangeArrowheads="1" noChangeShapeType="1" noTextEdit="1"/>
              </p:cNvSpPr>
              <p:nvPr/>
            </p:nvSpPr>
            <p:spPr>
              <a:xfrm>
                <a:off x="4690843" y="4931211"/>
                <a:ext cx="3293129"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A7D9B04C-9C47-486D-8E2C-91B1673D023E}"/>
                  </a:ext>
                </a:extLst>
              </p:cNvPr>
              <p:cNvSpPr txBox="1"/>
              <p:nvPr/>
            </p:nvSpPr>
            <p:spPr>
              <a:xfrm>
                <a:off x="4713261" y="5459032"/>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7" name="テキスト ボックス 76">
                <a:extLst>
                  <a:ext uri="{FF2B5EF4-FFF2-40B4-BE49-F238E27FC236}">
                    <a16:creationId xmlns:a16="http://schemas.microsoft.com/office/drawing/2014/main" id="{A7D9B04C-9C47-486D-8E2C-91B1673D023E}"/>
                  </a:ext>
                </a:extLst>
              </p:cNvPr>
              <p:cNvSpPr txBox="1">
                <a:spLocks noRot="1" noChangeAspect="1" noMove="1" noResize="1" noEditPoints="1" noAdjustHandles="1" noChangeArrowheads="1" noChangeShapeType="1" noTextEdit="1"/>
              </p:cNvSpPr>
              <p:nvPr/>
            </p:nvSpPr>
            <p:spPr>
              <a:xfrm>
                <a:off x="4713261" y="5459032"/>
                <a:ext cx="3984685" cy="307777"/>
              </a:xfrm>
              <a:prstGeom prst="rect">
                <a:avLst/>
              </a:prstGeom>
              <a:blipFill>
                <a:blip r:embed="rId9"/>
                <a:stretch>
                  <a:fillRect/>
                </a:stretch>
              </a:blipFill>
            </p:spPr>
            <p:txBody>
              <a:bodyPr/>
              <a:lstStyle/>
              <a:p>
                <a:r>
                  <a:rPr lang="ja-JP" altLang="en-US">
                    <a:noFill/>
                  </a:rPr>
                  <a:t> </a:t>
                </a:r>
              </a:p>
            </p:txBody>
          </p:sp>
        </mc:Fallback>
      </mc:AlternateContent>
      <p:sp>
        <p:nvSpPr>
          <p:cNvPr id="78" name="テキスト ボックス 77">
            <a:extLst>
              <a:ext uri="{FF2B5EF4-FFF2-40B4-BE49-F238E27FC236}">
                <a16:creationId xmlns:a16="http://schemas.microsoft.com/office/drawing/2014/main" id="{02F40B90-7A63-4900-AB31-989AD573B42E}"/>
              </a:ext>
            </a:extLst>
          </p:cNvPr>
          <p:cNvSpPr txBox="1"/>
          <p:nvPr/>
        </p:nvSpPr>
        <p:spPr>
          <a:xfrm>
            <a:off x="272292" y="5913187"/>
            <a:ext cx="8747908" cy="338554"/>
          </a:xfrm>
          <a:prstGeom prst="rect">
            <a:avLst/>
          </a:prstGeom>
          <a:noFill/>
        </p:spPr>
        <p:txBody>
          <a:bodyPr wrap="none" rtlCol="0">
            <a:spAutoFit/>
          </a:bodyPr>
          <a:lstStyle/>
          <a:p>
            <a:r>
              <a:rPr kumimoji="1" lang="en-US" altLang="ja-JP" sz="1600" dirty="0"/>
              <a:t>※</a:t>
            </a:r>
            <a:r>
              <a:rPr kumimoji="1" lang="ja-JP" altLang="en-US" sz="1600" dirty="0"/>
              <a:t>他にも、非線形制約やバイナリ変数があるが、今回はシンプルな連続変数・線形計画問題に使用した</a:t>
            </a:r>
          </a:p>
        </p:txBody>
      </p:sp>
      <p:sp>
        <p:nvSpPr>
          <p:cNvPr id="79" name="テキスト ボックス 78">
            <a:extLst>
              <a:ext uri="{FF2B5EF4-FFF2-40B4-BE49-F238E27FC236}">
                <a16:creationId xmlns:a16="http://schemas.microsoft.com/office/drawing/2014/main" id="{94A807BC-19C6-4415-BB40-D54ED69AF287}"/>
              </a:ext>
            </a:extLst>
          </p:cNvPr>
          <p:cNvSpPr txBox="1"/>
          <p:nvPr/>
        </p:nvSpPr>
        <p:spPr>
          <a:xfrm>
            <a:off x="1632816" y="3064459"/>
            <a:ext cx="2023366" cy="307777"/>
          </a:xfrm>
          <a:prstGeom prst="rect">
            <a:avLst/>
          </a:prstGeom>
          <a:noFill/>
        </p:spPr>
        <p:txBody>
          <a:bodyPr wrap="square" rtlCol="0">
            <a:spAutoFit/>
          </a:bodyPr>
          <a:lstStyle/>
          <a:p>
            <a:r>
              <a:rPr kumimoji="1" lang="ja-JP" altLang="en-US" sz="1400" dirty="0"/>
              <a:t>上下限制約</a:t>
            </a:r>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8D3A0E35-E30C-404B-92D1-56BA87E7C190}"/>
                  </a:ext>
                </a:extLst>
              </p:cNvPr>
              <p:cNvSpPr txBox="1"/>
              <p:nvPr/>
            </p:nvSpPr>
            <p:spPr>
              <a:xfrm>
                <a:off x="4713261" y="3061564"/>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80" name="テキスト ボックス 79">
                <a:extLst>
                  <a:ext uri="{FF2B5EF4-FFF2-40B4-BE49-F238E27FC236}">
                    <a16:creationId xmlns:a16="http://schemas.microsoft.com/office/drawing/2014/main" id="{8D3A0E35-E30C-404B-92D1-56BA87E7C190}"/>
                  </a:ext>
                </a:extLst>
              </p:cNvPr>
              <p:cNvSpPr txBox="1">
                <a:spLocks noRot="1" noChangeAspect="1" noMove="1" noResize="1" noEditPoints="1" noAdjustHandles="1" noChangeArrowheads="1" noChangeShapeType="1" noTextEdit="1"/>
              </p:cNvSpPr>
              <p:nvPr/>
            </p:nvSpPr>
            <p:spPr>
              <a:xfrm>
                <a:off x="4713261" y="3061564"/>
                <a:ext cx="3984685" cy="307777"/>
              </a:xfrm>
              <a:prstGeom prst="rect">
                <a:avLst/>
              </a:prstGeom>
              <a:blipFill>
                <a:blip r:embed="rId10"/>
                <a:stretch>
                  <a:fillRect/>
                </a:stretch>
              </a:blipFill>
            </p:spPr>
            <p:txBody>
              <a:bodyPr/>
              <a:lstStyle/>
              <a:p>
                <a:r>
                  <a:rPr lang="ja-JP" altLang="en-US">
                    <a:noFill/>
                  </a:rPr>
                  <a:t> </a:t>
                </a:r>
              </a:p>
            </p:txBody>
          </p:sp>
        </mc:Fallback>
      </mc:AlternateContent>
      <p:sp>
        <p:nvSpPr>
          <p:cNvPr id="81" name="吹き出し: 角を丸めた四角形 80">
            <a:extLst>
              <a:ext uri="{FF2B5EF4-FFF2-40B4-BE49-F238E27FC236}">
                <a16:creationId xmlns:a16="http://schemas.microsoft.com/office/drawing/2014/main" id="{7F1E81EA-FC97-46C3-AD8C-2B604CEF2136}"/>
              </a:ext>
            </a:extLst>
          </p:cNvPr>
          <p:cNvSpPr/>
          <p:nvPr/>
        </p:nvSpPr>
        <p:spPr>
          <a:xfrm>
            <a:off x="9335577" y="1299164"/>
            <a:ext cx="2726645" cy="387021"/>
          </a:xfrm>
          <a:prstGeom prst="wedgeRoundRectCallout">
            <a:avLst>
              <a:gd name="adj1" fmla="val -29338"/>
              <a:gd name="adj2" fmla="val 7957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ペナルティ係数で重みが調整される</a:t>
            </a:r>
          </a:p>
        </p:txBody>
      </p:sp>
      <p:sp>
        <p:nvSpPr>
          <p:cNvPr id="82" name="テキスト ボックス 81">
            <a:extLst>
              <a:ext uri="{FF2B5EF4-FFF2-40B4-BE49-F238E27FC236}">
                <a16:creationId xmlns:a16="http://schemas.microsoft.com/office/drawing/2014/main" id="{1AEAAA8C-61D1-4358-A402-0A1227364A61}"/>
              </a:ext>
            </a:extLst>
          </p:cNvPr>
          <p:cNvSpPr txBox="1"/>
          <p:nvPr/>
        </p:nvSpPr>
        <p:spPr>
          <a:xfrm>
            <a:off x="1603958" y="5239463"/>
            <a:ext cx="1387815" cy="307777"/>
          </a:xfrm>
          <a:prstGeom prst="rect">
            <a:avLst/>
          </a:prstGeom>
          <a:noFill/>
        </p:spPr>
        <p:txBody>
          <a:bodyPr wrap="square" rtlCol="0">
            <a:spAutoFit/>
          </a:bodyPr>
          <a:lstStyle/>
          <a:p>
            <a:pPr algn="ctr"/>
            <a:r>
              <a:rPr kumimoji="1" lang="ja-JP" altLang="en-US" sz="1400" dirty="0"/>
              <a:t>設備特性制約</a:t>
            </a:r>
          </a:p>
        </p:txBody>
      </p:sp>
      <p:cxnSp>
        <p:nvCxnSpPr>
          <p:cNvPr id="83" name="直線コネクタ 82">
            <a:extLst>
              <a:ext uri="{FF2B5EF4-FFF2-40B4-BE49-F238E27FC236}">
                <a16:creationId xmlns:a16="http://schemas.microsoft.com/office/drawing/2014/main" id="{4D29A6C0-D21D-40E7-973A-933F052B6136}"/>
              </a:ext>
            </a:extLst>
          </p:cNvPr>
          <p:cNvCxnSpPr>
            <a:cxnSpLocks/>
          </p:cNvCxnSpPr>
          <p:nvPr/>
        </p:nvCxnSpPr>
        <p:spPr>
          <a:xfrm flipV="1">
            <a:off x="4428030" y="2769989"/>
            <a:ext cx="0" cy="306466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5029700-340A-49D5-BC20-D2749D9121DC}"/>
              </a:ext>
            </a:extLst>
          </p:cNvPr>
          <p:cNvSpPr txBox="1"/>
          <p:nvPr/>
        </p:nvSpPr>
        <p:spPr>
          <a:xfrm>
            <a:off x="8855188" y="3741402"/>
            <a:ext cx="3152582" cy="307777"/>
          </a:xfrm>
          <a:prstGeom prst="rect">
            <a:avLst/>
          </a:prstGeom>
          <a:noFill/>
        </p:spPr>
        <p:txBody>
          <a:bodyPr wrap="square" rtlCol="0">
            <a:spAutoFit/>
          </a:bodyPr>
          <a:lstStyle/>
          <a:p>
            <a:pPr algn="ctr"/>
            <a:r>
              <a:rPr kumimoji="1" lang="ja-JP" altLang="en-US" sz="1400" dirty="0"/>
              <a:t>一部の最適化変数を実績データに固定</a:t>
            </a:r>
          </a:p>
        </p:txBody>
      </p:sp>
      <p:sp>
        <p:nvSpPr>
          <p:cNvPr id="85" name="テキスト ボックス 84">
            <a:extLst>
              <a:ext uri="{FF2B5EF4-FFF2-40B4-BE49-F238E27FC236}">
                <a16:creationId xmlns:a16="http://schemas.microsoft.com/office/drawing/2014/main" id="{4730B554-CC38-4E23-A261-05B94D6CF78C}"/>
              </a:ext>
            </a:extLst>
          </p:cNvPr>
          <p:cNvSpPr txBox="1"/>
          <p:nvPr/>
        </p:nvSpPr>
        <p:spPr>
          <a:xfrm>
            <a:off x="8855188" y="4358722"/>
            <a:ext cx="3152582" cy="307777"/>
          </a:xfrm>
          <a:prstGeom prst="rect">
            <a:avLst/>
          </a:prstGeom>
          <a:noFill/>
        </p:spPr>
        <p:txBody>
          <a:bodyPr wrap="square" rtlCol="0">
            <a:spAutoFit/>
          </a:bodyPr>
          <a:lstStyle/>
          <a:p>
            <a:pPr algn="ctr"/>
            <a:r>
              <a:rPr kumimoji="1" lang="en-US" altLang="ja-JP" sz="1400" dirty="0"/>
              <a:t>1step</a:t>
            </a:r>
            <a:r>
              <a:rPr kumimoji="1" lang="ja-JP" altLang="en-US" sz="1400" dirty="0"/>
              <a:t>当たりの変化量を制約</a:t>
            </a:r>
          </a:p>
        </p:txBody>
      </p:sp>
      <p:sp>
        <p:nvSpPr>
          <p:cNvPr id="90" name="テキスト ボックス 89">
            <a:extLst>
              <a:ext uri="{FF2B5EF4-FFF2-40B4-BE49-F238E27FC236}">
                <a16:creationId xmlns:a16="http://schemas.microsoft.com/office/drawing/2014/main" id="{CB13A7F8-8810-447F-9EE4-72D2351E90F7}"/>
              </a:ext>
            </a:extLst>
          </p:cNvPr>
          <p:cNvSpPr txBox="1"/>
          <p:nvPr/>
        </p:nvSpPr>
        <p:spPr>
          <a:xfrm>
            <a:off x="9329213" y="5002486"/>
            <a:ext cx="2517657" cy="738664"/>
          </a:xfrm>
          <a:prstGeom prst="rect">
            <a:avLst/>
          </a:prstGeom>
          <a:noFill/>
        </p:spPr>
        <p:txBody>
          <a:bodyPr wrap="square" rtlCol="0">
            <a:spAutoFit/>
          </a:bodyPr>
          <a:lstStyle/>
          <a:p>
            <a:pPr algn="ctr"/>
            <a:r>
              <a:rPr kumimoji="1" lang="ja-JP" altLang="en-US" sz="1400" dirty="0"/>
              <a:t>過去実証試験時に、</a:t>
            </a:r>
            <a:r>
              <a:rPr kumimoji="1" lang="en-US" altLang="ja-JP" sz="1400" dirty="0"/>
              <a:t>DDMO</a:t>
            </a:r>
            <a:r>
              <a:rPr kumimoji="1" lang="ja-JP" altLang="en-US" sz="1400" dirty="0"/>
              <a:t>で抽出したモデルを使用</a:t>
            </a:r>
            <a:endParaRPr kumimoji="1" lang="en-US" altLang="ja-JP" sz="1400" dirty="0"/>
          </a:p>
          <a:p>
            <a:pPr algn="ctr"/>
            <a:r>
              <a:rPr kumimoji="1" lang="ja-JP" altLang="en-US" sz="1400" dirty="0"/>
              <a:t>（等式制約を微小に緩和）</a:t>
            </a:r>
          </a:p>
        </p:txBody>
      </p:sp>
      <p:graphicFrame>
        <p:nvGraphicFramePr>
          <p:cNvPr id="35" name="表 34">
            <a:extLst>
              <a:ext uri="{FF2B5EF4-FFF2-40B4-BE49-F238E27FC236}">
                <a16:creationId xmlns:a16="http://schemas.microsoft.com/office/drawing/2014/main" id="{92D48E7F-9D50-4B8C-A6D4-7E6C71944EA2}"/>
              </a:ext>
            </a:extLst>
          </p:cNvPr>
          <p:cNvGraphicFramePr>
            <a:graphicFrameLocks noGrp="1"/>
          </p:cNvGraphicFramePr>
          <p:nvPr/>
        </p:nvGraphicFramePr>
        <p:xfrm>
          <a:off x="3286574" y="905385"/>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sp>
        <p:nvSpPr>
          <p:cNvPr id="5" name="テキスト ボックス 4">
            <a:extLst>
              <a:ext uri="{FF2B5EF4-FFF2-40B4-BE49-F238E27FC236}">
                <a16:creationId xmlns:a16="http://schemas.microsoft.com/office/drawing/2014/main" id="{69A2883F-F915-CE43-9DE3-C391CBAC2627}"/>
              </a:ext>
            </a:extLst>
          </p:cNvPr>
          <p:cNvSpPr txBox="1"/>
          <p:nvPr/>
        </p:nvSpPr>
        <p:spPr>
          <a:xfrm>
            <a:off x="261674" y="1029966"/>
            <a:ext cx="2369559" cy="400110"/>
          </a:xfrm>
          <a:prstGeom prst="rect">
            <a:avLst/>
          </a:prstGeom>
          <a:noFill/>
        </p:spPr>
        <p:txBody>
          <a:bodyPr wrap="none" rtlCol="0">
            <a:spAutoFit/>
          </a:bodyPr>
          <a:lstStyle/>
          <a:p>
            <a:pPr algn="ctr"/>
            <a:r>
              <a:rPr kumimoji="1" lang="ja-JP" altLang="en-US" sz="2000" b="1" dirty="0"/>
              <a:t>製紙</a:t>
            </a:r>
            <a:r>
              <a:rPr kumimoji="1" lang="ja-JP" altLang="en-US" sz="2000" b="1"/>
              <a:t>工場・蒸解工程</a:t>
            </a:r>
            <a:endParaRPr kumimoji="1" lang="ja-JP" altLang="en-US" sz="2000" b="1" dirty="0"/>
          </a:p>
        </p:txBody>
      </p:sp>
    </p:spTree>
    <p:extLst>
      <p:ext uri="{BB962C8B-B14F-4D97-AF65-F5344CB8AC3E}">
        <p14:creationId xmlns:p14="http://schemas.microsoft.com/office/powerpoint/2010/main" val="3391751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計算時間・探索性能の両面で、違反量削減優先の方法が優れていた。</a:t>
            </a:r>
            <a:endParaRPr lang="en-US" altLang="ja-JP" sz="2800" dirty="0"/>
          </a:p>
          <a:p>
            <a:pPr lvl="1">
              <a:defRPr/>
            </a:pPr>
            <a:r>
              <a:rPr lang="en-US" altLang="ja-JP" sz="2400" dirty="0"/>
              <a:t>MOEA/D</a:t>
            </a:r>
            <a:r>
              <a:rPr lang="ja-JP" altLang="en-US" sz="2400" dirty="0"/>
              <a:t>が可能解を得られなかった問題・条件で、</a:t>
            </a:r>
            <a:r>
              <a:rPr lang="en-US" altLang="ja-JP" sz="2400" dirty="0"/>
              <a:t>15</a:t>
            </a:r>
            <a:r>
              <a:rPr lang="ja-JP" altLang="en-US" sz="2400" dirty="0"/>
              <a:t>分以内に実行可能解を得た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51907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蒸解プロセス検証</a:t>
            </a:r>
            <a:endParaRPr kumimoji="1" lang="en-US" altLang="ja-JP" sz="1600" b="1" dirty="0">
              <a:solidFill>
                <a:schemeClr val="bg1"/>
              </a:solidFill>
            </a:endParaRP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578543"/>
            <a:ext cx="8843152" cy="584775"/>
          </a:xfrm>
          <a:prstGeom prst="rect">
            <a:avLst/>
          </a:prstGeom>
          <a:noFill/>
        </p:spPr>
        <p:txBody>
          <a:bodyPr wrap="square" rtlCol="0">
            <a:spAutoFit/>
          </a:bodyPr>
          <a:lstStyle/>
          <a:p>
            <a:r>
              <a:rPr kumimoji="1" lang="en-US" altLang="ja-JP" sz="1600" dirty="0"/>
              <a:t>※</a:t>
            </a:r>
            <a:r>
              <a:rPr kumimoji="1" lang="ja-JP" altLang="en-US" sz="1600" dirty="0"/>
              <a:t>反復回数</a:t>
            </a:r>
            <a:r>
              <a:rPr kumimoji="1" lang="en-US" altLang="ja-JP" sz="1600" dirty="0"/>
              <a:t>20,000</a:t>
            </a:r>
            <a:r>
              <a:rPr kumimoji="1" lang="ja-JP" altLang="en-US" sz="1600" dirty="0"/>
              <a:t>、探索点数</a:t>
            </a:r>
            <a:r>
              <a:rPr kumimoji="1" lang="en-US" altLang="ja-JP" sz="1600" dirty="0"/>
              <a:t>100</a:t>
            </a:r>
          </a:p>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graphicFrame>
        <p:nvGraphicFramePr>
          <p:cNvPr id="8" name="表 7">
            <a:extLst>
              <a:ext uri="{FF2B5EF4-FFF2-40B4-BE49-F238E27FC236}">
                <a16:creationId xmlns:a16="http://schemas.microsoft.com/office/drawing/2014/main" id="{1A681685-CF01-4F92-8DD0-F45DB95DC60B}"/>
              </a:ext>
            </a:extLst>
          </p:cNvPr>
          <p:cNvGraphicFramePr>
            <a:graphicFrameLocks noGrp="1"/>
          </p:cNvGraphicFramePr>
          <p:nvPr/>
        </p:nvGraphicFramePr>
        <p:xfrm>
          <a:off x="4494896" y="4841800"/>
          <a:ext cx="4909092" cy="670560"/>
        </p:xfrm>
        <a:graphic>
          <a:graphicData uri="http://schemas.openxmlformats.org/drawingml/2006/table">
            <a:tbl>
              <a:tblPr firstRow="1" bandRow="1">
                <a:tableStyleId>{5C22544A-7EE6-4342-B048-85BDC9FD1C3A}</a:tableStyleId>
              </a:tblPr>
              <a:tblGrid>
                <a:gridCol w="1636364">
                  <a:extLst>
                    <a:ext uri="{9D8B030D-6E8A-4147-A177-3AD203B41FA5}">
                      <a16:colId xmlns:a16="http://schemas.microsoft.com/office/drawing/2014/main" val="422137597"/>
                    </a:ext>
                  </a:extLst>
                </a:gridCol>
                <a:gridCol w="1636364">
                  <a:extLst>
                    <a:ext uri="{9D8B030D-6E8A-4147-A177-3AD203B41FA5}">
                      <a16:colId xmlns:a16="http://schemas.microsoft.com/office/drawing/2014/main" val="612450490"/>
                    </a:ext>
                  </a:extLst>
                </a:gridCol>
                <a:gridCol w="1636364">
                  <a:extLst>
                    <a:ext uri="{9D8B030D-6E8A-4147-A177-3AD203B41FA5}">
                      <a16:colId xmlns:a16="http://schemas.microsoft.com/office/drawing/2014/main" val="3219531441"/>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変動幅制約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設備特性制約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合計</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50.2</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32.5</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82.7</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bl>
          </a:graphicData>
        </a:graphic>
      </p:graphicFrame>
      <p:sp>
        <p:nvSpPr>
          <p:cNvPr id="10" name="テキスト ボックス 9">
            <a:extLst>
              <a:ext uri="{FF2B5EF4-FFF2-40B4-BE49-F238E27FC236}">
                <a16:creationId xmlns:a16="http://schemas.microsoft.com/office/drawing/2014/main" id="{E8941A25-1BF3-41F4-BBEA-5D56F62FDF42}"/>
              </a:ext>
            </a:extLst>
          </p:cNvPr>
          <p:cNvSpPr txBox="1"/>
          <p:nvPr/>
        </p:nvSpPr>
        <p:spPr>
          <a:xfrm>
            <a:off x="1572109" y="4884692"/>
            <a:ext cx="281810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最良解の制約違反量の内訳</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EBBC1C5-05C8-4C38-A658-C3760F98153B}"/>
                  </a:ext>
                </a:extLst>
              </p:cNvPr>
              <p:cNvSpPr txBox="1"/>
              <p:nvPr/>
            </p:nvSpPr>
            <p:spPr>
              <a:xfrm>
                <a:off x="387488" y="3045826"/>
                <a:ext cx="235385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最良解の目的関数値</a:t>
                </a:r>
                <a14:m>
                  <m:oMath xmlns:m="http://schemas.openxmlformats.org/officeDocument/2006/math">
                    <m:r>
                      <a:rPr kumimoji="1" lang="en-US" altLang="ja-JP" b="0" i="1" smtClean="0">
                        <a:latin typeface="Cambria Math" panose="02040503050406030204" pitchFamily="18" charset="0"/>
                      </a:rPr>
                      <m:t>𝑓</m:t>
                    </m:r>
                  </m:oMath>
                </a14:m>
                <a:endParaRPr kumimoji="1" lang="ja-JP" altLang="en-US" dirty="0"/>
              </a:p>
            </p:txBody>
          </p:sp>
        </mc:Choice>
        <mc:Fallback xmlns="">
          <p:sp>
            <p:nvSpPr>
              <p:cNvPr id="12" name="テキスト ボックス 11">
                <a:extLst>
                  <a:ext uri="{FF2B5EF4-FFF2-40B4-BE49-F238E27FC236}">
                    <a16:creationId xmlns:a16="http://schemas.microsoft.com/office/drawing/2014/main" id="{8EBBC1C5-05C8-4C38-A658-C3760F98153B}"/>
                  </a:ext>
                </a:extLst>
              </p:cNvPr>
              <p:cNvSpPr txBox="1">
                <a:spLocks noRot="1" noChangeAspect="1" noMove="1" noResize="1" noEditPoints="1" noAdjustHandles="1" noChangeArrowheads="1" noChangeShapeType="1" noTextEdit="1"/>
              </p:cNvSpPr>
              <p:nvPr/>
            </p:nvSpPr>
            <p:spPr>
              <a:xfrm>
                <a:off x="387488" y="3045826"/>
                <a:ext cx="2353850" cy="369332"/>
              </a:xfrm>
              <a:prstGeom prst="rect">
                <a:avLst/>
              </a:prstGeom>
              <a:blipFill>
                <a:blip r:embed="rId2"/>
                <a:stretch>
                  <a:fillRect l="-2332" t="-10000" r="-518" b="-2666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DD1FCD76-BF57-4410-B17A-0A6FCBE0D34F}"/>
              </a:ext>
            </a:extLst>
          </p:cNvPr>
          <p:cNvSpPr/>
          <p:nvPr/>
        </p:nvSpPr>
        <p:spPr>
          <a:xfrm>
            <a:off x="3063321" y="2162844"/>
            <a:ext cx="2152650" cy="726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Adaptive MOEA/D</a:t>
            </a:r>
          </a:p>
        </p:txBody>
      </p:sp>
      <p:cxnSp>
        <p:nvCxnSpPr>
          <p:cNvPr id="15" name="直線コネクタ 14">
            <a:extLst>
              <a:ext uri="{FF2B5EF4-FFF2-40B4-BE49-F238E27FC236}">
                <a16:creationId xmlns:a16="http://schemas.microsoft.com/office/drawing/2014/main" id="{77801D32-C332-48F0-A240-5948EB7B7636}"/>
              </a:ext>
            </a:extLst>
          </p:cNvPr>
          <p:cNvCxnSpPr>
            <a:cxnSpLocks/>
          </p:cNvCxnSpPr>
          <p:nvPr/>
        </p:nvCxnSpPr>
        <p:spPr>
          <a:xfrm>
            <a:off x="224291" y="3447971"/>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2FC99B87-90D7-4D67-B681-A4CBCC95FA89}"/>
              </a:ext>
            </a:extLst>
          </p:cNvPr>
          <p:cNvSpPr txBox="1"/>
          <p:nvPr/>
        </p:nvSpPr>
        <p:spPr>
          <a:xfrm>
            <a:off x="800422" y="3581888"/>
            <a:ext cx="152798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可能解の獲得</a:t>
            </a:r>
          </a:p>
        </p:txBody>
      </p:sp>
      <p:sp>
        <p:nvSpPr>
          <p:cNvPr id="18" name="正方形/長方形 17">
            <a:extLst>
              <a:ext uri="{FF2B5EF4-FFF2-40B4-BE49-F238E27FC236}">
                <a16:creationId xmlns:a16="http://schemas.microsoft.com/office/drawing/2014/main" id="{82397EF7-EBB0-4041-99BA-2F85E97D0DE2}"/>
              </a:ext>
            </a:extLst>
          </p:cNvPr>
          <p:cNvSpPr/>
          <p:nvPr/>
        </p:nvSpPr>
        <p:spPr>
          <a:xfrm>
            <a:off x="5296934"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b="1" dirty="0"/>
              <a:t>適応型</a:t>
            </a:r>
            <a:r>
              <a:rPr kumimoji="1" lang="en-US" altLang="ja-JP" sz="1800" b="1" dirty="0"/>
              <a:t>PSO</a:t>
            </a:r>
          </a:p>
        </p:txBody>
      </p:sp>
      <p:sp>
        <p:nvSpPr>
          <p:cNvPr id="19" name="正方形/長方形 18">
            <a:extLst>
              <a:ext uri="{FF2B5EF4-FFF2-40B4-BE49-F238E27FC236}">
                <a16:creationId xmlns:a16="http://schemas.microsoft.com/office/drawing/2014/main" id="{52CA9C2B-7CD1-403B-AE6A-E2A20AB08756}"/>
              </a:ext>
            </a:extLst>
          </p:cNvPr>
          <p:cNvSpPr/>
          <p:nvPr/>
        </p:nvSpPr>
        <p:spPr>
          <a:xfrm>
            <a:off x="7389592"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JADE</a:t>
            </a:r>
          </a:p>
        </p:txBody>
      </p:sp>
      <p:sp>
        <p:nvSpPr>
          <p:cNvPr id="20" name="正方形/長方形 19">
            <a:extLst>
              <a:ext uri="{FF2B5EF4-FFF2-40B4-BE49-F238E27FC236}">
                <a16:creationId xmlns:a16="http://schemas.microsoft.com/office/drawing/2014/main" id="{1F388E4C-4B83-40DC-980C-42C8EEBE5284}"/>
              </a:ext>
            </a:extLst>
          </p:cNvPr>
          <p:cNvSpPr/>
          <p:nvPr/>
        </p:nvSpPr>
        <p:spPr>
          <a:xfrm>
            <a:off x="5296934" y="2165415"/>
            <a:ext cx="6233848" cy="35323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Feasibility Rule</a:t>
            </a:r>
          </a:p>
        </p:txBody>
      </p:sp>
      <p:sp>
        <p:nvSpPr>
          <p:cNvPr id="21" name="正方形/長方形 20">
            <a:extLst>
              <a:ext uri="{FF2B5EF4-FFF2-40B4-BE49-F238E27FC236}">
                <a16:creationId xmlns:a16="http://schemas.microsoft.com/office/drawing/2014/main" id="{A58DF1C4-96A1-413D-8FE5-B1BF7751598B}"/>
              </a:ext>
            </a:extLst>
          </p:cNvPr>
          <p:cNvSpPr/>
          <p:nvPr/>
        </p:nvSpPr>
        <p:spPr>
          <a:xfrm>
            <a:off x="9478145"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SHADE</a:t>
            </a:r>
          </a:p>
        </p:txBody>
      </p:sp>
      <p:sp>
        <p:nvSpPr>
          <p:cNvPr id="23" name="テキスト ボックス 22">
            <a:extLst>
              <a:ext uri="{FF2B5EF4-FFF2-40B4-BE49-F238E27FC236}">
                <a16:creationId xmlns:a16="http://schemas.microsoft.com/office/drawing/2014/main" id="{ACBD5A58-B325-40C0-9E2E-A84B7E994282}"/>
              </a:ext>
            </a:extLst>
          </p:cNvPr>
          <p:cNvSpPr txBox="1"/>
          <p:nvPr/>
        </p:nvSpPr>
        <p:spPr>
          <a:xfrm>
            <a:off x="1010415" y="419001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計算時間</a:t>
            </a:r>
          </a:p>
        </p:txBody>
      </p:sp>
      <p:sp>
        <p:nvSpPr>
          <p:cNvPr id="26" name="テキスト ボックス 25">
            <a:extLst>
              <a:ext uri="{FF2B5EF4-FFF2-40B4-BE49-F238E27FC236}">
                <a16:creationId xmlns:a16="http://schemas.microsoft.com/office/drawing/2014/main" id="{D1865DDB-99DA-4BB5-B95E-9E3F7E9AE6F7}"/>
              </a:ext>
            </a:extLst>
          </p:cNvPr>
          <p:cNvSpPr txBox="1"/>
          <p:nvPr/>
        </p:nvSpPr>
        <p:spPr>
          <a:xfrm>
            <a:off x="3630532" y="3040589"/>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p:txBody>
      </p:sp>
      <p:sp>
        <p:nvSpPr>
          <p:cNvPr id="27" name="テキスト ボックス 26">
            <a:extLst>
              <a:ext uri="{FF2B5EF4-FFF2-40B4-BE49-F238E27FC236}">
                <a16:creationId xmlns:a16="http://schemas.microsoft.com/office/drawing/2014/main" id="{33C10527-2939-41FD-B639-83479990A999}"/>
              </a:ext>
            </a:extLst>
          </p:cNvPr>
          <p:cNvSpPr txBox="1"/>
          <p:nvPr/>
        </p:nvSpPr>
        <p:spPr>
          <a:xfrm>
            <a:off x="5814138" y="3042895"/>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527,177</a:t>
            </a:r>
            <a:endParaRPr kumimoji="1" lang="ja-JP" altLang="en-US" sz="1800" dirty="0">
              <a:solidFill>
                <a:schemeClr val="tx1"/>
              </a:solidFill>
            </a:endParaRPr>
          </a:p>
        </p:txBody>
      </p:sp>
      <p:sp>
        <p:nvSpPr>
          <p:cNvPr id="28" name="テキスト ボックス 27">
            <a:extLst>
              <a:ext uri="{FF2B5EF4-FFF2-40B4-BE49-F238E27FC236}">
                <a16:creationId xmlns:a16="http://schemas.microsoft.com/office/drawing/2014/main" id="{6DE53197-D577-4DFE-8B10-FB6CF9068879}"/>
              </a:ext>
            </a:extLst>
          </p:cNvPr>
          <p:cNvSpPr txBox="1"/>
          <p:nvPr/>
        </p:nvSpPr>
        <p:spPr>
          <a:xfrm>
            <a:off x="7759060" y="3035270"/>
            <a:ext cx="133882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417,427.50</a:t>
            </a:r>
            <a:endParaRPr kumimoji="1" lang="ja-JP" altLang="en-US" sz="1800" dirty="0">
              <a:solidFill>
                <a:srgbClr val="FF0000"/>
              </a:solidFill>
            </a:endParaRPr>
          </a:p>
        </p:txBody>
      </p:sp>
      <p:sp>
        <p:nvSpPr>
          <p:cNvPr id="29" name="テキスト ボックス 28">
            <a:extLst>
              <a:ext uri="{FF2B5EF4-FFF2-40B4-BE49-F238E27FC236}">
                <a16:creationId xmlns:a16="http://schemas.microsoft.com/office/drawing/2014/main" id="{0326990C-E28F-4FDF-9C95-EBD3489723BD}"/>
              </a:ext>
            </a:extLst>
          </p:cNvPr>
          <p:cNvSpPr txBox="1"/>
          <p:nvPr/>
        </p:nvSpPr>
        <p:spPr>
          <a:xfrm>
            <a:off x="9835049" y="3038012"/>
            <a:ext cx="133882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417,427.49</a:t>
            </a:r>
            <a:endParaRPr kumimoji="1" lang="ja-JP" altLang="en-US" sz="1800" dirty="0">
              <a:solidFill>
                <a:srgbClr val="FF0000"/>
              </a:solidFill>
            </a:endParaRPr>
          </a:p>
        </p:txBody>
      </p:sp>
      <p:sp>
        <p:nvSpPr>
          <p:cNvPr id="30" name="テキスト ボックス 29">
            <a:extLst>
              <a:ext uri="{FF2B5EF4-FFF2-40B4-BE49-F238E27FC236}">
                <a16:creationId xmlns:a16="http://schemas.microsoft.com/office/drawing/2014/main" id="{08E3D8FF-9439-471F-8FBE-4DEA49B04F33}"/>
              </a:ext>
            </a:extLst>
          </p:cNvPr>
          <p:cNvSpPr txBox="1"/>
          <p:nvPr/>
        </p:nvSpPr>
        <p:spPr>
          <a:xfrm>
            <a:off x="3954338" y="3581976"/>
            <a:ext cx="3706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p:txBody>
      </p:sp>
      <p:sp>
        <p:nvSpPr>
          <p:cNvPr id="31" name="テキスト ボックス 30">
            <a:extLst>
              <a:ext uri="{FF2B5EF4-FFF2-40B4-BE49-F238E27FC236}">
                <a16:creationId xmlns:a16="http://schemas.microsoft.com/office/drawing/2014/main" id="{7FCF62CB-58D4-4EC8-9148-03A11C5E4ED9}"/>
              </a:ext>
            </a:extLst>
          </p:cNvPr>
          <p:cNvSpPr txBox="1"/>
          <p:nvPr/>
        </p:nvSpPr>
        <p:spPr>
          <a:xfrm>
            <a:off x="6115502" y="3578034"/>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2" name="テキスト ボックス 31">
            <a:extLst>
              <a:ext uri="{FF2B5EF4-FFF2-40B4-BE49-F238E27FC236}">
                <a16:creationId xmlns:a16="http://schemas.microsoft.com/office/drawing/2014/main" id="{E6841778-955A-4EDA-B88D-A1A58BE254EC}"/>
              </a:ext>
            </a:extLst>
          </p:cNvPr>
          <p:cNvSpPr txBox="1"/>
          <p:nvPr/>
        </p:nvSpPr>
        <p:spPr>
          <a:xfrm>
            <a:off x="8220725" y="358610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3" name="テキスト ボックス 32">
            <a:extLst>
              <a:ext uri="{FF2B5EF4-FFF2-40B4-BE49-F238E27FC236}">
                <a16:creationId xmlns:a16="http://schemas.microsoft.com/office/drawing/2014/main" id="{E02C6821-EB95-404A-9440-488A02AF0287}"/>
              </a:ext>
            </a:extLst>
          </p:cNvPr>
          <p:cNvSpPr txBox="1"/>
          <p:nvPr/>
        </p:nvSpPr>
        <p:spPr>
          <a:xfrm>
            <a:off x="10296714" y="358941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4" name="テキスト ボックス 33">
            <a:extLst>
              <a:ext uri="{FF2B5EF4-FFF2-40B4-BE49-F238E27FC236}">
                <a16:creationId xmlns:a16="http://schemas.microsoft.com/office/drawing/2014/main" id="{0F1D640D-E240-4F77-A394-49D0AB10DD04}"/>
              </a:ext>
            </a:extLst>
          </p:cNvPr>
          <p:cNvSpPr txBox="1"/>
          <p:nvPr/>
        </p:nvSpPr>
        <p:spPr>
          <a:xfrm>
            <a:off x="3682629" y="4184561"/>
            <a:ext cx="914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22.9min</a:t>
            </a:r>
            <a:endParaRPr kumimoji="1" lang="ja-JP" altLang="en-US" sz="1600" dirty="0"/>
          </a:p>
        </p:txBody>
      </p:sp>
      <p:sp>
        <p:nvSpPr>
          <p:cNvPr id="35" name="テキスト ボックス 34">
            <a:extLst>
              <a:ext uri="{FF2B5EF4-FFF2-40B4-BE49-F238E27FC236}">
                <a16:creationId xmlns:a16="http://schemas.microsoft.com/office/drawing/2014/main" id="{730EA1FE-32B8-4D0F-9E1F-8A4E81AF1487}"/>
              </a:ext>
            </a:extLst>
          </p:cNvPr>
          <p:cNvSpPr txBox="1"/>
          <p:nvPr/>
        </p:nvSpPr>
        <p:spPr>
          <a:xfrm>
            <a:off x="5866234"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10.6min</a:t>
            </a:r>
            <a:endParaRPr kumimoji="1" lang="ja-JP" altLang="en-US" sz="1600" dirty="0"/>
          </a:p>
        </p:txBody>
      </p:sp>
      <p:sp>
        <p:nvSpPr>
          <p:cNvPr id="36" name="テキスト ボックス 35">
            <a:extLst>
              <a:ext uri="{FF2B5EF4-FFF2-40B4-BE49-F238E27FC236}">
                <a16:creationId xmlns:a16="http://schemas.microsoft.com/office/drawing/2014/main" id="{D171BCA7-30F0-4C39-B095-55E386E7C271}"/>
              </a:ext>
            </a:extLst>
          </p:cNvPr>
          <p:cNvSpPr txBox="1"/>
          <p:nvPr/>
        </p:nvSpPr>
        <p:spPr>
          <a:xfrm>
            <a:off x="8049840"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21.4min</a:t>
            </a:r>
            <a:endParaRPr kumimoji="1" lang="ja-JP" altLang="en-US" sz="1600" dirty="0"/>
          </a:p>
        </p:txBody>
      </p:sp>
      <p:sp>
        <p:nvSpPr>
          <p:cNvPr id="37" name="テキスト ボックス 36">
            <a:extLst>
              <a:ext uri="{FF2B5EF4-FFF2-40B4-BE49-F238E27FC236}">
                <a16:creationId xmlns:a16="http://schemas.microsoft.com/office/drawing/2014/main" id="{3E1D8978-FB49-4EF2-B587-0EBA600D36A6}"/>
              </a:ext>
            </a:extLst>
          </p:cNvPr>
          <p:cNvSpPr txBox="1"/>
          <p:nvPr/>
        </p:nvSpPr>
        <p:spPr>
          <a:xfrm>
            <a:off x="10055752"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14.3min</a:t>
            </a:r>
            <a:endParaRPr kumimoji="1" lang="ja-JP" altLang="en-US" sz="1600" dirty="0"/>
          </a:p>
        </p:txBody>
      </p:sp>
      <p:sp>
        <p:nvSpPr>
          <p:cNvPr id="38" name="テキスト ボックス 37">
            <a:extLst>
              <a:ext uri="{FF2B5EF4-FFF2-40B4-BE49-F238E27FC236}">
                <a16:creationId xmlns:a16="http://schemas.microsoft.com/office/drawing/2014/main" id="{6269BCD7-0EDF-4134-BD08-D8D557BEEF59}"/>
              </a:ext>
            </a:extLst>
          </p:cNvPr>
          <p:cNvSpPr txBox="1"/>
          <p:nvPr/>
        </p:nvSpPr>
        <p:spPr>
          <a:xfrm>
            <a:off x="5458269" y="4299064"/>
            <a:ext cx="172996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r>
              <a:rPr kumimoji="1" lang="ja-JP" altLang="en-US" sz="1600" dirty="0"/>
              <a:t>可能解は</a:t>
            </a:r>
            <a:r>
              <a:rPr kumimoji="1" lang="en-US" altLang="ja-JP" sz="1600" dirty="0"/>
              <a:t>3.6min)</a:t>
            </a:r>
            <a:endParaRPr kumimoji="1" lang="ja-JP" altLang="en-US" sz="1600" dirty="0"/>
          </a:p>
        </p:txBody>
      </p:sp>
      <p:sp>
        <p:nvSpPr>
          <p:cNvPr id="39" name="テキスト ボックス 38">
            <a:extLst>
              <a:ext uri="{FF2B5EF4-FFF2-40B4-BE49-F238E27FC236}">
                <a16:creationId xmlns:a16="http://schemas.microsoft.com/office/drawing/2014/main" id="{DCA923CF-BA6F-4E2F-9964-7DC2CEC04A42}"/>
              </a:ext>
            </a:extLst>
          </p:cNvPr>
          <p:cNvSpPr txBox="1"/>
          <p:nvPr/>
        </p:nvSpPr>
        <p:spPr>
          <a:xfrm>
            <a:off x="7676340" y="4315260"/>
            <a:ext cx="1661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22sec)</a:t>
            </a:r>
            <a:endParaRPr kumimoji="1" lang="ja-JP" altLang="en-US" sz="1600" dirty="0">
              <a:solidFill>
                <a:srgbClr val="FF0000"/>
              </a:solidFill>
            </a:endParaRPr>
          </a:p>
        </p:txBody>
      </p:sp>
      <p:sp>
        <p:nvSpPr>
          <p:cNvPr id="40" name="テキスト ボックス 39">
            <a:extLst>
              <a:ext uri="{FF2B5EF4-FFF2-40B4-BE49-F238E27FC236}">
                <a16:creationId xmlns:a16="http://schemas.microsoft.com/office/drawing/2014/main" id="{8B02F3F1-51F7-4441-96F8-E850C33C8F05}"/>
              </a:ext>
            </a:extLst>
          </p:cNvPr>
          <p:cNvSpPr txBox="1"/>
          <p:nvPr/>
        </p:nvSpPr>
        <p:spPr>
          <a:xfrm>
            <a:off x="9767779" y="4336704"/>
            <a:ext cx="154721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7sec)</a:t>
            </a:r>
            <a:endParaRPr kumimoji="1" lang="ja-JP" altLang="en-US" sz="1600" dirty="0">
              <a:solidFill>
                <a:srgbClr val="FF0000"/>
              </a:solidFill>
            </a:endParaRPr>
          </a:p>
        </p:txBody>
      </p:sp>
      <p:cxnSp>
        <p:nvCxnSpPr>
          <p:cNvPr id="41" name="直線コネクタ 40">
            <a:extLst>
              <a:ext uri="{FF2B5EF4-FFF2-40B4-BE49-F238E27FC236}">
                <a16:creationId xmlns:a16="http://schemas.microsoft.com/office/drawing/2014/main" id="{77F99FAF-1C99-48E6-902A-8A5D9F27EDA1}"/>
              </a:ext>
            </a:extLst>
          </p:cNvPr>
          <p:cNvCxnSpPr>
            <a:cxnSpLocks/>
          </p:cNvCxnSpPr>
          <p:nvPr/>
        </p:nvCxnSpPr>
        <p:spPr>
          <a:xfrm>
            <a:off x="224291" y="3974487"/>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DE65737-EBC2-4685-8F5D-6256519D4E33}"/>
              </a:ext>
            </a:extLst>
          </p:cNvPr>
          <p:cNvCxnSpPr>
            <a:cxnSpLocks/>
          </p:cNvCxnSpPr>
          <p:nvPr/>
        </p:nvCxnSpPr>
        <p:spPr>
          <a:xfrm>
            <a:off x="224291" y="4675258"/>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677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 ヒストグラム&#10;&#10;自動的に生成された説明">
            <a:extLst>
              <a:ext uri="{FF2B5EF4-FFF2-40B4-BE49-F238E27FC236}">
                <a16:creationId xmlns:a16="http://schemas.microsoft.com/office/drawing/2014/main" id="{695BDD95-3F90-4DEC-BF01-2248DC5C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 y="3074965"/>
            <a:ext cx="2958075" cy="1950324"/>
          </a:xfrm>
          <a:prstGeom prst="rect">
            <a:avLst/>
          </a:prstGeom>
        </p:spPr>
      </p:pic>
      <p:pic>
        <p:nvPicPr>
          <p:cNvPr id="4" name="図 3" descr="グラフ, 折れ線グラフ&#10;&#10;自動的に生成された説明">
            <a:extLst>
              <a:ext uri="{FF2B5EF4-FFF2-40B4-BE49-F238E27FC236}">
                <a16:creationId xmlns:a16="http://schemas.microsoft.com/office/drawing/2014/main" id="{2DF42ACF-EC3B-4003-9DD9-AC481D2B1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367" y="3094014"/>
            <a:ext cx="2929182" cy="1931274"/>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en-US" altLang="ja-JP" sz="2400" dirty="0"/>
              <a:t>PSO</a:t>
            </a:r>
            <a:r>
              <a:rPr lang="ja-JP" altLang="en-US" sz="2400" dirty="0"/>
              <a:t>は可能解獲得後、少しずつ解が改善する</a:t>
            </a:r>
            <a:endParaRPr lang="en-US" altLang="ja-JP" sz="2400" dirty="0"/>
          </a:p>
          <a:p>
            <a:pPr lvl="1">
              <a:defRPr/>
            </a:pPr>
            <a:r>
              <a:rPr lang="en-US" altLang="ja-JP" sz="2400" dirty="0"/>
              <a:t>DE</a:t>
            </a:r>
            <a:r>
              <a:rPr lang="ja-JP" altLang="en-US" sz="2400" dirty="0"/>
              <a:t>は早期に可能解獲得し、解を大きく改善する（特に</a:t>
            </a:r>
            <a:r>
              <a:rPr lang="en-US" altLang="ja-JP" sz="2400" dirty="0"/>
              <a:t>SHADE</a:t>
            </a:r>
            <a:r>
              <a:rPr lang="ja-JP" altLang="en-US" sz="2400" dirty="0"/>
              <a:t>は最も良い）</a:t>
            </a:r>
            <a:endParaRPr lang="en-US" altLang="ja-JP" sz="2400" dirty="0"/>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3176879" y="2741409"/>
            <a:ext cx="2860894" cy="307777"/>
          </a:xfrm>
          <a:prstGeom prst="rect">
            <a:avLst/>
          </a:prstGeom>
          <a:noFill/>
        </p:spPr>
        <p:txBody>
          <a:bodyPr wrap="square" rtlCol="0">
            <a:spAutoFit/>
          </a:bodyPr>
          <a:lstStyle/>
          <a:p>
            <a:pPr algn="ctr"/>
            <a:r>
              <a:rPr kumimoji="1" lang="ja-JP" altLang="en-US" sz="1400" b="1" dirty="0"/>
              <a:t>適応型</a:t>
            </a:r>
            <a:r>
              <a:rPr kumimoji="1" lang="en-US" altLang="ja-JP" sz="1400" b="1" dirty="0"/>
              <a:t>PSO + Feasibility Rule</a:t>
            </a:r>
            <a:endParaRPr kumimoji="1" lang="ja-JP" altLang="en-US" sz="1400" b="1"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19843" y="2726020"/>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9071953"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蒸解プロセス検証</a:t>
            </a:r>
            <a:endParaRPr kumimoji="1" lang="en-US" altLang="ja-JP" sz="1600" b="1" dirty="0">
              <a:solidFill>
                <a:schemeClr val="bg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A016CD5-8B79-45C0-92B9-01AC5E479C53}"/>
                  </a:ext>
                </a:extLst>
              </p:cNvPr>
              <p:cNvSpPr txBox="1"/>
              <p:nvPr/>
            </p:nvSpPr>
            <p:spPr>
              <a:xfrm>
                <a:off x="359893" y="50635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338,883</a:t>
                </a:r>
                <a:endParaRPr kumimoji="1" lang="ja-JP" altLang="en-US" sz="1400" dirty="0"/>
              </a:p>
            </p:txBody>
          </p:sp>
        </mc:Choice>
        <mc:Fallback xmlns="">
          <p:sp>
            <p:nvSpPr>
              <p:cNvPr id="22" name="テキスト ボックス 21">
                <a:extLst>
                  <a:ext uri="{FF2B5EF4-FFF2-40B4-BE49-F238E27FC236}">
                    <a16:creationId xmlns:a16="http://schemas.microsoft.com/office/drawing/2014/main" id="{2A016CD5-8B79-45C0-92B9-01AC5E479C53}"/>
                  </a:ext>
                </a:extLst>
              </p:cNvPr>
              <p:cNvSpPr txBox="1">
                <a:spLocks noRot="1" noChangeAspect="1" noMove="1" noResize="1" noEditPoints="1" noAdjustHandles="1" noChangeArrowheads="1" noChangeShapeType="1" noTextEdit="1"/>
              </p:cNvSpPr>
              <p:nvPr/>
            </p:nvSpPr>
            <p:spPr>
              <a:xfrm>
                <a:off x="359893" y="5063543"/>
                <a:ext cx="2326627" cy="307777"/>
              </a:xfrm>
              <a:prstGeom prst="rect">
                <a:avLst/>
              </a:prstGeom>
              <a:blipFill>
                <a:blip r:embed="rId4"/>
                <a:stretch>
                  <a:fillRect l="-785" t="-4000" b="-22000"/>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5E181240-DB3D-4005-A773-80A903163723}"/>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601" y="3095744"/>
            <a:ext cx="2921600" cy="1929545"/>
          </a:xfrm>
          <a:prstGeom prst="rect">
            <a:avLst/>
          </a:prstGeom>
        </p:spPr>
      </p:pic>
      <p:sp>
        <p:nvSpPr>
          <p:cNvPr id="35" name="テキスト ボックス 34">
            <a:extLst>
              <a:ext uri="{FF2B5EF4-FFF2-40B4-BE49-F238E27FC236}">
                <a16:creationId xmlns:a16="http://schemas.microsoft.com/office/drawing/2014/main" id="{A762FC4F-5AF2-43DF-A843-CC23F91BCB23}"/>
              </a:ext>
            </a:extLst>
          </p:cNvPr>
          <p:cNvSpPr txBox="1"/>
          <p:nvPr/>
        </p:nvSpPr>
        <p:spPr>
          <a:xfrm>
            <a:off x="6453410" y="2741409"/>
            <a:ext cx="2600813" cy="307777"/>
          </a:xfrm>
          <a:prstGeom prst="rect">
            <a:avLst/>
          </a:prstGeom>
          <a:noFill/>
        </p:spPr>
        <p:txBody>
          <a:bodyPr wrap="square" rtlCol="0">
            <a:spAutoFit/>
          </a:bodyPr>
          <a:lstStyle/>
          <a:p>
            <a:pPr algn="ctr"/>
            <a:r>
              <a:rPr kumimoji="1" lang="en-US" altLang="ja-JP" sz="1400" b="1" dirty="0"/>
              <a:t>JADE + Feasibility Rule</a:t>
            </a:r>
            <a:endParaRPr kumimoji="1" lang="ja-JP" altLang="en-US" sz="1400" b="1"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A380AA8-2BB5-4290-8954-3BA62DB3397A}"/>
                  </a:ext>
                </a:extLst>
              </p:cNvPr>
              <p:cNvSpPr txBox="1"/>
              <p:nvPr/>
            </p:nvSpPr>
            <p:spPr>
              <a:xfrm>
                <a:off x="359893" y="53235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82.7</a:t>
                </a:r>
                <a:endParaRPr kumimoji="1" lang="ja-JP" altLang="en-US" sz="1400" dirty="0"/>
              </a:p>
            </p:txBody>
          </p:sp>
        </mc:Choice>
        <mc:Fallback xmlns="">
          <p:sp>
            <p:nvSpPr>
              <p:cNvPr id="42" name="テキスト ボックス 41">
                <a:extLst>
                  <a:ext uri="{FF2B5EF4-FFF2-40B4-BE49-F238E27FC236}">
                    <a16:creationId xmlns:a16="http://schemas.microsoft.com/office/drawing/2014/main" id="{8A380AA8-2BB5-4290-8954-3BA62DB3397A}"/>
                  </a:ext>
                </a:extLst>
              </p:cNvPr>
              <p:cNvSpPr txBox="1">
                <a:spLocks noRot="1" noChangeAspect="1" noMove="1" noResize="1" noEditPoints="1" noAdjustHandles="1" noChangeArrowheads="1" noChangeShapeType="1" noTextEdit="1"/>
              </p:cNvSpPr>
              <p:nvPr/>
            </p:nvSpPr>
            <p:spPr>
              <a:xfrm>
                <a:off x="359893" y="5323554"/>
                <a:ext cx="2326627" cy="307777"/>
              </a:xfrm>
              <a:prstGeom prst="rect">
                <a:avLst/>
              </a:prstGeom>
              <a:blipFill>
                <a:blip r:embed="rId6"/>
                <a:stretch>
                  <a:fillRect l="-785" t="-1961" b="-21569"/>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07D6BBE4-4D33-4D4F-80CC-F26A7DF1953F}"/>
              </a:ext>
            </a:extLst>
          </p:cNvPr>
          <p:cNvSpPr txBox="1"/>
          <p:nvPr/>
        </p:nvSpPr>
        <p:spPr>
          <a:xfrm>
            <a:off x="359893" y="5631331"/>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22.9</a:t>
            </a:r>
            <a:r>
              <a:rPr kumimoji="1" lang="ja-JP" altLang="en-US" sz="1400" dirty="0"/>
              <a:t>分</a:t>
            </a:r>
            <a:endParaRPr kumimoji="1" lang="en-US" altLang="ja-JP" sz="1400" dirty="0"/>
          </a:p>
          <a:p>
            <a:r>
              <a:rPr kumimoji="1" lang="ja-JP" altLang="en-US" sz="1400" dirty="0"/>
              <a:t>（可能解発見できず）</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A58D9D-AC06-440C-9109-284A23BEDB9A}"/>
                  </a:ext>
                </a:extLst>
              </p:cNvPr>
              <p:cNvSpPr txBox="1"/>
              <p:nvPr/>
            </p:nvSpPr>
            <p:spPr>
              <a:xfrm>
                <a:off x="3541205"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527,177</a:t>
                </a:r>
                <a:endParaRPr kumimoji="1" lang="ja-JP" altLang="en-US" sz="1400" dirty="0"/>
              </a:p>
            </p:txBody>
          </p:sp>
        </mc:Choice>
        <mc:Fallback xmlns="">
          <p:sp>
            <p:nvSpPr>
              <p:cNvPr id="44" name="テキスト ボックス 43">
                <a:extLst>
                  <a:ext uri="{FF2B5EF4-FFF2-40B4-BE49-F238E27FC236}">
                    <a16:creationId xmlns:a16="http://schemas.microsoft.com/office/drawing/2014/main" id="{D3A58D9D-AC06-440C-9109-284A23BEDB9A}"/>
                  </a:ext>
                </a:extLst>
              </p:cNvPr>
              <p:cNvSpPr txBox="1">
                <a:spLocks noRot="1" noChangeAspect="1" noMove="1" noResize="1" noEditPoints="1" noAdjustHandles="1" noChangeArrowheads="1" noChangeShapeType="1" noTextEdit="1"/>
              </p:cNvSpPr>
              <p:nvPr/>
            </p:nvSpPr>
            <p:spPr>
              <a:xfrm>
                <a:off x="3541205" y="5026675"/>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1CB524C-F903-4AC1-914D-7C989AF658F1}"/>
                  </a:ext>
                </a:extLst>
              </p:cNvPr>
              <p:cNvSpPr txBox="1"/>
              <p:nvPr/>
            </p:nvSpPr>
            <p:spPr>
              <a:xfrm>
                <a:off x="3541205"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5" name="テキスト ボックス 44">
                <a:extLst>
                  <a:ext uri="{FF2B5EF4-FFF2-40B4-BE49-F238E27FC236}">
                    <a16:creationId xmlns:a16="http://schemas.microsoft.com/office/drawing/2014/main" id="{01CB524C-F903-4AC1-914D-7C989AF658F1}"/>
                  </a:ext>
                </a:extLst>
              </p:cNvPr>
              <p:cNvSpPr txBox="1">
                <a:spLocks noRot="1" noChangeAspect="1" noMove="1" noResize="1" noEditPoints="1" noAdjustHandles="1" noChangeArrowheads="1" noChangeShapeType="1" noTextEdit="1"/>
              </p:cNvSpPr>
              <p:nvPr/>
            </p:nvSpPr>
            <p:spPr>
              <a:xfrm>
                <a:off x="3541205"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DC8A6CF7-C369-4FC1-8FAA-19485D0ED0CC}"/>
              </a:ext>
            </a:extLst>
          </p:cNvPr>
          <p:cNvSpPr txBox="1"/>
          <p:nvPr/>
        </p:nvSpPr>
        <p:spPr>
          <a:xfrm>
            <a:off x="3541205"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10.6</a:t>
            </a:r>
            <a:r>
              <a:rPr kumimoji="1" lang="ja-JP" altLang="en-US" sz="1400" dirty="0"/>
              <a:t>分</a:t>
            </a:r>
            <a:endParaRPr kumimoji="1" lang="en-US" altLang="ja-JP" sz="1400" dirty="0"/>
          </a:p>
          <a:p>
            <a:r>
              <a:rPr kumimoji="1" lang="ja-JP" altLang="en-US" sz="1400" dirty="0"/>
              <a:t>（約</a:t>
            </a:r>
            <a:r>
              <a:rPr kumimoji="1" lang="en-US" altLang="ja-JP" sz="1400" dirty="0"/>
              <a:t>3.6</a:t>
            </a:r>
            <a:r>
              <a:rPr kumimoji="1" lang="ja-JP" altLang="en-US" sz="1400" dirty="0"/>
              <a:t>分で可能解発見）</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C4FDBC2B-03D6-4F53-90AA-D1B1CCADB52E}"/>
                  </a:ext>
                </a:extLst>
              </p:cNvPr>
              <p:cNvSpPr txBox="1"/>
              <p:nvPr/>
            </p:nvSpPr>
            <p:spPr>
              <a:xfrm>
                <a:off x="6570549"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48" name="テキスト ボックス 47">
                <a:extLst>
                  <a:ext uri="{FF2B5EF4-FFF2-40B4-BE49-F238E27FC236}">
                    <a16:creationId xmlns:a16="http://schemas.microsoft.com/office/drawing/2014/main" id="{C4FDBC2B-03D6-4F53-90AA-D1B1CCADB52E}"/>
                  </a:ext>
                </a:extLst>
              </p:cNvPr>
              <p:cNvSpPr txBox="1">
                <a:spLocks noRot="1" noChangeAspect="1" noMove="1" noResize="1" noEditPoints="1" noAdjustHandles="1" noChangeArrowheads="1" noChangeShapeType="1" noTextEdit="1"/>
              </p:cNvSpPr>
              <p:nvPr/>
            </p:nvSpPr>
            <p:spPr>
              <a:xfrm>
                <a:off x="6570549" y="50266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1A068A98-9C84-4238-B31C-5CA67BD764D5}"/>
                  </a:ext>
                </a:extLst>
              </p:cNvPr>
              <p:cNvSpPr txBox="1"/>
              <p:nvPr/>
            </p:nvSpPr>
            <p:spPr>
              <a:xfrm>
                <a:off x="6570549"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9" name="テキスト ボックス 48">
                <a:extLst>
                  <a:ext uri="{FF2B5EF4-FFF2-40B4-BE49-F238E27FC236}">
                    <a16:creationId xmlns:a16="http://schemas.microsoft.com/office/drawing/2014/main" id="{1A068A98-9C84-4238-B31C-5CA67BD764D5}"/>
                  </a:ext>
                </a:extLst>
              </p:cNvPr>
              <p:cNvSpPr txBox="1">
                <a:spLocks noRot="1" noChangeAspect="1" noMove="1" noResize="1" noEditPoints="1" noAdjustHandles="1" noChangeArrowheads="1" noChangeShapeType="1" noTextEdit="1"/>
              </p:cNvSpPr>
              <p:nvPr/>
            </p:nvSpPr>
            <p:spPr>
              <a:xfrm>
                <a:off x="6570549"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BC7AC8BB-BBC0-4158-A260-77606A7BACC3}"/>
              </a:ext>
            </a:extLst>
          </p:cNvPr>
          <p:cNvSpPr txBox="1"/>
          <p:nvPr/>
        </p:nvSpPr>
        <p:spPr>
          <a:xfrm>
            <a:off x="6570549"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21.4</a:t>
            </a:r>
            <a:r>
              <a:rPr kumimoji="1" lang="ja-JP" altLang="en-US" sz="1400" dirty="0"/>
              <a:t>分</a:t>
            </a:r>
            <a:endParaRPr kumimoji="1" lang="en-US" altLang="ja-JP" sz="1400" dirty="0"/>
          </a:p>
          <a:p>
            <a:r>
              <a:rPr kumimoji="1" lang="ja-JP" altLang="en-US" sz="1400" dirty="0"/>
              <a:t>（約</a:t>
            </a:r>
            <a:r>
              <a:rPr kumimoji="1" lang="en-US" altLang="ja-JP" sz="1400" dirty="0"/>
              <a:t>22</a:t>
            </a:r>
            <a:r>
              <a:rPr kumimoji="1" lang="ja-JP" altLang="en-US" sz="1400" dirty="0"/>
              <a:t>秒で可能解発見）</a:t>
            </a:r>
          </a:p>
        </p:txBody>
      </p:sp>
      <p:pic>
        <p:nvPicPr>
          <p:cNvPr id="51" name="図 50" descr="グラフ&#10;&#10;自動的に生成された説明">
            <a:extLst>
              <a:ext uri="{FF2B5EF4-FFF2-40B4-BE49-F238E27FC236}">
                <a16:creationId xmlns:a16="http://schemas.microsoft.com/office/drawing/2014/main" id="{9A84CE95-2B8E-4AF7-B4DE-9341795204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7086" y="3085354"/>
            <a:ext cx="2921599" cy="1929545"/>
          </a:xfrm>
          <a:prstGeom prst="rect">
            <a:avLst/>
          </a:prstGeom>
        </p:spPr>
      </p:pic>
      <p:sp>
        <p:nvSpPr>
          <p:cNvPr id="52" name="テキスト ボックス 51">
            <a:extLst>
              <a:ext uri="{FF2B5EF4-FFF2-40B4-BE49-F238E27FC236}">
                <a16:creationId xmlns:a16="http://schemas.microsoft.com/office/drawing/2014/main" id="{9192FC11-8C16-4187-80FD-BAF2425C5427}"/>
              </a:ext>
            </a:extLst>
          </p:cNvPr>
          <p:cNvSpPr txBox="1"/>
          <p:nvPr/>
        </p:nvSpPr>
        <p:spPr>
          <a:xfrm>
            <a:off x="9401328" y="2741409"/>
            <a:ext cx="2600813" cy="307777"/>
          </a:xfrm>
          <a:prstGeom prst="rect">
            <a:avLst/>
          </a:prstGeom>
          <a:noFill/>
        </p:spPr>
        <p:txBody>
          <a:bodyPr wrap="square" rtlCol="0">
            <a:spAutoFit/>
          </a:bodyPr>
          <a:lstStyle/>
          <a:p>
            <a:pPr algn="ctr"/>
            <a:r>
              <a:rPr kumimoji="1" lang="en-US" altLang="ja-JP" sz="1400" b="1" dirty="0"/>
              <a:t>SHADE + Feasibility Rule</a:t>
            </a:r>
            <a:endParaRPr kumimoji="1" lang="ja-JP" altLang="en-US" sz="1400" b="1" dirty="0"/>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FD65150F-9933-46B2-A6A8-90235FC423B3}"/>
                  </a:ext>
                </a:extLst>
              </p:cNvPr>
              <p:cNvSpPr txBox="1"/>
              <p:nvPr/>
            </p:nvSpPr>
            <p:spPr>
              <a:xfrm>
                <a:off x="9574796" y="50227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59" name="テキスト ボックス 58">
                <a:extLst>
                  <a:ext uri="{FF2B5EF4-FFF2-40B4-BE49-F238E27FC236}">
                    <a16:creationId xmlns:a16="http://schemas.microsoft.com/office/drawing/2014/main" id="{FD65150F-9933-46B2-A6A8-90235FC423B3}"/>
                  </a:ext>
                </a:extLst>
              </p:cNvPr>
              <p:cNvSpPr txBox="1">
                <a:spLocks noRot="1" noChangeAspect="1" noMove="1" noResize="1" noEditPoints="1" noAdjustHandles="1" noChangeArrowheads="1" noChangeShapeType="1" noTextEdit="1"/>
              </p:cNvSpPr>
              <p:nvPr/>
            </p:nvSpPr>
            <p:spPr>
              <a:xfrm>
                <a:off x="9574796" y="5022774"/>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85B0E42E-A710-4D98-B144-2D0B8F56670B}"/>
                  </a:ext>
                </a:extLst>
              </p:cNvPr>
              <p:cNvSpPr txBox="1"/>
              <p:nvPr/>
            </p:nvSpPr>
            <p:spPr>
              <a:xfrm>
                <a:off x="9574796" y="52827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60" name="テキスト ボックス 59">
                <a:extLst>
                  <a:ext uri="{FF2B5EF4-FFF2-40B4-BE49-F238E27FC236}">
                    <a16:creationId xmlns:a16="http://schemas.microsoft.com/office/drawing/2014/main" id="{85B0E42E-A710-4D98-B144-2D0B8F56670B}"/>
                  </a:ext>
                </a:extLst>
              </p:cNvPr>
              <p:cNvSpPr txBox="1">
                <a:spLocks noRot="1" noChangeAspect="1" noMove="1" noResize="1" noEditPoints="1" noAdjustHandles="1" noChangeArrowheads="1" noChangeShapeType="1" noTextEdit="1"/>
              </p:cNvSpPr>
              <p:nvPr/>
            </p:nvSpPr>
            <p:spPr>
              <a:xfrm>
                <a:off x="9574796" y="5282785"/>
                <a:ext cx="2326627" cy="307777"/>
              </a:xfrm>
              <a:prstGeom prst="rect">
                <a:avLst/>
              </a:prstGeom>
              <a:blipFill>
                <a:blip r:embed="rId12"/>
                <a:stretch>
                  <a:fillRect l="-787" t="-4000" b="-22000"/>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D9AAFF94-A4C0-448A-8419-4621EAA17194}"/>
              </a:ext>
            </a:extLst>
          </p:cNvPr>
          <p:cNvSpPr txBox="1"/>
          <p:nvPr/>
        </p:nvSpPr>
        <p:spPr>
          <a:xfrm>
            <a:off x="9574796" y="5590562"/>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14.3</a:t>
            </a:r>
            <a:r>
              <a:rPr kumimoji="1" lang="ja-JP" altLang="en-US" sz="1400" dirty="0"/>
              <a:t>分</a:t>
            </a:r>
            <a:endParaRPr kumimoji="1" lang="en-US" altLang="ja-JP" sz="1400" dirty="0"/>
          </a:p>
          <a:p>
            <a:r>
              <a:rPr kumimoji="1" lang="ja-JP" altLang="en-US" sz="1400" dirty="0"/>
              <a:t>（約</a:t>
            </a:r>
            <a:r>
              <a:rPr kumimoji="1" lang="en-US" altLang="ja-JP" sz="1400" dirty="0"/>
              <a:t>7</a:t>
            </a:r>
            <a:r>
              <a:rPr kumimoji="1" lang="ja-JP" altLang="en-US" sz="1400" dirty="0"/>
              <a:t>秒で可能解発見）</a:t>
            </a:r>
          </a:p>
        </p:txBody>
      </p:sp>
    </p:spTree>
    <p:extLst>
      <p:ext uri="{BB962C8B-B14F-4D97-AF65-F5344CB8AC3E}">
        <p14:creationId xmlns:p14="http://schemas.microsoft.com/office/powerpoint/2010/main" val="2552520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グラフ&#10;&#10;自動的に生成された説明">
            <a:extLst>
              <a:ext uri="{FF2B5EF4-FFF2-40B4-BE49-F238E27FC236}">
                <a16:creationId xmlns:a16="http://schemas.microsoft.com/office/drawing/2014/main" id="{1557136A-94BD-4C16-9DBA-3C30E60BB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4789" y="2882625"/>
            <a:ext cx="1742769" cy="1152000"/>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BD4FC7AC-6C47-40FF-8BC4-B2996F6DD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962" y="2882625"/>
            <a:ext cx="1742769" cy="1152000"/>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84287C73-9000-44BA-A08D-36B9B1DD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300" y="2882625"/>
            <a:ext cx="1742770" cy="1152000"/>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11C87AAF-D0E8-41A5-859D-AB1A1F3FA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331" y="2882625"/>
            <a:ext cx="1742769" cy="1152000"/>
          </a:xfrm>
          <a:prstGeom prst="rect">
            <a:avLst/>
          </a:prstGeom>
        </p:spPr>
      </p:pic>
      <p:pic>
        <p:nvPicPr>
          <p:cNvPr id="16" name="図 15" descr="グラフ&#10;&#10;自動的に生成された説明">
            <a:extLst>
              <a:ext uri="{FF2B5EF4-FFF2-40B4-BE49-F238E27FC236}">
                <a16:creationId xmlns:a16="http://schemas.microsoft.com/office/drawing/2014/main" id="{3101FF34-C160-44AE-B4DC-1BE4C919A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1448" y="2882625"/>
            <a:ext cx="1742770" cy="1152000"/>
          </a:xfrm>
          <a:prstGeom prst="rect">
            <a:avLst/>
          </a:prstGeom>
        </p:spPr>
      </p:pic>
      <p:pic>
        <p:nvPicPr>
          <p:cNvPr id="6" name="図 5" descr="グラフ, 折れ線グラフ&#10;&#10;自動的に生成された説明">
            <a:extLst>
              <a:ext uri="{FF2B5EF4-FFF2-40B4-BE49-F238E27FC236}">
                <a16:creationId xmlns:a16="http://schemas.microsoft.com/office/drawing/2014/main" id="{632FB601-D933-4662-9766-70801CB28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2243" y="1732637"/>
            <a:ext cx="1742769" cy="1152000"/>
          </a:xfrm>
          <a:prstGeom prst="rect">
            <a:avLst/>
          </a:prstGeom>
        </p:spPr>
      </p:pic>
      <p:pic>
        <p:nvPicPr>
          <p:cNvPr id="9" name="図 8" descr="グラフ, 折れ線グラフ&#10;&#10;自動的に生成された説明">
            <a:extLst>
              <a:ext uri="{FF2B5EF4-FFF2-40B4-BE49-F238E27FC236}">
                <a16:creationId xmlns:a16="http://schemas.microsoft.com/office/drawing/2014/main" id="{A5ADD194-A3E8-48EB-82AD-29EFDB6211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301" y="1732637"/>
            <a:ext cx="1742769" cy="1152000"/>
          </a:xfrm>
          <a:prstGeom prst="rect">
            <a:avLst/>
          </a:prstGeom>
        </p:spPr>
      </p:pic>
      <p:pic>
        <p:nvPicPr>
          <p:cNvPr id="12" name="図 11" descr="グラフ&#10;&#10;自動的に生成された説明">
            <a:extLst>
              <a:ext uri="{FF2B5EF4-FFF2-40B4-BE49-F238E27FC236}">
                <a16:creationId xmlns:a16="http://schemas.microsoft.com/office/drawing/2014/main" id="{8ED1C755-D06E-4918-842A-1A8B0E206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6961" y="1732637"/>
            <a:ext cx="1742770" cy="1152000"/>
          </a:xfrm>
          <a:prstGeom prst="rect">
            <a:avLst/>
          </a:prstGeom>
        </p:spPr>
      </p:pic>
      <p:pic>
        <p:nvPicPr>
          <p:cNvPr id="14" name="図 13" descr="グラフ, 折れ線グラフ&#10;&#10;自動的に生成された説明">
            <a:extLst>
              <a:ext uri="{FF2B5EF4-FFF2-40B4-BE49-F238E27FC236}">
                <a16:creationId xmlns:a16="http://schemas.microsoft.com/office/drawing/2014/main" id="{7B817A0A-F69A-4056-84DA-F72E3E6F4B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4788" y="1732637"/>
            <a:ext cx="1742770" cy="1152000"/>
          </a:xfrm>
          <a:prstGeom prst="rect">
            <a:avLst/>
          </a:prstGeom>
        </p:spPr>
      </p:pic>
      <p:pic>
        <p:nvPicPr>
          <p:cNvPr id="4" name="図 3" descr="グラフ, 折れ線グラフ&#10;&#10;自動的に生成された説明">
            <a:extLst>
              <a:ext uri="{FF2B5EF4-FFF2-40B4-BE49-F238E27FC236}">
                <a16:creationId xmlns:a16="http://schemas.microsoft.com/office/drawing/2014/main" id="{A20858EA-2C37-4429-9E1F-601FFEC83F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1448" y="1732637"/>
            <a:ext cx="1742769" cy="115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制約削減優先は、より少ない時間で制約を満たす解が得られた。</a:t>
            </a:r>
            <a:endParaRPr lang="en-US" altLang="ja-JP" sz="2800" dirty="0"/>
          </a:p>
        </p:txBody>
      </p:sp>
      <p:sp>
        <p:nvSpPr>
          <p:cNvPr id="48" name="正方形/長方形 47">
            <a:extLst>
              <a:ext uri="{FF2B5EF4-FFF2-40B4-BE49-F238E27FC236}">
                <a16:creationId xmlns:a16="http://schemas.microsoft.com/office/drawing/2014/main" id="{6624C7BB-0052-47C2-B317-5ED0D308A253}"/>
              </a:ext>
            </a:extLst>
          </p:cNvPr>
          <p:cNvSpPr/>
          <p:nvPr/>
        </p:nvSpPr>
        <p:spPr>
          <a:xfrm>
            <a:off x="10286864" y="2919570"/>
            <a:ext cx="881085" cy="93683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74F4015E-25A1-464E-84E4-080EE2F10FF5}"/>
              </a:ext>
            </a:extLst>
          </p:cNvPr>
          <p:cNvSpPr txBox="1"/>
          <p:nvPr/>
        </p:nvSpPr>
        <p:spPr>
          <a:xfrm>
            <a:off x="267202" y="3351717"/>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完全に制約を満たすが、目的関数値は改善の余地がある</a:t>
            </a:r>
          </a:p>
        </p:txBody>
      </p:sp>
      <p:sp>
        <p:nvSpPr>
          <p:cNvPr id="51" name="テキスト ボックス 50">
            <a:extLst>
              <a:ext uri="{FF2B5EF4-FFF2-40B4-BE49-F238E27FC236}">
                <a16:creationId xmlns:a16="http://schemas.microsoft.com/office/drawing/2014/main" id="{EE76A7DF-C519-44C3-BE57-299F0AAD2ED7}"/>
              </a:ext>
            </a:extLst>
          </p:cNvPr>
          <p:cNvSpPr txBox="1"/>
          <p:nvPr/>
        </p:nvSpPr>
        <p:spPr>
          <a:xfrm>
            <a:off x="2967065" y="3110791"/>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4938086" y="641369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14760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14760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14760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14760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14760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85" name="正方形/長方形 84">
            <a:extLst>
              <a:ext uri="{FF2B5EF4-FFF2-40B4-BE49-F238E27FC236}">
                <a16:creationId xmlns:a16="http://schemas.microsoft.com/office/drawing/2014/main" id="{03797753-2D25-45C8-B8D3-9BBFE422FBB6}"/>
              </a:ext>
            </a:extLst>
          </p:cNvPr>
          <p:cNvSpPr/>
          <p:nvPr/>
        </p:nvSpPr>
        <p:spPr>
          <a:xfrm>
            <a:off x="4723598" y="1783239"/>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正方形/長方形 85">
            <a:extLst>
              <a:ext uri="{FF2B5EF4-FFF2-40B4-BE49-F238E27FC236}">
                <a16:creationId xmlns:a16="http://schemas.microsoft.com/office/drawing/2014/main" id="{9B3CABBC-0DCA-4961-BA83-8FE459C4058E}"/>
              </a:ext>
            </a:extLst>
          </p:cNvPr>
          <p:cNvSpPr/>
          <p:nvPr/>
        </p:nvSpPr>
        <p:spPr>
          <a:xfrm>
            <a:off x="10278709" y="1777866"/>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D14F3DC7-A5C0-4663-8574-058C717915B0}"/>
              </a:ext>
            </a:extLst>
          </p:cNvPr>
          <p:cNvSpPr/>
          <p:nvPr/>
        </p:nvSpPr>
        <p:spPr>
          <a:xfrm>
            <a:off x="6609593" y="1777867"/>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232374" y="2010493"/>
            <a:ext cx="2487875" cy="523220"/>
          </a:xfrm>
          <a:prstGeom prst="rect">
            <a:avLst/>
          </a:prstGeom>
          <a:noFill/>
        </p:spPr>
        <p:txBody>
          <a:bodyPr wrap="square" rtlCol="0">
            <a:spAutoFit/>
          </a:bodyPr>
          <a:lstStyle/>
          <a:p>
            <a:r>
              <a:rPr kumimoji="1" lang="ja-JP" altLang="en-US" sz="1400" b="1" dirty="0">
                <a:solidFill>
                  <a:schemeClr val="accent1"/>
                </a:solidFill>
              </a:rPr>
              <a:t>コスト減少に貢献する側に偏り、制約違反が大きい</a:t>
            </a:r>
          </a:p>
        </p:txBody>
      </p:sp>
      <p:sp>
        <p:nvSpPr>
          <p:cNvPr id="89" name="テキスト ボックス 88">
            <a:extLst>
              <a:ext uri="{FF2B5EF4-FFF2-40B4-BE49-F238E27FC236}">
                <a16:creationId xmlns:a16="http://schemas.microsoft.com/office/drawing/2014/main" id="{76244F5F-C465-4743-A26F-2C76DF58E40E}"/>
              </a:ext>
            </a:extLst>
          </p:cNvPr>
          <p:cNvSpPr txBox="1"/>
          <p:nvPr/>
        </p:nvSpPr>
        <p:spPr>
          <a:xfrm>
            <a:off x="2969809" y="1918168"/>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08901" y="1675536"/>
            <a:ext cx="1303054" cy="338554"/>
          </a:xfrm>
          <a:prstGeom prst="rect">
            <a:avLst/>
          </a:prstGeom>
          <a:noFill/>
        </p:spPr>
        <p:txBody>
          <a:bodyPr wrap="square" rtlCol="0">
            <a:spAutoFit/>
          </a:bodyPr>
          <a:lstStyle/>
          <a:p>
            <a:r>
              <a:rPr kumimoji="1" lang="en-US" altLang="ja-JP" sz="1600" b="1" dirty="0"/>
              <a:t>MOEA/D</a:t>
            </a:r>
            <a:endParaRPr kumimoji="1" lang="ja-JP" altLang="en-US" sz="1600" b="1" dirty="0"/>
          </a:p>
        </p:txBody>
      </p:sp>
      <p:sp>
        <p:nvSpPr>
          <p:cNvPr id="64" name="テキスト ボックス 63">
            <a:extLst>
              <a:ext uri="{FF2B5EF4-FFF2-40B4-BE49-F238E27FC236}">
                <a16:creationId xmlns:a16="http://schemas.microsoft.com/office/drawing/2014/main" id="{D7395C53-936F-417A-B42B-3BB24B0F7C84}"/>
              </a:ext>
            </a:extLst>
          </p:cNvPr>
          <p:cNvSpPr txBox="1"/>
          <p:nvPr/>
        </p:nvSpPr>
        <p:spPr>
          <a:xfrm>
            <a:off x="161268" y="2787980"/>
            <a:ext cx="1793659" cy="584775"/>
          </a:xfrm>
          <a:prstGeom prst="rect">
            <a:avLst/>
          </a:prstGeom>
          <a:noFill/>
        </p:spPr>
        <p:txBody>
          <a:bodyPr wrap="square" rtlCol="0">
            <a:spAutoFit/>
          </a:bodyPr>
          <a:lstStyle/>
          <a:p>
            <a:r>
              <a:rPr kumimoji="1" lang="ja-JP" altLang="en-US" sz="1600" b="1" dirty="0"/>
              <a:t>適応型</a:t>
            </a:r>
            <a:r>
              <a:rPr kumimoji="1" lang="en-US" altLang="ja-JP" sz="1600" b="1" dirty="0"/>
              <a:t>PSO + Feasibility Rule</a:t>
            </a:r>
            <a:endParaRPr kumimoji="1" lang="ja-JP" altLang="en-US" sz="1600" b="1" dirty="0"/>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1268" y="3992225"/>
            <a:ext cx="1793659" cy="584775"/>
          </a:xfrm>
          <a:prstGeom prst="rect">
            <a:avLst/>
          </a:prstGeom>
          <a:noFill/>
        </p:spPr>
        <p:txBody>
          <a:bodyPr wrap="square" rtlCol="0">
            <a:spAutoFit/>
          </a:bodyPr>
          <a:lstStyle/>
          <a:p>
            <a:r>
              <a:rPr kumimoji="1" lang="en-US" altLang="ja-JP" sz="1600" b="1" dirty="0"/>
              <a:t>JADE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177782"/>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10" name="図 9" descr="グラフ, 折れ線グラフ&#10;&#10;自動的に生成された説明">
            <a:extLst>
              <a:ext uri="{FF2B5EF4-FFF2-40B4-BE49-F238E27FC236}">
                <a16:creationId xmlns:a16="http://schemas.microsoft.com/office/drawing/2014/main" id="{19A16567-9B3F-45D6-8914-1573A429BC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4896" y="4029884"/>
            <a:ext cx="1734054" cy="1146239"/>
          </a:xfrm>
          <a:prstGeom prst="rect">
            <a:avLst/>
          </a:prstGeom>
        </p:spPr>
      </p:pic>
      <p:sp>
        <p:nvSpPr>
          <p:cNvPr id="55" name="テキスト ボックス 54">
            <a:extLst>
              <a:ext uri="{FF2B5EF4-FFF2-40B4-BE49-F238E27FC236}">
                <a16:creationId xmlns:a16="http://schemas.microsoft.com/office/drawing/2014/main" id="{37DCE5B6-6685-41CC-B0FB-965F74391736}"/>
              </a:ext>
            </a:extLst>
          </p:cNvPr>
          <p:cNvSpPr txBox="1"/>
          <p:nvPr/>
        </p:nvSpPr>
        <p:spPr>
          <a:xfrm>
            <a:off x="287630" y="4580519"/>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pic>
        <p:nvPicPr>
          <p:cNvPr id="15" name="図 14" descr="グラフ, 折れ線グラフ&#10;&#10;自動的に生成された説明">
            <a:extLst>
              <a:ext uri="{FF2B5EF4-FFF2-40B4-BE49-F238E27FC236}">
                <a16:creationId xmlns:a16="http://schemas.microsoft.com/office/drawing/2014/main" id="{227B9DC3-DE10-4EBC-A1C3-063D36CED7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5300" y="4029883"/>
            <a:ext cx="1734055" cy="1146240"/>
          </a:xfrm>
          <a:prstGeom prst="rect">
            <a:avLst/>
          </a:prstGeom>
        </p:spPr>
      </p:pic>
      <p:pic>
        <p:nvPicPr>
          <p:cNvPr id="19" name="図 18" descr="グラフ&#10;&#10;自動的に生成された説明">
            <a:extLst>
              <a:ext uri="{FF2B5EF4-FFF2-40B4-BE49-F238E27FC236}">
                <a16:creationId xmlns:a16="http://schemas.microsoft.com/office/drawing/2014/main" id="{17A7B9E3-BED4-4CEF-B449-D56ECA3F77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66962" y="4027003"/>
            <a:ext cx="1742770" cy="1152001"/>
          </a:xfrm>
          <a:prstGeom prst="rect">
            <a:avLst/>
          </a:prstGeom>
        </p:spPr>
      </p:pic>
      <p:pic>
        <p:nvPicPr>
          <p:cNvPr id="23" name="図 22" descr="グラフ&#10;&#10;自動的に生成された説明">
            <a:extLst>
              <a:ext uri="{FF2B5EF4-FFF2-40B4-BE49-F238E27FC236}">
                <a16:creationId xmlns:a16="http://schemas.microsoft.com/office/drawing/2014/main" id="{0596F57D-3F1C-40C6-9D7B-095A6B4C2B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7339" y="4026822"/>
            <a:ext cx="1743318" cy="1152363"/>
          </a:xfrm>
          <a:prstGeom prst="rect">
            <a:avLst/>
          </a:prstGeom>
        </p:spPr>
      </p:pic>
      <p:sp>
        <p:nvSpPr>
          <p:cNvPr id="59" name="正方形/長方形 58">
            <a:extLst>
              <a:ext uri="{FF2B5EF4-FFF2-40B4-BE49-F238E27FC236}">
                <a16:creationId xmlns:a16="http://schemas.microsoft.com/office/drawing/2014/main" id="{716C269E-1664-43CD-AC7D-51CC89FD9DB8}"/>
              </a:ext>
            </a:extLst>
          </p:cNvPr>
          <p:cNvSpPr/>
          <p:nvPr/>
        </p:nvSpPr>
        <p:spPr>
          <a:xfrm>
            <a:off x="10278709" y="4070713"/>
            <a:ext cx="881085" cy="939642"/>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53689C73-F286-462A-A85E-F9A455A9100E}"/>
              </a:ext>
            </a:extLst>
          </p:cNvPr>
          <p:cNvSpPr txBox="1"/>
          <p:nvPr/>
        </p:nvSpPr>
        <p:spPr>
          <a:xfrm>
            <a:off x="8480331" y="3302102"/>
            <a:ext cx="1489208" cy="430887"/>
          </a:xfrm>
          <a:prstGeom prst="rect">
            <a:avLst/>
          </a:prstGeom>
          <a:noFill/>
        </p:spPr>
        <p:txBody>
          <a:bodyPr wrap="square" rtlCol="0">
            <a:spAutoFit/>
          </a:bodyPr>
          <a:lstStyle/>
          <a:p>
            <a:pPr algn="ctr"/>
            <a:r>
              <a:rPr kumimoji="1" lang="ja-JP" altLang="en-US" sz="1100" dirty="0"/>
              <a:t>コストの改善の余地が大きい</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4440340"/>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90539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蒸解プロセス検証</a:t>
            </a:r>
            <a:endParaRPr kumimoji="1" lang="en-US" altLang="ja-JP" sz="1600" b="1" dirty="0">
              <a:solidFill>
                <a:schemeClr val="bg1"/>
              </a:solidFill>
            </a:endParaRPr>
          </a:p>
        </p:txBody>
      </p:sp>
      <p:cxnSp>
        <p:nvCxnSpPr>
          <p:cNvPr id="52" name="直線コネクタ 51">
            <a:extLst>
              <a:ext uri="{FF2B5EF4-FFF2-40B4-BE49-F238E27FC236}">
                <a16:creationId xmlns:a16="http://schemas.microsoft.com/office/drawing/2014/main" id="{9A9640CC-F527-45E0-BBFA-3F978B7ADC72}"/>
              </a:ext>
            </a:extLst>
          </p:cNvPr>
          <p:cNvCxnSpPr>
            <a:cxnSpLocks/>
          </p:cNvCxnSpPr>
          <p:nvPr/>
        </p:nvCxnSpPr>
        <p:spPr>
          <a:xfrm flipH="1">
            <a:off x="2946694" y="247340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BEADB2E-AAA0-409B-8087-58960482BDAA}"/>
              </a:ext>
            </a:extLst>
          </p:cNvPr>
          <p:cNvCxnSpPr>
            <a:cxnSpLocks/>
          </p:cNvCxnSpPr>
          <p:nvPr/>
        </p:nvCxnSpPr>
        <p:spPr>
          <a:xfrm flipH="1">
            <a:off x="2957540" y="363545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4B9CDB3-B3A9-4725-8E01-F0A5C9052A3D}"/>
              </a:ext>
            </a:extLst>
          </p:cNvPr>
          <p:cNvCxnSpPr>
            <a:cxnSpLocks/>
          </p:cNvCxnSpPr>
          <p:nvPr/>
        </p:nvCxnSpPr>
        <p:spPr>
          <a:xfrm flipH="1">
            <a:off x="2946694" y="4778456"/>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descr="グラフ&#10;&#10;自動的に生成された説明">
            <a:extLst>
              <a:ext uri="{FF2B5EF4-FFF2-40B4-BE49-F238E27FC236}">
                <a16:creationId xmlns:a16="http://schemas.microsoft.com/office/drawing/2014/main" id="{EDDCBFFC-99B6-4601-9798-91AC0A16C43A}"/>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31448" y="4027003"/>
            <a:ext cx="1742769" cy="1152000"/>
          </a:xfrm>
          <a:prstGeom prst="rect">
            <a:avLst/>
          </a:prstGeom>
        </p:spPr>
      </p:pic>
      <p:sp>
        <p:nvSpPr>
          <p:cNvPr id="66" name="正方形/長方形 65">
            <a:extLst>
              <a:ext uri="{FF2B5EF4-FFF2-40B4-BE49-F238E27FC236}">
                <a16:creationId xmlns:a16="http://schemas.microsoft.com/office/drawing/2014/main" id="{F434DC44-12CF-4A0C-A2BA-4B1B99C41BC8}"/>
              </a:ext>
            </a:extLst>
          </p:cNvPr>
          <p:cNvSpPr/>
          <p:nvPr/>
        </p:nvSpPr>
        <p:spPr>
          <a:xfrm>
            <a:off x="4738644" y="2922137"/>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3BCC6472-3BE9-4548-80BC-872091337C4F}"/>
              </a:ext>
            </a:extLst>
          </p:cNvPr>
          <p:cNvSpPr/>
          <p:nvPr/>
        </p:nvSpPr>
        <p:spPr>
          <a:xfrm>
            <a:off x="4723598" y="4071026"/>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E7A64A14-D0BB-41E0-AC2B-49A94CF716D8}"/>
              </a:ext>
            </a:extLst>
          </p:cNvPr>
          <p:cNvSpPr/>
          <p:nvPr/>
        </p:nvSpPr>
        <p:spPr>
          <a:xfrm>
            <a:off x="6609593" y="2919569"/>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15A067A6-EE2A-41CB-A9E9-069192F18FA7}"/>
              </a:ext>
            </a:extLst>
          </p:cNvPr>
          <p:cNvSpPr/>
          <p:nvPr/>
        </p:nvSpPr>
        <p:spPr>
          <a:xfrm>
            <a:off x="6609593" y="405158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4" name="図 53" descr="グラフ&#10;&#10;自動的に生成された説明">
            <a:extLst>
              <a:ext uri="{FF2B5EF4-FFF2-40B4-BE49-F238E27FC236}">
                <a16:creationId xmlns:a16="http://schemas.microsoft.com/office/drawing/2014/main" id="{363E0CF6-FF41-46F7-B76A-0AA72C36B7E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35669" y="5173993"/>
            <a:ext cx="1742769" cy="1152000"/>
          </a:xfrm>
          <a:prstGeom prst="rect">
            <a:avLst/>
          </a:prstGeom>
        </p:spPr>
      </p:pic>
      <p:pic>
        <p:nvPicPr>
          <p:cNvPr id="56" name="図 55" descr="グラフ, 折れ線グラフ&#10;&#10;自動的に生成された説明">
            <a:extLst>
              <a:ext uri="{FF2B5EF4-FFF2-40B4-BE49-F238E27FC236}">
                <a16:creationId xmlns:a16="http://schemas.microsoft.com/office/drawing/2014/main" id="{B1AE8F8C-2FF8-42DF-AA2B-A371B4D624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474" y="5173968"/>
            <a:ext cx="1742846" cy="1152051"/>
          </a:xfrm>
          <a:prstGeom prst="rect">
            <a:avLst/>
          </a:prstGeom>
        </p:spPr>
      </p:pic>
      <p:pic>
        <p:nvPicPr>
          <p:cNvPr id="70" name="図 69" descr="グラフ, 折れ線グラフ&#10;&#10;自動的に生成された説明">
            <a:extLst>
              <a:ext uri="{FF2B5EF4-FFF2-40B4-BE49-F238E27FC236}">
                <a16:creationId xmlns:a16="http://schemas.microsoft.com/office/drawing/2014/main" id="{39F8C76D-D14E-4E8F-9E40-0AEB1A84A0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32773" y="5173993"/>
            <a:ext cx="1742770" cy="1152000"/>
          </a:xfrm>
          <a:prstGeom prst="rect">
            <a:avLst/>
          </a:prstGeom>
        </p:spPr>
      </p:pic>
      <p:pic>
        <p:nvPicPr>
          <p:cNvPr id="71" name="図 70" descr="グラフ&#10;&#10;自動的に生成された説明">
            <a:extLst>
              <a:ext uri="{FF2B5EF4-FFF2-40B4-BE49-F238E27FC236}">
                <a16:creationId xmlns:a16="http://schemas.microsoft.com/office/drawing/2014/main" id="{5A63F5F4-509F-40F9-BFFA-09936917E1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72506" y="5173812"/>
            <a:ext cx="1742769" cy="1152000"/>
          </a:xfrm>
          <a:prstGeom prst="rect">
            <a:avLst/>
          </a:prstGeom>
        </p:spPr>
      </p:pic>
      <p:pic>
        <p:nvPicPr>
          <p:cNvPr id="72" name="図 71" descr="グラフ&#10;&#10;自動的に生成された説明">
            <a:extLst>
              <a:ext uri="{FF2B5EF4-FFF2-40B4-BE49-F238E27FC236}">
                <a16:creationId xmlns:a16="http://schemas.microsoft.com/office/drawing/2014/main" id="{4AC436E4-E6B9-48B2-929D-90B83B7BBD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24811" y="5173295"/>
            <a:ext cx="1744881" cy="1153396"/>
          </a:xfrm>
          <a:prstGeom prst="rect">
            <a:avLst/>
          </a:prstGeom>
        </p:spPr>
      </p:pic>
      <p:sp>
        <p:nvSpPr>
          <p:cNvPr id="73" name="テキスト ボックス 72">
            <a:extLst>
              <a:ext uri="{FF2B5EF4-FFF2-40B4-BE49-F238E27FC236}">
                <a16:creationId xmlns:a16="http://schemas.microsoft.com/office/drawing/2014/main" id="{40A344ED-9DD2-4388-9145-72DA6BF3CCB7}"/>
              </a:ext>
            </a:extLst>
          </p:cNvPr>
          <p:cNvSpPr txBox="1"/>
          <p:nvPr/>
        </p:nvSpPr>
        <p:spPr>
          <a:xfrm>
            <a:off x="182418" y="5122646"/>
            <a:ext cx="1793659" cy="584775"/>
          </a:xfrm>
          <a:prstGeom prst="rect">
            <a:avLst/>
          </a:prstGeom>
          <a:noFill/>
        </p:spPr>
        <p:txBody>
          <a:bodyPr wrap="square" rtlCol="0">
            <a:spAutoFit/>
          </a:bodyPr>
          <a:lstStyle/>
          <a:p>
            <a:r>
              <a:rPr kumimoji="1" lang="en-US" altLang="ja-JP" sz="1600" b="1" dirty="0"/>
              <a:t>SHADE + Feasibility Rule</a:t>
            </a:r>
            <a:endParaRPr kumimoji="1" lang="ja-JP" altLang="en-US" sz="1600" b="1" dirty="0"/>
          </a:p>
        </p:txBody>
      </p:sp>
      <p:sp>
        <p:nvSpPr>
          <p:cNvPr id="74" name="テキスト ボックス 73">
            <a:extLst>
              <a:ext uri="{FF2B5EF4-FFF2-40B4-BE49-F238E27FC236}">
                <a16:creationId xmlns:a16="http://schemas.microsoft.com/office/drawing/2014/main" id="{95E93D07-40FB-4BBC-A6EE-4945C6690EB0}"/>
              </a:ext>
            </a:extLst>
          </p:cNvPr>
          <p:cNvSpPr txBox="1"/>
          <p:nvPr/>
        </p:nvSpPr>
        <p:spPr>
          <a:xfrm>
            <a:off x="2978690" y="5308203"/>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sp>
        <p:nvSpPr>
          <p:cNvPr id="75" name="テキスト ボックス 74">
            <a:extLst>
              <a:ext uri="{FF2B5EF4-FFF2-40B4-BE49-F238E27FC236}">
                <a16:creationId xmlns:a16="http://schemas.microsoft.com/office/drawing/2014/main" id="{FB7F8353-32F1-4AD2-9678-98A91313570C}"/>
              </a:ext>
            </a:extLst>
          </p:cNvPr>
          <p:cNvSpPr txBox="1"/>
          <p:nvPr/>
        </p:nvSpPr>
        <p:spPr>
          <a:xfrm>
            <a:off x="308780" y="5710940"/>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sp>
        <p:nvSpPr>
          <p:cNvPr id="76" name="テキスト ボックス 75">
            <a:extLst>
              <a:ext uri="{FF2B5EF4-FFF2-40B4-BE49-F238E27FC236}">
                <a16:creationId xmlns:a16="http://schemas.microsoft.com/office/drawing/2014/main" id="{95F13479-D0D4-40FC-A5A1-7FA9DE1099F6}"/>
              </a:ext>
            </a:extLst>
          </p:cNvPr>
          <p:cNvSpPr txBox="1"/>
          <p:nvPr/>
        </p:nvSpPr>
        <p:spPr>
          <a:xfrm>
            <a:off x="8501481" y="5570761"/>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77" name="正方形/長方形 76">
            <a:extLst>
              <a:ext uri="{FF2B5EF4-FFF2-40B4-BE49-F238E27FC236}">
                <a16:creationId xmlns:a16="http://schemas.microsoft.com/office/drawing/2014/main" id="{07A0900F-4CD7-4EB9-A47C-64ADE959345B}"/>
              </a:ext>
            </a:extLst>
          </p:cNvPr>
          <p:cNvSpPr/>
          <p:nvPr/>
        </p:nvSpPr>
        <p:spPr>
          <a:xfrm>
            <a:off x="4747427" y="5222095"/>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正方形/長方形 77">
            <a:extLst>
              <a:ext uri="{FF2B5EF4-FFF2-40B4-BE49-F238E27FC236}">
                <a16:creationId xmlns:a16="http://schemas.microsoft.com/office/drawing/2014/main" id="{0D99C1B1-165D-45F0-8E70-9DBB59DCC512}"/>
              </a:ext>
            </a:extLst>
          </p:cNvPr>
          <p:cNvSpPr/>
          <p:nvPr/>
        </p:nvSpPr>
        <p:spPr>
          <a:xfrm>
            <a:off x="10302538" y="5216722"/>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正方形/長方形 78">
            <a:extLst>
              <a:ext uri="{FF2B5EF4-FFF2-40B4-BE49-F238E27FC236}">
                <a16:creationId xmlns:a16="http://schemas.microsoft.com/office/drawing/2014/main" id="{92FB3487-4BF0-4649-8067-65D10EE74980}"/>
              </a:ext>
            </a:extLst>
          </p:cNvPr>
          <p:cNvSpPr/>
          <p:nvPr/>
        </p:nvSpPr>
        <p:spPr>
          <a:xfrm>
            <a:off x="6614372" y="521672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0" name="直線コネクタ 89">
            <a:extLst>
              <a:ext uri="{FF2B5EF4-FFF2-40B4-BE49-F238E27FC236}">
                <a16:creationId xmlns:a16="http://schemas.microsoft.com/office/drawing/2014/main" id="{BED03B56-5CC7-4164-B48B-72E4D47F92C7}"/>
              </a:ext>
            </a:extLst>
          </p:cNvPr>
          <p:cNvCxnSpPr>
            <a:cxnSpLocks/>
          </p:cNvCxnSpPr>
          <p:nvPr/>
        </p:nvCxnSpPr>
        <p:spPr>
          <a:xfrm flipH="1">
            <a:off x="2967844" y="5918402"/>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70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再生水プロセス・</a:t>
            </a:r>
            <a:r>
              <a:rPr lang="en-US" altLang="ja-JP" dirty="0"/>
              <a:t>RO</a:t>
            </a:r>
            <a:r>
              <a:rPr lang="ja-JP" altLang="en-US" dirty="0"/>
              <a:t>膜運転最適化</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再生水プロセス検証</a:t>
            </a:r>
          </a:p>
        </p:txBody>
      </p:sp>
      <p:pic>
        <p:nvPicPr>
          <p:cNvPr id="8" name="図 7">
            <a:extLst>
              <a:ext uri="{FF2B5EF4-FFF2-40B4-BE49-F238E27FC236}">
                <a16:creationId xmlns:a16="http://schemas.microsoft.com/office/drawing/2014/main" id="{53DC491B-F94E-0866-CA07-8895FBA916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76611" y="3042128"/>
            <a:ext cx="5739765" cy="2119630"/>
          </a:xfrm>
          <a:prstGeom prst="rect">
            <a:avLst/>
          </a:prstGeom>
          <a:noFill/>
          <a:ln>
            <a:noFill/>
          </a:ln>
        </p:spPr>
      </p:pic>
      <p:sp>
        <p:nvSpPr>
          <p:cNvPr id="9" name="テキスト プレースホルダー 2">
            <a:extLst>
              <a:ext uri="{FF2B5EF4-FFF2-40B4-BE49-F238E27FC236}">
                <a16:creationId xmlns:a16="http://schemas.microsoft.com/office/drawing/2014/main" id="{4B468CA1-F8FA-03A3-6706-9E53DE467329}"/>
              </a:ext>
            </a:extLst>
          </p:cNvPr>
          <p:cNvSpPr txBox="1">
            <a:spLocks/>
          </p:cNvSpPr>
          <p:nvPr/>
        </p:nvSpPr>
        <p:spPr>
          <a:xfrm>
            <a:off x="408178" y="1060383"/>
            <a:ext cx="11509002" cy="67216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RO</a:t>
            </a:r>
            <a:r>
              <a:rPr lang="ja-JP" altLang="en-US" sz="2800" dirty="0"/>
              <a:t>プロセスの実データを用いてモデルを構築し、</a:t>
            </a:r>
            <a:r>
              <a:rPr lang="en-US" altLang="ja-JP" sz="2800" dirty="0"/>
              <a:t>1</a:t>
            </a:r>
            <a:r>
              <a:rPr lang="ja-JP" altLang="en-US" sz="2800" dirty="0"/>
              <a:t>か月の操業計画を計算。</a:t>
            </a:r>
            <a:endParaRPr lang="en-US" altLang="ja-JP" sz="2800" dirty="0"/>
          </a:p>
        </p:txBody>
      </p:sp>
      <p:sp>
        <p:nvSpPr>
          <p:cNvPr id="10" name="テキスト ボックス 9">
            <a:extLst>
              <a:ext uri="{FF2B5EF4-FFF2-40B4-BE49-F238E27FC236}">
                <a16:creationId xmlns:a16="http://schemas.microsoft.com/office/drawing/2014/main" id="{DE275B91-9BED-BBC1-1473-15EA93B08BCB}"/>
              </a:ext>
            </a:extLst>
          </p:cNvPr>
          <p:cNvSpPr txBox="1"/>
          <p:nvPr/>
        </p:nvSpPr>
        <p:spPr>
          <a:xfrm>
            <a:off x="7904667" y="1693529"/>
            <a:ext cx="2464777" cy="369332"/>
          </a:xfrm>
          <a:prstGeom prst="rect">
            <a:avLst/>
          </a:prstGeom>
          <a:noFill/>
        </p:spPr>
        <p:txBody>
          <a:bodyPr wrap="none" rtlCol="0">
            <a:spAutoFit/>
          </a:bodyPr>
          <a:lstStyle/>
          <a:p>
            <a:r>
              <a:rPr kumimoji="1" lang="ja-JP" altLang="en-US" dirty="0"/>
              <a:t>再生水</a:t>
            </a:r>
            <a:r>
              <a:rPr kumimoji="1" lang="en-US" altLang="ja-JP" dirty="0"/>
              <a:t>PJT  RO</a:t>
            </a:r>
            <a:r>
              <a:rPr kumimoji="1" lang="ja-JP" altLang="en-US" dirty="0"/>
              <a:t>プロセス</a:t>
            </a:r>
            <a:endParaRPr kumimoji="1" lang="en-US" altLang="ja-JP" dirty="0"/>
          </a:p>
        </p:txBody>
      </p:sp>
      <p:sp>
        <p:nvSpPr>
          <p:cNvPr id="11" name="テキスト ボックス 10">
            <a:extLst>
              <a:ext uri="{FF2B5EF4-FFF2-40B4-BE49-F238E27FC236}">
                <a16:creationId xmlns:a16="http://schemas.microsoft.com/office/drawing/2014/main" id="{AAE36BE0-895F-8DC6-6418-1E717BB795C2}"/>
              </a:ext>
            </a:extLst>
          </p:cNvPr>
          <p:cNvSpPr txBox="1"/>
          <p:nvPr/>
        </p:nvSpPr>
        <p:spPr>
          <a:xfrm>
            <a:off x="1440932" y="1693529"/>
            <a:ext cx="3661580" cy="369332"/>
          </a:xfrm>
          <a:prstGeom prst="rect">
            <a:avLst/>
          </a:prstGeom>
          <a:noFill/>
        </p:spPr>
        <p:txBody>
          <a:bodyPr wrap="none" rtlCol="0">
            <a:spAutoFit/>
          </a:bodyPr>
          <a:lstStyle/>
          <a:p>
            <a:r>
              <a:rPr kumimoji="1" lang="ja-JP" altLang="en-US" dirty="0"/>
              <a:t>下水飲用化（再生水）プロセス概要</a:t>
            </a:r>
            <a:endParaRPr kumimoji="1" lang="en-US" altLang="ja-JP" dirty="0"/>
          </a:p>
        </p:txBody>
      </p:sp>
      <p:sp>
        <p:nvSpPr>
          <p:cNvPr id="12" name="テキスト ボックス 11">
            <a:extLst>
              <a:ext uri="{FF2B5EF4-FFF2-40B4-BE49-F238E27FC236}">
                <a16:creationId xmlns:a16="http://schemas.microsoft.com/office/drawing/2014/main" id="{1FBED468-DE80-969D-2D63-17C80DD91DA9}"/>
              </a:ext>
            </a:extLst>
          </p:cNvPr>
          <p:cNvSpPr txBox="1"/>
          <p:nvPr/>
        </p:nvSpPr>
        <p:spPr>
          <a:xfrm>
            <a:off x="583303" y="2259889"/>
            <a:ext cx="5097870" cy="369332"/>
          </a:xfrm>
          <a:prstGeom prst="rect">
            <a:avLst/>
          </a:prstGeom>
          <a:noFill/>
        </p:spPr>
        <p:txBody>
          <a:bodyPr wrap="none" rtlCol="0">
            <a:spAutoFit/>
          </a:bodyPr>
          <a:lstStyle/>
          <a:p>
            <a:r>
              <a:rPr kumimoji="1" lang="en-US" altLang="ja-JP" b="1" dirty="0"/>
              <a:t>RO</a:t>
            </a:r>
            <a:r>
              <a:rPr kumimoji="1" lang="ja-JP" altLang="en-US" b="1" dirty="0"/>
              <a:t>膜の状態などを考慮しながら薬液コストを最小化</a:t>
            </a:r>
            <a:endParaRPr kumimoji="1" lang="en-US" altLang="ja-JP" b="1" dirty="0"/>
          </a:p>
        </p:txBody>
      </p:sp>
      <p:sp>
        <p:nvSpPr>
          <p:cNvPr id="13" name="テキスト ボックス 12">
            <a:extLst>
              <a:ext uri="{FF2B5EF4-FFF2-40B4-BE49-F238E27FC236}">
                <a16:creationId xmlns:a16="http://schemas.microsoft.com/office/drawing/2014/main" id="{C5E7BCC4-E916-1857-E4E3-6AFE372B6754}"/>
              </a:ext>
            </a:extLst>
          </p:cNvPr>
          <p:cNvSpPr txBox="1"/>
          <p:nvPr/>
        </p:nvSpPr>
        <p:spPr>
          <a:xfrm>
            <a:off x="603681" y="2641749"/>
            <a:ext cx="4354077" cy="369332"/>
          </a:xfrm>
          <a:prstGeom prst="rect">
            <a:avLst/>
          </a:prstGeom>
          <a:noFill/>
        </p:spPr>
        <p:txBody>
          <a:bodyPr wrap="none" rtlCol="0">
            <a:spAutoFit/>
          </a:bodyPr>
          <a:lstStyle/>
          <a:p>
            <a:r>
              <a:rPr kumimoji="1" lang="ja-JP" altLang="en-US" dirty="0"/>
              <a:t>水質基準、膜の詰まり、膜洗浄、膜寿命など</a:t>
            </a:r>
            <a:endParaRPr kumimoji="1" lang="en-US" altLang="ja-JP" dirty="0"/>
          </a:p>
        </p:txBody>
      </p:sp>
      <p:sp>
        <p:nvSpPr>
          <p:cNvPr id="14" name="テキスト ボックス 13">
            <a:extLst>
              <a:ext uri="{FF2B5EF4-FFF2-40B4-BE49-F238E27FC236}">
                <a16:creationId xmlns:a16="http://schemas.microsoft.com/office/drawing/2014/main" id="{9A877BC8-1C44-5CA9-418C-D6B745924E02}"/>
              </a:ext>
            </a:extLst>
          </p:cNvPr>
          <p:cNvSpPr txBox="1"/>
          <p:nvPr/>
        </p:nvSpPr>
        <p:spPr>
          <a:xfrm>
            <a:off x="6474307" y="2258843"/>
            <a:ext cx="5325497" cy="369332"/>
          </a:xfrm>
          <a:prstGeom prst="rect">
            <a:avLst/>
          </a:prstGeom>
          <a:noFill/>
        </p:spPr>
        <p:txBody>
          <a:bodyPr wrap="none" rtlCol="0">
            <a:spAutoFit/>
          </a:bodyPr>
          <a:lstStyle/>
          <a:p>
            <a:r>
              <a:rPr kumimoji="1" lang="ja-JP" altLang="en-US" b="1" dirty="0"/>
              <a:t>線型重回帰で各膜の水質モデルを学習し、問題を構築</a:t>
            </a:r>
            <a:endParaRPr kumimoji="1" lang="en-US" altLang="ja-JP" b="1" dirty="0"/>
          </a:p>
        </p:txBody>
      </p:sp>
      <p:cxnSp>
        <p:nvCxnSpPr>
          <p:cNvPr id="15" name="直線コネクタ 14">
            <a:extLst>
              <a:ext uri="{FF2B5EF4-FFF2-40B4-BE49-F238E27FC236}">
                <a16:creationId xmlns:a16="http://schemas.microsoft.com/office/drawing/2014/main" id="{EFA9A448-C6DC-6A89-FC62-74CEC0815868}"/>
              </a:ext>
            </a:extLst>
          </p:cNvPr>
          <p:cNvCxnSpPr>
            <a:cxnSpLocks/>
          </p:cNvCxnSpPr>
          <p:nvPr/>
        </p:nvCxnSpPr>
        <p:spPr>
          <a:xfrm>
            <a:off x="188474" y="2083142"/>
            <a:ext cx="588752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D6A760C-D807-7C21-BFF9-757DA6B7F49C}"/>
              </a:ext>
            </a:extLst>
          </p:cNvPr>
          <p:cNvCxnSpPr>
            <a:cxnSpLocks/>
          </p:cNvCxnSpPr>
          <p:nvPr/>
        </p:nvCxnSpPr>
        <p:spPr>
          <a:xfrm>
            <a:off x="6269574" y="2083142"/>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291BDCBC-3940-3070-82FE-15D0457E4BA3}"/>
              </a:ext>
            </a:extLst>
          </p:cNvPr>
          <p:cNvSpPr/>
          <p:nvPr/>
        </p:nvSpPr>
        <p:spPr>
          <a:xfrm>
            <a:off x="2244899" y="3678644"/>
            <a:ext cx="2662050" cy="114044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cxnSp>
        <p:nvCxnSpPr>
          <p:cNvPr id="22" name="直線矢印コネクタ 21">
            <a:extLst>
              <a:ext uri="{FF2B5EF4-FFF2-40B4-BE49-F238E27FC236}">
                <a16:creationId xmlns:a16="http://schemas.microsoft.com/office/drawing/2014/main" id="{A92C7E0F-4BAF-5B55-23FF-E3A25BC9F9F8}"/>
              </a:ext>
            </a:extLst>
          </p:cNvPr>
          <p:cNvCxnSpPr>
            <a:cxnSpLocks/>
            <a:stCxn id="59" idx="3"/>
            <a:endCxn id="58" idx="1"/>
          </p:cNvCxnSpPr>
          <p:nvPr/>
        </p:nvCxnSpPr>
        <p:spPr>
          <a:xfrm>
            <a:off x="2163121" y="4259648"/>
            <a:ext cx="199782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04504CCD-5CF1-CAAF-B1BE-6061EF6BC60B}"/>
              </a:ext>
            </a:extLst>
          </p:cNvPr>
          <p:cNvCxnSpPr>
            <a:cxnSpLocks/>
            <a:stCxn id="58" idx="3"/>
            <a:endCxn id="43" idx="1"/>
          </p:cNvCxnSpPr>
          <p:nvPr/>
        </p:nvCxnSpPr>
        <p:spPr>
          <a:xfrm>
            <a:off x="4452901" y="4259648"/>
            <a:ext cx="6192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矢印: 下 29">
            <a:extLst>
              <a:ext uri="{FF2B5EF4-FFF2-40B4-BE49-F238E27FC236}">
                <a16:creationId xmlns:a16="http://schemas.microsoft.com/office/drawing/2014/main" id="{98BC00F8-AC76-6D1A-9E6E-F3E4F29A96DA}"/>
              </a:ext>
            </a:extLst>
          </p:cNvPr>
          <p:cNvSpPr/>
          <p:nvPr/>
        </p:nvSpPr>
        <p:spPr>
          <a:xfrm>
            <a:off x="1475028" y="3968376"/>
            <a:ext cx="194229" cy="239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solidFill>
                <a:schemeClr val="tx1"/>
              </a:solidFill>
            </a:endParaRPr>
          </a:p>
        </p:txBody>
      </p:sp>
      <p:cxnSp>
        <p:nvCxnSpPr>
          <p:cNvPr id="32" name="直線矢印コネクタ 31">
            <a:extLst>
              <a:ext uri="{FF2B5EF4-FFF2-40B4-BE49-F238E27FC236}">
                <a16:creationId xmlns:a16="http://schemas.microsoft.com/office/drawing/2014/main" id="{0C70D7C9-1FE2-ECC6-7B82-4A93414B044F}"/>
              </a:ext>
            </a:extLst>
          </p:cNvPr>
          <p:cNvCxnSpPr>
            <a:cxnSpLocks/>
            <a:stCxn id="60" idx="3"/>
            <a:endCxn id="59" idx="1"/>
          </p:cNvCxnSpPr>
          <p:nvPr/>
        </p:nvCxnSpPr>
        <p:spPr>
          <a:xfrm>
            <a:off x="1273123" y="4259648"/>
            <a:ext cx="598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67020B06-63F3-AD87-6506-E63A1F48D92A}"/>
              </a:ext>
            </a:extLst>
          </p:cNvPr>
          <p:cNvCxnSpPr>
            <a:cxnSpLocks/>
            <a:stCxn id="43" idx="3"/>
            <a:endCxn id="41" idx="1"/>
          </p:cNvCxnSpPr>
          <p:nvPr/>
        </p:nvCxnSpPr>
        <p:spPr>
          <a:xfrm flipV="1">
            <a:off x="5364095" y="4259647"/>
            <a:ext cx="170638" cy="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AE56941A-37A8-AABF-C413-001E97578B92}"/>
              </a:ext>
            </a:extLst>
          </p:cNvPr>
          <p:cNvSpPr txBox="1"/>
          <p:nvPr/>
        </p:nvSpPr>
        <p:spPr>
          <a:xfrm>
            <a:off x="2105980" y="3271795"/>
            <a:ext cx="1194660" cy="646331"/>
          </a:xfrm>
          <a:prstGeom prst="rect">
            <a:avLst/>
          </a:prstGeom>
          <a:noFill/>
        </p:spPr>
        <p:txBody>
          <a:bodyPr wrap="square" rtlCol="0">
            <a:spAutoFit/>
          </a:bodyPr>
          <a:lstStyle/>
          <a:p>
            <a:pPr algn="ctr"/>
            <a:r>
              <a:rPr kumimoji="1" lang="ja-JP" altLang="en-US" sz="1200" b="1" dirty="0">
                <a:solidFill>
                  <a:schemeClr val="accent1"/>
                </a:solidFill>
              </a:rPr>
              <a:t>薬品コスト</a:t>
            </a:r>
            <a:endParaRPr kumimoji="1" lang="en-US" altLang="ja-JP" sz="1200" b="1" dirty="0">
              <a:solidFill>
                <a:schemeClr val="accent1"/>
              </a:solidFill>
            </a:endParaRPr>
          </a:p>
          <a:p>
            <a:pPr algn="ctr"/>
            <a:r>
              <a:rPr kumimoji="1" lang="en-US" altLang="ja-JP" sz="1200" dirty="0"/>
              <a:t>pH</a:t>
            </a:r>
            <a:r>
              <a:rPr kumimoji="1" lang="ja-JP" altLang="en-US" sz="1200" dirty="0"/>
              <a:t>調整剤</a:t>
            </a:r>
            <a:endParaRPr kumimoji="1" lang="en-US" altLang="ja-JP" sz="1200" dirty="0"/>
          </a:p>
          <a:p>
            <a:pPr algn="ctr"/>
            <a:r>
              <a:rPr kumimoji="1" lang="en-US" altLang="ja-JP" sz="1200" dirty="0"/>
              <a:t>Scaling</a:t>
            </a:r>
            <a:r>
              <a:rPr kumimoji="1" lang="ja-JP" altLang="en-US" sz="1200" dirty="0"/>
              <a:t>防止剤</a:t>
            </a:r>
          </a:p>
        </p:txBody>
      </p:sp>
      <p:sp>
        <p:nvSpPr>
          <p:cNvPr id="35" name="矢印: 下 34">
            <a:extLst>
              <a:ext uri="{FF2B5EF4-FFF2-40B4-BE49-F238E27FC236}">
                <a16:creationId xmlns:a16="http://schemas.microsoft.com/office/drawing/2014/main" id="{2D4825CF-525E-BC98-8E66-715AE97D9E41}"/>
              </a:ext>
            </a:extLst>
          </p:cNvPr>
          <p:cNvSpPr/>
          <p:nvPr/>
        </p:nvSpPr>
        <p:spPr>
          <a:xfrm>
            <a:off x="4209807" y="3498982"/>
            <a:ext cx="194229" cy="23937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100">
              <a:solidFill>
                <a:schemeClr val="tx1"/>
              </a:solidFill>
            </a:endParaRPr>
          </a:p>
        </p:txBody>
      </p:sp>
      <p:sp>
        <p:nvSpPr>
          <p:cNvPr id="36" name="テキスト ボックス 35">
            <a:extLst>
              <a:ext uri="{FF2B5EF4-FFF2-40B4-BE49-F238E27FC236}">
                <a16:creationId xmlns:a16="http://schemas.microsoft.com/office/drawing/2014/main" id="{D89481CD-516B-7012-0AF8-DBEB238A2C20}"/>
              </a:ext>
            </a:extLst>
          </p:cNvPr>
          <p:cNvSpPr txBox="1"/>
          <p:nvPr/>
        </p:nvSpPr>
        <p:spPr>
          <a:xfrm>
            <a:off x="3756045" y="3011867"/>
            <a:ext cx="1091660" cy="523220"/>
          </a:xfrm>
          <a:prstGeom prst="rect">
            <a:avLst/>
          </a:prstGeom>
          <a:noFill/>
        </p:spPr>
        <p:txBody>
          <a:bodyPr wrap="square" rtlCol="0">
            <a:spAutoFit/>
          </a:bodyPr>
          <a:lstStyle/>
          <a:p>
            <a:pPr algn="ctr"/>
            <a:r>
              <a:rPr kumimoji="1" lang="ja-JP" altLang="en-US" sz="1400" b="1" dirty="0">
                <a:solidFill>
                  <a:schemeClr val="accent6"/>
                </a:solidFill>
              </a:rPr>
              <a:t>洗浄コスト</a:t>
            </a:r>
            <a:endParaRPr kumimoji="1" lang="en-US" altLang="ja-JP" sz="1400" b="1" dirty="0">
              <a:solidFill>
                <a:schemeClr val="accent6"/>
              </a:solidFill>
            </a:endParaRPr>
          </a:p>
          <a:p>
            <a:pPr algn="ctr"/>
            <a:r>
              <a:rPr kumimoji="1" lang="ja-JP" altLang="en-US" sz="1400" dirty="0"/>
              <a:t>膜の洗浄</a:t>
            </a:r>
          </a:p>
        </p:txBody>
      </p:sp>
      <p:sp>
        <p:nvSpPr>
          <p:cNvPr id="37" name="矢印: 下 36">
            <a:extLst>
              <a:ext uri="{FF2B5EF4-FFF2-40B4-BE49-F238E27FC236}">
                <a16:creationId xmlns:a16="http://schemas.microsoft.com/office/drawing/2014/main" id="{47D36F41-D3A4-A310-E399-9BA569E02BE4}"/>
              </a:ext>
            </a:extLst>
          </p:cNvPr>
          <p:cNvSpPr/>
          <p:nvPr/>
        </p:nvSpPr>
        <p:spPr>
          <a:xfrm flipV="1">
            <a:off x="4609146" y="4434471"/>
            <a:ext cx="194229" cy="239370"/>
          </a:xfrm>
          <a:prstGeom prst="down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100">
              <a:solidFill>
                <a:schemeClr val="tx1"/>
              </a:solidFill>
            </a:endParaRPr>
          </a:p>
        </p:txBody>
      </p:sp>
      <p:sp>
        <p:nvSpPr>
          <p:cNvPr id="38" name="テキスト ボックス 37">
            <a:extLst>
              <a:ext uri="{FF2B5EF4-FFF2-40B4-BE49-F238E27FC236}">
                <a16:creationId xmlns:a16="http://schemas.microsoft.com/office/drawing/2014/main" id="{A2CCBCCE-2C57-873C-20FA-AAC3E7645F24}"/>
              </a:ext>
            </a:extLst>
          </p:cNvPr>
          <p:cNvSpPr txBox="1"/>
          <p:nvPr/>
        </p:nvSpPr>
        <p:spPr>
          <a:xfrm>
            <a:off x="3931744" y="4732687"/>
            <a:ext cx="1550732" cy="523220"/>
          </a:xfrm>
          <a:prstGeom prst="rect">
            <a:avLst/>
          </a:prstGeom>
          <a:noFill/>
        </p:spPr>
        <p:txBody>
          <a:bodyPr wrap="square" rtlCol="0">
            <a:spAutoFit/>
          </a:bodyPr>
          <a:lstStyle/>
          <a:p>
            <a:pPr algn="ctr"/>
            <a:r>
              <a:rPr kumimoji="1" lang="ja-JP" altLang="en-US" sz="1400" b="1" dirty="0">
                <a:solidFill>
                  <a:schemeClr val="accent2"/>
                </a:solidFill>
              </a:rPr>
              <a:t>水質</a:t>
            </a:r>
            <a:endParaRPr kumimoji="1" lang="en-US" altLang="ja-JP" sz="1400" dirty="0">
              <a:solidFill>
                <a:schemeClr val="accent2"/>
              </a:solidFill>
            </a:endParaRPr>
          </a:p>
          <a:p>
            <a:pPr algn="ctr"/>
            <a:r>
              <a:rPr kumimoji="1" lang="ja-JP" altLang="en-US" sz="1400" dirty="0"/>
              <a:t>導電率・</a:t>
            </a:r>
            <a:r>
              <a:rPr kumimoji="1" lang="en-US" altLang="ja-JP" sz="1400" dirty="0"/>
              <a:t>TOC</a:t>
            </a:r>
          </a:p>
        </p:txBody>
      </p:sp>
      <p:sp>
        <p:nvSpPr>
          <p:cNvPr id="39" name="テキスト ボックス 38">
            <a:extLst>
              <a:ext uri="{FF2B5EF4-FFF2-40B4-BE49-F238E27FC236}">
                <a16:creationId xmlns:a16="http://schemas.microsoft.com/office/drawing/2014/main" id="{9F0F21C2-FAE0-29FD-47DF-4D356F41221B}"/>
              </a:ext>
            </a:extLst>
          </p:cNvPr>
          <p:cNvSpPr txBox="1"/>
          <p:nvPr/>
        </p:nvSpPr>
        <p:spPr>
          <a:xfrm>
            <a:off x="397654" y="3957274"/>
            <a:ext cx="353943" cy="604743"/>
          </a:xfrm>
          <a:prstGeom prst="rect">
            <a:avLst/>
          </a:prstGeom>
          <a:noFill/>
          <a:ln>
            <a:noFill/>
          </a:ln>
        </p:spPr>
        <p:txBody>
          <a:bodyPr vert="eaVert"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下水</a:t>
            </a:r>
          </a:p>
        </p:txBody>
      </p:sp>
      <p:cxnSp>
        <p:nvCxnSpPr>
          <p:cNvPr id="40" name="直線矢印コネクタ 39">
            <a:extLst>
              <a:ext uri="{FF2B5EF4-FFF2-40B4-BE49-F238E27FC236}">
                <a16:creationId xmlns:a16="http://schemas.microsoft.com/office/drawing/2014/main" id="{DE978C5E-FEFC-BE15-D4FE-52785849FB34}"/>
              </a:ext>
            </a:extLst>
          </p:cNvPr>
          <p:cNvCxnSpPr>
            <a:cxnSpLocks/>
            <a:stCxn id="39" idx="3"/>
            <a:endCxn id="60" idx="1"/>
          </p:cNvCxnSpPr>
          <p:nvPr/>
        </p:nvCxnSpPr>
        <p:spPr>
          <a:xfrm>
            <a:off x="751597" y="4259646"/>
            <a:ext cx="277906" cy="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8EE2AA9A-F1D9-EDC2-E918-58C5A0C7B2D5}"/>
              </a:ext>
            </a:extLst>
          </p:cNvPr>
          <p:cNvSpPr txBox="1"/>
          <p:nvPr/>
        </p:nvSpPr>
        <p:spPr>
          <a:xfrm>
            <a:off x="5534733" y="3864226"/>
            <a:ext cx="369332" cy="790841"/>
          </a:xfrm>
          <a:prstGeom prst="rect">
            <a:avLst/>
          </a:prstGeom>
          <a:noFill/>
          <a:ln>
            <a:noFill/>
          </a:ln>
        </p:spPr>
        <p:txBody>
          <a:bodyPr vert="eaVert"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dirty="0">
                <a:solidFill>
                  <a:prstClr val="black"/>
                </a:solidFill>
                <a:latin typeface="Calibri" panose="020F0502020204030204"/>
                <a:ea typeface="游ゴシック" panose="020B0400000000000000" pitchFamily="50" charset="-128"/>
              </a:rPr>
              <a:t>飲用水</a:t>
            </a:r>
            <a:endPar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3" name="正方形/長方形 42">
            <a:extLst>
              <a:ext uri="{FF2B5EF4-FFF2-40B4-BE49-F238E27FC236}">
                <a16:creationId xmlns:a16="http://schemas.microsoft.com/office/drawing/2014/main" id="{738F73B6-5EBA-D165-BD64-51978B259456}"/>
              </a:ext>
            </a:extLst>
          </p:cNvPr>
          <p:cNvSpPr/>
          <p:nvPr/>
        </p:nvSpPr>
        <p:spPr>
          <a:xfrm>
            <a:off x="5072137" y="3811351"/>
            <a:ext cx="291958" cy="8965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lnSpc>
                <a:spcPct val="75000"/>
              </a:lnSpc>
            </a:pPr>
            <a:r>
              <a:rPr kumimoji="1" lang="en-US" altLang="ja-JP" sz="1400" dirty="0">
                <a:solidFill>
                  <a:schemeClr val="tx1"/>
                </a:solidFill>
              </a:rPr>
              <a:t>UV/AOP</a:t>
            </a:r>
          </a:p>
        </p:txBody>
      </p:sp>
      <p:sp>
        <p:nvSpPr>
          <p:cNvPr id="44" name="矢印: 下 43">
            <a:extLst>
              <a:ext uri="{FF2B5EF4-FFF2-40B4-BE49-F238E27FC236}">
                <a16:creationId xmlns:a16="http://schemas.microsoft.com/office/drawing/2014/main" id="{2070513A-BB35-F473-8574-74296DE205CA}"/>
              </a:ext>
            </a:extLst>
          </p:cNvPr>
          <p:cNvSpPr/>
          <p:nvPr/>
        </p:nvSpPr>
        <p:spPr>
          <a:xfrm flipV="1">
            <a:off x="3606682" y="4411630"/>
            <a:ext cx="194229" cy="239370"/>
          </a:xfrm>
          <a:prstGeom prst="downArrow">
            <a:avLst/>
          </a:prstGeom>
          <a:solidFill>
            <a:schemeClr val="bg1">
              <a:lumMod val="8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solidFill>
                <a:schemeClr val="tx1"/>
              </a:solidFill>
            </a:endParaRPr>
          </a:p>
        </p:txBody>
      </p:sp>
      <p:sp>
        <p:nvSpPr>
          <p:cNvPr id="45" name="テキスト ボックス 44">
            <a:extLst>
              <a:ext uri="{FF2B5EF4-FFF2-40B4-BE49-F238E27FC236}">
                <a16:creationId xmlns:a16="http://schemas.microsoft.com/office/drawing/2014/main" id="{73B3EF4C-E275-9A1D-733C-F62485FEBFFB}"/>
              </a:ext>
            </a:extLst>
          </p:cNvPr>
          <p:cNvSpPr txBox="1"/>
          <p:nvPr/>
        </p:nvSpPr>
        <p:spPr>
          <a:xfrm>
            <a:off x="2493769" y="4442562"/>
            <a:ext cx="1385011" cy="646331"/>
          </a:xfrm>
          <a:prstGeom prst="rect">
            <a:avLst/>
          </a:prstGeom>
          <a:noFill/>
        </p:spPr>
        <p:txBody>
          <a:bodyPr wrap="square" rtlCol="0">
            <a:spAutoFit/>
          </a:bodyPr>
          <a:lstStyle/>
          <a:p>
            <a:pPr algn="ctr"/>
            <a:r>
              <a:rPr kumimoji="1" lang="ja-JP" altLang="en-US" sz="1200" b="1" dirty="0"/>
              <a:t>運転データ</a:t>
            </a:r>
          </a:p>
          <a:p>
            <a:pPr algn="ctr"/>
            <a:r>
              <a:rPr kumimoji="1" lang="ja-JP" altLang="en-US" sz="1200" dirty="0"/>
              <a:t>圧力・流量・</a:t>
            </a:r>
            <a:endParaRPr kumimoji="1" lang="en-US" altLang="ja-JP" sz="1200" dirty="0"/>
          </a:p>
          <a:p>
            <a:pPr algn="ctr"/>
            <a:r>
              <a:rPr kumimoji="1" lang="ja-JP" altLang="en-US" sz="1200" dirty="0"/>
              <a:t>導電率・水温・</a:t>
            </a:r>
            <a:r>
              <a:rPr kumimoji="1" lang="en-US" altLang="ja-JP" sz="1200" dirty="0"/>
              <a:t>pH</a:t>
            </a:r>
          </a:p>
        </p:txBody>
      </p:sp>
      <p:grpSp>
        <p:nvGrpSpPr>
          <p:cNvPr id="46" name="グループ化 45">
            <a:extLst>
              <a:ext uri="{FF2B5EF4-FFF2-40B4-BE49-F238E27FC236}">
                <a16:creationId xmlns:a16="http://schemas.microsoft.com/office/drawing/2014/main" id="{EB432C93-D82C-2A2D-CFBD-D246902526F5}"/>
              </a:ext>
            </a:extLst>
          </p:cNvPr>
          <p:cNvGrpSpPr/>
          <p:nvPr/>
        </p:nvGrpSpPr>
        <p:grpSpPr>
          <a:xfrm>
            <a:off x="4622607" y="4181876"/>
            <a:ext cx="148722" cy="155543"/>
            <a:chOff x="6841477" y="7958962"/>
            <a:chExt cx="409104" cy="291066"/>
          </a:xfrm>
        </p:grpSpPr>
        <p:sp>
          <p:nvSpPr>
            <p:cNvPr id="48" name="楕円 47">
              <a:extLst>
                <a:ext uri="{FF2B5EF4-FFF2-40B4-BE49-F238E27FC236}">
                  <a16:creationId xmlns:a16="http://schemas.microsoft.com/office/drawing/2014/main" id="{3803F164-BC6D-D36E-ED6E-8A4BABCA328F}"/>
                </a:ext>
              </a:extLst>
            </p:cNvPr>
            <p:cNvSpPr/>
            <p:nvPr/>
          </p:nvSpPr>
          <p:spPr>
            <a:xfrm>
              <a:off x="6841477" y="7958962"/>
              <a:ext cx="409104" cy="291066"/>
            </a:xfrm>
            <a:prstGeom prst="ellipse">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cxnSp>
          <p:nvCxnSpPr>
            <p:cNvPr id="51" name="直線コネクタ 50">
              <a:extLst>
                <a:ext uri="{FF2B5EF4-FFF2-40B4-BE49-F238E27FC236}">
                  <a16:creationId xmlns:a16="http://schemas.microsoft.com/office/drawing/2014/main" id="{C905B77D-37BD-5A3F-D44E-B4FC3EB53914}"/>
                </a:ext>
              </a:extLst>
            </p:cNvPr>
            <p:cNvCxnSpPr>
              <a:cxnSpLocks/>
              <a:stCxn id="48" idx="1"/>
              <a:endCxn id="48" idx="5"/>
            </p:cNvCxnSpPr>
            <p:nvPr/>
          </p:nvCxnSpPr>
          <p:spPr>
            <a:xfrm>
              <a:off x="6901389" y="8001588"/>
              <a:ext cx="289280" cy="2058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14A0B67-676C-C0EC-551C-C50AC875B3EB}"/>
                </a:ext>
              </a:extLst>
            </p:cNvPr>
            <p:cNvCxnSpPr>
              <a:cxnSpLocks/>
              <a:stCxn id="48" idx="7"/>
              <a:endCxn id="48" idx="3"/>
            </p:cNvCxnSpPr>
            <p:nvPr/>
          </p:nvCxnSpPr>
          <p:spPr>
            <a:xfrm flipH="1">
              <a:off x="6901389" y="8001588"/>
              <a:ext cx="289280" cy="205814"/>
            </a:xfrm>
            <a:prstGeom prst="line">
              <a:avLst/>
            </a:prstGeom>
            <a:ln w="19050"/>
          </p:spPr>
          <p:style>
            <a:lnRef idx="1">
              <a:schemeClr val="dk1"/>
            </a:lnRef>
            <a:fillRef idx="0">
              <a:schemeClr val="dk1"/>
            </a:fillRef>
            <a:effectRef idx="0">
              <a:schemeClr val="dk1"/>
            </a:effectRef>
            <a:fontRef idx="minor">
              <a:schemeClr val="tx1"/>
            </a:fontRef>
          </p:style>
        </p:cxnSp>
      </p:grpSp>
      <p:sp>
        <p:nvSpPr>
          <p:cNvPr id="53" name="矢印: 下 52">
            <a:extLst>
              <a:ext uri="{FF2B5EF4-FFF2-40B4-BE49-F238E27FC236}">
                <a16:creationId xmlns:a16="http://schemas.microsoft.com/office/drawing/2014/main" id="{3DDF4D64-68E0-8EAB-AEEE-ACFFEF598678}"/>
              </a:ext>
            </a:extLst>
          </p:cNvPr>
          <p:cNvSpPr/>
          <p:nvPr/>
        </p:nvSpPr>
        <p:spPr>
          <a:xfrm>
            <a:off x="2597052" y="3960791"/>
            <a:ext cx="194229" cy="239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solidFill>
                <a:schemeClr val="tx1"/>
              </a:solidFill>
            </a:endParaRPr>
          </a:p>
        </p:txBody>
      </p:sp>
      <p:sp>
        <p:nvSpPr>
          <p:cNvPr id="54" name="テキスト ボックス 53">
            <a:extLst>
              <a:ext uri="{FF2B5EF4-FFF2-40B4-BE49-F238E27FC236}">
                <a16:creationId xmlns:a16="http://schemas.microsoft.com/office/drawing/2014/main" id="{15233F38-040D-F3FE-F9DE-F4D3B2CDD7B2}"/>
              </a:ext>
            </a:extLst>
          </p:cNvPr>
          <p:cNvSpPr txBox="1"/>
          <p:nvPr/>
        </p:nvSpPr>
        <p:spPr>
          <a:xfrm>
            <a:off x="865496" y="3085768"/>
            <a:ext cx="1413291" cy="646331"/>
          </a:xfrm>
          <a:prstGeom prst="rect">
            <a:avLst/>
          </a:prstGeom>
          <a:noFill/>
        </p:spPr>
        <p:txBody>
          <a:bodyPr wrap="square" rtlCol="0">
            <a:spAutoFit/>
          </a:bodyPr>
          <a:lstStyle/>
          <a:p>
            <a:pPr algn="ctr"/>
            <a:r>
              <a:rPr kumimoji="1" lang="ja-JP" altLang="en-US" sz="1200" b="1" dirty="0">
                <a:solidFill>
                  <a:schemeClr val="accent1"/>
                </a:solidFill>
              </a:rPr>
              <a:t>薬品コスト</a:t>
            </a:r>
            <a:endParaRPr kumimoji="1" lang="en-US" altLang="ja-JP" sz="1200" b="1" dirty="0">
              <a:solidFill>
                <a:schemeClr val="accent1"/>
              </a:solidFill>
            </a:endParaRPr>
          </a:p>
          <a:p>
            <a:pPr algn="ctr"/>
            <a:r>
              <a:rPr kumimoji="1" lang="ja-JP" altLang="en-US" sz="1200" dirty="0"/>
              <a:t>消毒剤</a:t>
            </a:r>
            <a:endParaRPr kumimoji="1" lang="en-US" altLang="ja-JP" sz="1200" dirty="0"/>
          </a:p>
          <a:p>
            <a:pPr algn="ctr"/>
            <a:r>
              <a:rPr kumimoji="1" lang="en-US" altLang="ja-JP" sz="1200" dirty="0"/>
              <a:t>(Fouling</a:t>
            </a:r>
            <a:r>
              <a:rPr kumimoji="1" lang="ja-JP" altLang="en-US" sz="1200" dirty="0"/>
              <a:t>防止剤</a:t>
            </a:r>
            <a:r>
              <a:rPr kumimoji="1" lang="en-US" altLang="ja-JP" sz="1200" dirty="0"/>
              <a:t>)</a:t>
            </a:r>
            <a:endParaRPr kumimoji="1" lang="ja-JP" altLang="en-US" sz="1200" dirty="0"/>
          </a:p>
        </p:txBody>
      </p:sp>
      <p:sp>
        <p:nvSpPr>
          <p:cNvPr id="56" name="矢印: 下 55">
            <a:extLst>
              <a:ext uri="{FF2B5EF4-FFF2-40B4-BE49-F238E27FC236}">
                <a16:creationId xmlns:a16="http://schemas.microsoft.com/office/drawing/2014/main" id="{F9E8590C-74A1-4DC8-E076-0C9E31B0B363}"/>
              </a:ext>
            </a:extLst>
          </p:cNvPr>
          <p:cNvSpPr/>
          <p:nvPr/>
        </p:nvSpPr>
        <p:spPr>
          <a:xfrm>
            <a:off x="3610106" y="3823158"/>
            <a:ext cx="194229" cy="239370"/>
          </a:xfrm>
          <a:prstGeom prst="downArrow">
            <a:avLst/>
          </a:prstGeom>
          <a:solidFill>
            <a:schemeClr val="bg1">
              <a:lumMod val="8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solidFill>
                <a:schemeClr val="tx1"/>
              </a:solidFill>
            </a:endParaRPr>
          </a:p>
        </p:txBody>
      </p:sp>
      <p:sp>
        <p:nvSpPr>
          <p:cNvPr id="57" name="テキスト ボックス 56">
            <a:extLst>
              <a:ext uri="{FF2B5EF4-FFF2-40B4-BE49-F238E27FC236}">
                <a16:creationId xmlns:a16="http://schemas.microsoft.com/office/drawing/2014/main" id="{DD8CF609-3815-0EA8-C5FD-2CBF49519B32}"/>
              </a:ext>
            </a:extLst>
          </p:cNvPr>
          <p:cNvSpPr txBox="1"/>
          <p:nvPr/>
        </p:nvSpPr>
        <p:spPr>
          <a:xfrm>
            <a:off x="3090628" y="3530012"/>
            <a:ext cx="1263226" cy="276999"/>
          </a:xfrm>
          <a:prstGeom prst="rect">
            <a:avLst/>
          </a:prstGeom>
          <a:noFill/>
        </p:spPr>
        <p:txBody>
          <a:bodyPr wrap="square" rtlCol="0">
            <a:spAutoFit/>
          </a:bodyPr>
          <a:lstStyle/>
          <a:p>
            <a:pPr algn="ctr"/>
            <a:r>
              <a:rPr kumimoji="1" lang="ja-JP" altLang="en-US" sz="1200" dirty="0"/>
              <a:t>ポンプエネルギー</a:t>
            </a:r>
            <a:endParaRPr kumimoji="1" lang="en-US" altLang="ja-JP" sz="1200" dirty="0"/>
          </a:p>
        </p:txBody>
      </p:sp>
      <p:sp>
        <p:nvSpPr>
          <p:cNvPr id="58" name="正方形/長方形 57">
            <a:extLst>
              <a:ext uri="{FF2B5EF4-FFF2-40B4-BE49-F238E27FC236}">
                <a16:creationId xmlns:a16="http://schemas.microsoft.com/office/drawing/2014/main" id="{055B8507-14C4-1E04-EF4C-CBEE50035629}"/>
              </a:ext>
            </a:extLst>
          </p:cNvPr>
          <p:cNvSpPr/>
          <p:nvPr/>
        </p:nvSpPr>
        <p:spPr>
          <a:xfrm>
            <a:off x="4160943" y="3811351"/>
            <a:ext cx="291958" cy="8965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lnSpc>
                <a:spcPct val="75000"/>
              </a:lnSpc>
            </a:pPr>
            <a:r>
              <a:rPr kumimoji="1" lang="en-US" altLang="ja-JP" sz="1400" dirty="0">
                <a:solidFill>
                  <a:schemeClr val="tx1"/>
                </a:solidFill>
              </a:rPr>
              <a:t>RO</a:t>
            </a:r>
            <a:r>
              <a:rPr kumimoji="1" lang="ja-JP" altLang="en-US" sz="1400" dirty="0">
                <a:solidFill>
                  <a:schemeClr val="tx1"/>
                </a:solidFill>
              </a:rPr>
              <a:t>膜</a:t>
            </a:r>
            <a:endParaRPr kumimoji="1" lang="en-US" altLang="ja-JP" sz="1400" dirty="0">
              <a:solidFill>
                <a:schemeClr val="tx1"/>
              </a:solidFill>
            </a:endParaRPr>
          </a:p>
        </p:txBody>
      </p:sp>
      <p:sp>
        <p:nvSpPr>
          <p:cNvPr id="59" name="正方形/長方形 58">
            <a:extLst>
              <a:ext uri="{FF2B5EF4-FFF2-40B4-BE49-F238E27FC236}">
                <a16:creationId xmlns:a16="http://schemas.microsoft.com/office/drawing/2014/main" id="{C112F59C-893F-0010-491F-AD913961195C}"/>
              </a:ext>
            </a:extLst>
          </p:cNvPr>
          <p:cNvSpPr/>
          <p:nvPr/>
        </p:nvSpPr>
        <p:spPr>
          <a:xfrm>
            <a:off x="1871163" y="3811351"/>
            <a:ext cx="291958" cy="8965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lnSpc>
                <a:spcPct val="75000"/>
              </a:lnSpc>
            </a:pPr>
            <a:r>
              <a:rPr kumimoji="1" lang="en-US" altLang="ja-JP" sz="1400" dirty="0">
                <a:solidFill>
                  <a:schemeClr val="tx1"/>
                </a:solidFill>
              </a:rPr>
              <a:t>UF</a:t>
            </a:r>
            <a:r>
              <a:rPr kumimoji="1" lang="ja-JP" altLang="en-US" sz="1400" dirty="0">
                <a:solidFill>
                  <a:schemeClr val="tx1"/>
                </a:solidFill>
              </a:rPr>
              <a:t>膜</a:t>
            </a:r>
            <a:endParaRPr kumimoji="1" lang="en-US" altLang="ja-JP" sz="1400" dirty="0">
              <a:solidFill>
                <a:schemeClr val="tx1"/>
              </a:solidFill>
            </a:endParaRPr>
          </a:p>
        </p:txBody>
      </p:sp>
      <p:sp>
        <p:nvSpPr>
          <p:cNvPr id="60" name="正方形/長方形 59">
            <a:extLst>
              <a:ext uri="{FF2B5EF4-FFF2-40B4-BE49-F238E27FC236}">
                <a16:creationId xmlns:a16="http://schemas.microsoft.com/office/drawing/2014/main" id="{5D3DFD22-1E9C-7D09-8701-F7EA30587C6E}"/>
              </a:ext>
            </a:extLst>
          </p:cNvPr>
          <p:cNvSpPr/>
          <p:nvPr/>
        </p:nvSpPr>
        <p:spPr>
          <a:xfrm>
            <a:off x="1029503" y="3717209"/>
            <a:ext cx="243620" cy="10848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lnSpc>
                <a:spcPct val="75000"/>
              </a:lnSpc>
            </a:pPr>
            <a:r>
              <a:rPr kumimoji="1" lang="ja-JP" altLang="en-US" sz="1200" dirty="0">
                <a:solidFill>
                  <a:schemeClr val="tx1"/>
                </a:solidFill>
              </a:rPr>
              <a:t>下水処理施設</a:t>
            </a:r>
            <a:endParaRPr kumimoji="1" lang="en-US" altLang="ja-JP" sz="1200" dirty="0">
              <a:solidFill>
                <a:schemeClr val="tx1"/>
              </a:solidFill>
            </a:endParaRPr>
          </a:p>
        </p:txBody>
      </p:sp>
      <p:grpSp>
        <p:nvGrpSpPr>
          <p:cNvPr id="61" name="グループ化 60">
            <a:extLst>
              <a:ext uri="{FF2B5EF4-FFF2-40B4-BE49-F238E27FC236}">
                <a16:creationId xmlns:a16="http://schemas.microsoft.com/office/drawing/2014/main" id="{C82C9B75-0BF8-DA98-8BA9-BEE87D4630FC}"/>
              </a:ext>
            </a:extLst>
          </p:cNvPr>
          <p:cNvGrpSpPr/>
          <p:nvPr/>
        </p:nvGrpSpPr>
        <p:grpSpPr>
          <a:xfrm>
            <a:off x="3632860" y="4181873"/>
            <a:ext cx="148722" cy="155543"/>
            <a:chOff x="6841477" y="7958962"/>
            <a:chExt cx="409104" cy="291066"/>
          </a:xfrm>
        </p:grpSpPr>
        <p:sp>
          <p:nvSpPr>
            <p:cNvPr id="63" name="楕円 62">
              <a:extLst>
                <a:ext uri="{FF2B5EF4-FFF2-40B4-BE49-F238E27FC236}">
                  <a16:creationId xmlns:a16="http://schemas.microsoft.com/office/drawing/2014/main" id="{8A80260C-C210-7640-45A1-8EDB252966E8}"/>
                </a:ext>
              </a:extLst>
            </p:cNvPr>
            <p:cNvSpPr/>
            <p:nvPr/>
          </p:nvSpPr>
          <p:spPr>
            <a:xfrm>
              <a:off x="6841477" y="7958962"/>
              <a:ext cx="409104" cy="291066"/>
            </a:xfrm>
            <a:prstGeom prst="ellipse">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cxnSp>
          <p:nvCxnSpPr>
            <p:cNvPr id="64" name="直線コネクタ 63">
              <a:extLst>
                <a:ext uri="{FF2B5EF4-FFF2-40B4-BE49-F238E27FC236}">
                  <a16:creationId xmlns:a16="http://schemas.microsoft.com/office/drawing/2014/main" id="{6EB629E5-9095-6002-0350-50636495222B}"/>
                </a:ext>
              </a:extLst>
            </p:cNvPr>
            <p:cNvCxnSpPr>
              <a:cxnSpLocks/>
              <a:stCxn id="63" idx="1"/>
              <a:endCxn id="63" idx="5"/>
            </p:cNvCxnSpPr>
            <p:nvPr/>
          </p:nvCxnSpPr>
          <p:spPr>
            <a:xfrm>
              <a:off x="6901389" y="8001588"/>
              <a:ext cx="289280" cy="2058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B374000-36CB-65ED-FBAF-A48BD9045097}"/>
                </a:ext>
              </a:extLst>
            </p:cNvPr>
            <p:cNvCxnSpPr>
              <a:cxnSpLocks/>
              <a:stCxn id="63" idx="7"/>
              <a:endCxn id="63" idx="3"/>
            </p:cNvCxnSpPr>
            <p:nvPr/>
          </p:nvCxnSpPr>
          <p:spPr>
            <a:xfrm flipH="1">
              <a:off x="6901389" y="8001588"/>
              <a:ext cx="289280" cy="205814"/>
            </a:xfrm>
            <a:prstGeom prst="line">
              <a:avLst/>
            </a:prstGeom>
            <a:ln w="19050"/>
          </p:spPr>
          <p:style>
            <a:lnRef idx="1">
              <a:schemeClr val="dk1"/>
            </a:lnRef>
            <a:fillRef idx="0">
              <a:schemeClr val="dk1"/>
            </a:fillRef>
            <a:effectRef idx="0">
              <a:schemeClr val="dk1"/>
            </a:effectRef>
            <a:fontRef idx="minor">
              <a:schemeClr val="tx1"/>
            </a:fontRef>
          </p:style>
        </p:cxnSp>
      </p:grpSp>
      <p:sp>
        <p:nvSpPr>
          <p:cNvPr id="66" name="吹き出し: 角を丸めた四角形 65">
            <a:extLst>
              <a:ext uri="{FF2B5EF4-FFF2-40B4-BE49-F238E27FC236}">
                <a16:creationId xmlns:a16="http://schemas.microsoft.com/office/drawing/2014/main" id="{DA3F0F19-CE8A-5042-BDFC-C951969B7364}"/>
              </a:ext>
            </a:extLst>
          </p:cNvPr>
          <p:cNvSpPr/>
          <p:nvPr/>
        </p:nvSpPr>
        <p:spPr>
          <a:xfrm>
            <a:off x="583303" y="5522070"/>
            <a:ext cx="4072600" cy="632205"/>
          </a:xfrm>
          <a:prstGeom prst="wedgeRoundRectCallout">
            <a:avLst>
              <a:gd name="adj1" fmla="val 37920"/>
              <a:gd name="adj2" fmla="val -16362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rPr>
              <a:t>膜の詰まり：</a:t>
            </a:r>
            <a:endParaRPr kumimoji="1" lang="en-US" altLang="ja-JP" sz="1400" dirty="0">
              <a:solidFill>
                <a:schemeClr val="tx1"/>
              </a:solidFill>
            </a:endParaRPr>
          </a:p>
          <a:p>
            <a:r>
              <a:rPr kumimoji="1" lang="en-US" altLang="ja-JP" sz="1400" dirty="0">
                <a:solidFill>
                  <a:schemeClr val="tx1"/>
                </a:solidFill>
              </a:rPr>
              <a:t>Scaling(</a:t>
            </a:r>
            <a:r>
              <a:rPr kumimoji="1" lang="ja-JP" altLang="en-US" sz="1400" dirty="0">
                <a:solidFill>
                  <a:schemeClr val="tx1"/>
                </a:solidFill>
              </a:rPr>
              <a:t>金属イオン由来</a:t>
            </a:r>
            <a:r>
              <a:rPr kumimoji="1" lang="en-US" altLang="ja-JP" sz="1400" dirty="0">
                <a:solidFill>
                  <a:schemeClr val="tx1"/>
                </a:solidFill>
              </a:rPr>
              <a:t>)</a:t>
            </a:r>
            <a:r>
              <a:rPr kumimoji="1" lang="ja-JP" altLang="en-US" sz="1400" dirty="0">
                <a:solidFill>
                  <a:schemeClr val="tx1"/>
                </a:solidFill>
              </a:rPr>
              <a:t>、</a:t>
            </a:r>
            <a:r>
              <a:rPr kumimoji="1" lang="en-US" altLang="ja-JP" sz="1400" dirty="0">
                <a:solidFill>
                  <a:schemeClr val="tx1"/>
                </a:solidFill>
              </a:rPr>
              <a:t>Bio-fouling(</a:t>
            </a:r>
            <a:r>
              <a:rPr kumimoji="1" lang="ja-JP" altLang="en-US" sz="1400" dirty="0">
                <a:solidFill>
                  <a:schemeClr val="tx1"/>
                </a:solidFill>
              </a:rPr>
              <a:t>微生物由来</a:t>
            </a:r>
            <a:r>
              <a:rPr kumimoji="1" lang="en-US" altLang="ja-JP" sz="1400" dirty="0">
                <a:solidFill>
                  <a:schemeClr val="tx1"/>
                </a:solidFill>
              </a:rPr>
              <a:t>)</a:t>
            </a:r>
            <a:endParaRPr kumimoji="1" lang="ja-JP" altLang="en-US" sz="1400" dirty="0">
              <a:solidFill>
                <a:schemeClr val="tx1"/>
              </a:solidFill>
            </a:endParaRPr>
          </a:p>
        </p:txBody>
      </p:sp>
      <p:sp>
        <p:nvSpPr>
          <p:cNvPr id="67" name="テキスト ボックス 66">
            <a:extLst>
              <a:ext uri="{FF2B5EF4-FFF2-40B4-BE49-F238E27FC236}">
                <a16:creationId xmlns:a16="http://schemas.microsoft.com/office/drawing/2014/main" id="{F2181B65-3F2A-1AED-4972-3AB9364CEFEF}"/>
              </a:ext>
            </a:extLst>
          </p:cNvPr>
          <p:cNvSpPr txBox="1"/>
          <p:nvPr/>
        </p:nvSpPr>
        <p:spPr>
          <a:xfrm>
            <a:off x="6569797" y="2624500"/>
            <a:ext cx="5134517" cy="338554"/>
          </a:xfrm>
          <a:prstGeom prst="rect">
            <a:avLst/>
          </a:prstGeom>
          <a:noFill/>
        </p:spPr>
        <p:txBody>
          <a:bodyPr wrap="square" rtlCol="0">
            <a:spAutoFit/>
          </a:bodyPr>
          <a:lstStyle/>
          <a:p>
            <a:pPr algn="ctr"/>
            <a:r>
              <a:rPr kumimoji="1" lang="en-US" altLang="ja-JP" sz="1600" dirty="0"/>
              <a:t>RO</a:t>
            </a:r>
            <a:r>
              <a:rPr kumimoji="1" lang="ja-JP" altLang="en-US" sz="1600" dirty="0"/>
              <a:t>プロセス例：圧力・流量・水質・薬液が計測されている</a:t>
            </a:r>
            <a:endParaRPr kumimoji="1" lang="en-US" altLang="ja-JP" sz="1600" dirty="0"/>
          </a:p>
        </p:txBody>
      </p:sp>
      <p:sp>
        <p:nvSpPr>
          <p:cNvPr id="68" name="テキスト ボックス 67">
            <a:extLst>
              <a:ext uri="{FF2B5EF4-FFF2-40B4-BE49-F238E27FC236}">
                <a16:creationId xmlns:a16="http://schemas.microsoft.com/office/drawing/2014/main" id="{0883F574-08B3-0C59-8FEC-13A2B93582BC}"/>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78" name="矢印: 右 77">
            <a:extLst>
              <a:ext uri="{FF2B5EF4-FFF2-40B4-BE49-F238E27FC236}">
                <a16:creationId xmlns:a16="http://schemas.microsoft.com/office/drawing/2014/main" id="{69064020-D6A4-A494-F2B0-6C777D49E396}"/>
              </a:ext>
            </a:extLst>
          </p:cNvPr>
          <p:cNvSpPr/>
          <p:nvPr/>
        </p:nvSpPr>
        <p:spPr>
          <a:xfrm>
            <a:off x="6240817" y="5563825"/>
            <a:ext cx="1459508" cy="56982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rPr>
              <a:t>データ処理</a:t>
            </a:r>
          </a:p>
        </p:txBody>
      </p:sp>
      <p:sp>
        <p:nvSpPr>
          <p:cNvPr id="79" name="矢印: 右 78">
            <a:extLst>
              <a:ext uri="{FF2B5EF4-FFF2-40B4-BE49-F238E27FC236}">
                <a16:creationId xmlns:a16="http://schemas.microsoft.com/office/drawing/2014/main" id="{1D7E52D4-0EA4-C361-17B9-230C5824C6FB}"/>
              </a:ext>
            </a:extLst>
          </p:cNvPr>
          <p:cNvSpPr/>
          <p:nvPr/>
        </p:nvSpPr>
        <p:spPr>
          <a:xfrm>
            <a:off x="7766243" y="5563825"/>
            <a:ext cx="2035517" cy="56982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rPr>
              <a:t>モデル学習・検証</a:t>
            </a:r>
          </a:p>
        </p:txBody>
      </p:sp>
      <p:sp>
        <p:nvSpPr>
          <p:cNvPr id="80" name="矢印: 右 79">
            <a:extLst>
              <a:ext uri="{FF2B5EF4-FFF2-40B4-BE49-F238E27FC236}">
                <a16:creationId xmlns:a16="http://schemas.microsoft.com/office/drawing/2014/main" id="{6F1F8E79-EC5D-0F53-436A-1C9AF9905FF5}"/>
              </a:ext>
            </a:extLst>
          </p:cNvPr>
          <p:cNvSpPr/>
          <p:nvPr/>
        </p:nvSpPr>
        <p:spPr>
          <a:xfrm>
            <a:off x="9853932" y="5553727"/>
            <a:ext cx="2035517" cy="56982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rPr>
              <a:t>運転計画最適化</a:t>
            </a:r>
          </a:p>
        </p:txBody>
      </p:sp>
      <p:sp>
        <p:nvSpPr>
          <p:cNvPr id="81" name="テキスト ボックス 80">
            <a:extLst>
              <a:ext uri="{FF2B5EF4-FFF2-40B4-BE49-F238E27FC236}">
                <a16:creationId xmlns:a16="http://schemas.microsoft.com/office/drawing/2014/main" id="{B3A6456C-8194-750A-99C9-563BADD325A7}"/>
              </a:ext>
            </a:extLst>
          </p:cNvPr>
          <p:cNvSpPr txBox="1"/>
          <p:nvPr/>
        </p:nvSpPr>
        <p:spPr>
          <a:xfrm>
            <a:off x="6285921" y="5255798"/>
            <a:ext cx="5702369" cy="338554"/>
          </a:xfrm>
          <a:prstGeom prst="rect">
            <a:avLst/>
          </a:prstGeom>
          <a:noFill/>
        </p:spPr>
        <p:txBody>
          <a:bodyPr wrap="square" rtlCol="0">
            <a:spAutoFit/>
          </a:bodyPr>
          <a:lstStyle/>
          <a:p>
            <a:pPr algn="ctr"/>
            <a:r>
              <a:rPr kumimoji="1" lang="ja-JP" altLang="en-US" sz="1600" dirty="0"/>
              <a:t>下記手順で運転計画を算出（前週学習、翌週最適化を</a:t>
            </a:r>
            <a:r>
              <a:rPr kumimoji="1" lang="en-US" altLang="ja-JP" sz="1600" dirty="0"/>
              <a:t>5</a:t>
            </a:r>
            <a:r>
              <a:rPr kumimoji="1" lang="ja-JP" altLang="en-US" sz="1600" dirty="0"/>
              <a:t>週間）</a:t>
            </a:r>
            <a:endParaRPr kumimoji="1" lang="en-US" altLang="ja-JP" sz="1600" dirty="0"/>
          </a:p>
        </p:txBody>
      </p:sp>
    </p:spTree>
    <p:extLst>
      <p:ext uri="{BB962C8B-B14F-4D97-AF65-F5344CB8AC3E}">
        <p14:creationId xmlns:p14="http://schemas.microsoft.com/office/powerpoint/2010/main" val="2972074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 折れ線グラフ&#10;&#10;自動的に生成された説明">
            <a:extLst>
              <a:ext uri="{FF2B5EF4-FFF2-40B4-BE49-F238E27FC236}">
                <a16:creationId xmlns:a16="http://schemas.microsoft.com/office/drawing/2014/main" id="{FAA19F2E-524B-D651-84AE-2526E60E3A9D}"/>
              </a:ext>
            </a:extLst>
          </p:cNvPr>
          <p:cNvPicPr>
            <a:picLocks noChangeAspect="1"/>
          </p:cNvPicPr>
          <p:nvPr/>
        </p:nvPicPr>
        <p:blipFill>
          <a:blip r:embed="rId2"/>
          <a:stretch>
            <a:fillRect/>
          </a:stretch>
        </p:blipFill>
        <p:spPr>
          <a:xfrm>
            <a:off x="2797886" y="1565493"/>
            <a:ext cx="6596228" cy="4360218"/>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探索結果：</a:t>
            </a:r>
            <a:r>
              <a:rPr lang="en-US" altLang="ja-JP" dirty="0"/>
              <a:t>1</a:t>
            </a:r>
            <a:r>
              <a:rPr lang="ja-JP" altLang="en-US" dirty="0"/>
              <a:t>週目最適化における最良解の推移</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実行可能解を得て、コストを削減する解が得られている。</a:t>
            </a:r>
            <a:endParaRPr lang="en-US" altLang="ja-JP" sz="28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51907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再生水プロセス検証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578543"/>
            <a:ext cx="8843152" cy="584775"/>
          </a:xfrm>
          <a:prstGeom prst="rect">
            <a:avLst/>
          </a:prstGeom>
          <a:noFill/>
        </p:spPr>
        <p:txBody>
          <a:bodyPr wrap="square" rtlCol="0">
            <a:spAutoFit/>
          </a:bodyPr>
          <a:lstStyle/>
          <a:p>
            <a:r>
              <a:rPr kumimoji="1" lang="en-US" altLang="ja-JP" sz="1600" dirty="0"/>
              <a:t>※</a:t>
            </a:r>
            <a:r>
              <a:rPr kumimoji="1" lang="ja-JP" altLang="en-US" sz="1600" dirty="0"/>
              <a:t>反復回数</a:t>
            </a:r>
            <a:r>
              <a:rPr kumimoji="1" lang="en-US" altLang="ja-JP" sz="1600" dirty="0"/>
              <a:t>5,000</a:t>
            </a:r>
            <a:r>
              <a:rPr kumimoji="1" lang="ja-JP" altLang="en-US" sz="1600" dirty="0"/>
              <a:t>、探索点数</a:t>
            </a:r>
            <a:r>
              <a:rPr kumimoji="1" lang="en-US" altLang="ja-JP" sz="1600" dirty="0"/>
              <a:t>100</a:t>
            </a:r>
          </a:p>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9938FFBC-8CDF-C8A8-A1D3-C8A997C6688E}"/>
                  </a:ext>
                </a:extLst>
              </p:cNvPr>
              <p:cNvSpPr txBox="1"/>
              <p:nvPr/>
            </p:nvSpPr>
            <p:spPr>
              <a:xfrm>
                <a:off x="9371307" y="1565493"/>
                <a:ext cx="2545721" cy="646331"/>
              </a:xfrm>
              <a:prstGeom prst="rect">
                <a:avLst/>
              </a:prstGeom>
              <a:noFill/>
            </p:spPr>
            <p:txBody>
              <a:bodyPr wrap="square" rtlCol="0">
                <a:spAutoFit/>
              </a:bodyPr>
              <a:lstStyle/>
              <a:p>
                <a:r>
                  <a:rPr kumimoji="1" lang="ja-JP" altLang="en-US" b="1" dirty="0">
                    <a:solidFill>
                      <a:schemeClr val="accent1"/>
                    </a:solidFill>
                  </a:rPr>
                  <a:t>青</a:t>
                </a:r>
                <a:r>
                  <a:rPr kumimoji="1" lang="en-US" altLang="ja-JP" b="1" dirty="0">
                    <a:solidFill>
                      <a:schemeClr val="accent1"/>
                    </a:solidFill>
                  </a:rPr>
                  <a:t>: </a:t>
                </a:r>
                <a:r>
                  <a:rPr kumimoji="1" lang="ja-JP" altLang="en-US" b="1" dirty="0">
                    <a:solidFill>
                      <a:schemeClr val="accent1"/>
                    </a:solidFill>
                  </a:rPr>
                  <a:t>目的関数値</a:t>
                </a:r>
                <a14:m>
                  <m:oMath xmlns:m="http://schemas.openxmlformats.org/officeDocument/2006/math">
                    <m:r>
                      <a:rPr kumimoji="1" lang="en-US" altLang="ja-JP" b="0" i="1" smtClean="0">
                        <a:solidFill>
                          <a:schemeClr val="accent1"/>
                        </a:solidFill>
                        <a:latin typeface="Cambria Math" panose="02040503050406030204" pitchFamily="18" charset="0"/>
                      </a:rPr>
                      <m:t>𝑓</m:t>
                    </m:r>
                    <m:r>
                      <a:rPr kumimoji="1" lang="en-US" altLang="ja-JP" b="0" i="1" smtClean="0">
                        <a:solidFill>
                          <a:schemeClr val="accent1"/>
                        </a:solidFill>
                        <a:latin typeface="Cambria Math" panose="02040503050406030204" pitchFamily="18" charset="0"/>
                      </a:rPr>
                      <m:t>(</m:t>
                    </m:r>
                    <m:r>
                      <a:rPr kumimoji="1" lang="en-US" altLang="ja-JP" b="1" i="1" smtClean="0">
                        <a:solidFill>
                          <a:schemeClr val="accent1"/>
                        </a:solidFill>
                        <a:latin typeface="Cambria Math" panose="02040503050406030204" pitchFamily="18" charset="0"/>
                      </a:rPr>
                      <m:t>𝒙</m:t>
                    </m:r>
                    <m:r>
                      <a:rPr kumimoji="1" lang="en-US" altLang="ja-JP" b="0" i="1" smtClean="0">
                        <a:solidFill>
                          <a:schemeClr val="accent1"/>
                        </a:solidFill>
                        <a:latin typeface="Cambria Math" panose="02040503050406030204" pitchFamily="18" charset="0"/>
                      </a:rPr>
                      <m:t>)</m:t>
                    </m:r>
                  </m:oMath>
                </a14:m>
                <a:r>
                  <a:rPr kumimoji="1" lang="en-US" altLang="ja-JP" b="1" dirty="0">
                    <a:solidFill>
                      <a:schemeClr val="accent1"/>
                    </a:solidFill>
                  </a:rPr>
                  <a:t> </a:t>
                </a:r>
                <a:r>
                  <a:rPr kumimoji="1" lang="en-US" altLang="ja-JP" b="1" dirty="0"/>
                  <a:t>/</a:t>
                </a:r>
                <a:r>
                  <a:rPr kumimoji="1" lang="ja-JP" altLang="en-US" b="1" dirty="0">
                    <a:solidFill>
                      <a:schemeClr val="accent1"/>
                    </a:solidFill>
                  </a:rPr>
                  <a:t> </a:t>
                </a:r>
                <a:endParaRPr kumimoji="1" lang="en-US" altLang="ja-JP" b="1" dirty="0">
                  <a:solidFill>
                    <a:schemeClr val="accent1"/>
                  </a:solidFill>
                </a:endParaRPr>
              </a:p>
              <a:p>
                <a:r>
                  <a:rPr kumimoji="1" lang="ja-JP" altLang="en-US" b="1" dirty="0">
                    <a:solidFill>
                      <a:srgbClr val="FFC000"/>
                    </a:solidFill>
                  </a:rPr>
                  <a:t>橙</a:t>
                </a:r>
                <a:r>
                  <a:rPr kumimoji="1" lang="en-US" altLang="ja-JP" b="1" dirty="0">
                    <a:solidFill>
                      <a:srgbClr val="FFC000"/>
                    </a:solidFill>
                  </a:rPr>
                  <a:t>: </a:t>
                </a:r>
                <a:r>
                  <a:rPr kumimoji="1" lang="ja-JP" altLang="en-US" b="1" dirty="0">
                    <a:solidFill>
                      <a:srgbClr val="FFC000"/>
                    </a:solidFill>
                  </a:rPr>
                  <a:t>制約違反量</a:t>
                </a:r>
                <a:r>
                  <a:rPr kumimoji="1" lang="en-US" altLang="ja-JP" b="1" dirty="0">
                    <a:solidFill>
                      <a:srgbClr val="FFC000"/>
                    </a:solidFill>
                  </a:rPr>
                  <a:t> </a:t>
                </a:r>
                <a14:m>
                  <m:oMath xmlns:m="http://schemas.openxmlformats.org/officeDocument/2006/math">
                    <m:r>
                      <a:rPr kumimoji="1" lang="en-US" altLang="ja-JP" b="0" i="1" smtClean="0">
                        <a:solidFill>
                          <a:schemeClr val="accent2"/>
                        </a:solidFill>
                        <a:latin typeface="Cambria Math" panose="02040503050406030204" pitchFamily="18" charset="0"/>
                      </a:rPr>
                      <m:t>𝑣</m:t>
                    </m:r>
                    <m:r>
                      <a:rPr kumimoji="1" lang="en-US" altLang="ja-JP" b="0" i="1" smtClean="0">
                        <a:solidFill>
                          <a:schemeClr val="accent2"/>
                        </a:solidFill>
                        <a:latin typeface="Cambria Math" panose="02040503050406030204" pitchFamily="18" charset="0"/>
                      </a:rPr>
                      <m:t>(</m:t>
                    </m:r>
                    <m:r>
                      <a:rPr kumimoji="1" lang="en-US" altLang="ja-JP" b="1" i="1" smtClean="0">
                        <a:solidFill>
                          <a:schemeClr val="accent2"/>
                        </a:solidFill>
                        <a:latin typeface="Cambria Math" panose="02040503050406030204" pitchFamily="18" charset="0"/>
                      </a:rPr>
                      <m:t>𝒙</m:t>
                    </m:r>
                    <m:r>
                      <a:rPr kumimoji="1" lang="en-US" altLang="ja-JP" b="0" i="1" smtClean="0">
                        <a:solidFill>
                          <a:schemeClr val="accent2"/>
                        </a:solidFill>
                        <a:latin typeface="Cambria Math" panose="02040503050406030204" pitchFamily="18" charset="0"/>
                      </a:rPr>
                      <m:t>)</m:t>
                    </m:r>
                  </m:oMath>
                </a14:m>
                <a:endParaRPr kumimoji="1" lang="ja-JP" altLang="en-US" b="1" dirty="0">
                  <a:solidFill>
                    <a:srgbClr val="FFC000"/>
                  </a:solidFill>
                </a:endParaRPr>
              </a:p>
            </p:txBody>
          </p:sp>
        </mc:Choice>
        <mc:Fallback xmlns="">
          <p:sp>
            <p:nvSpPr>
              <p:cNvPr id="5" name="テキスト ボックス 4">
                <a:extLst>
                  <a:ext uri="{FF2B5EF4-FFF2-40B4-BE49-F238E27FC236}">
                    <a16:creationId xmlns:a16="http://schemas.microsoft.com/office/drawing/2014/main" id="{9938FFBC-8CDF-C8A8-A1D3-C8A997C6688E}"/>
                  </a:ext>
                </a:extLst>
              </p:cNvPr>
              <p:cNvSpPr txBox="1">
                <a:spLocks noRot="1" noChangeAspect="1" noMove="1" noResize="1" noEditPoints="1" noAdjustHandles="1" noChangeArrowheads="1" noChangeShapeType="1" noTextEdit="1"/>
              </p:cNvSpPr>
              <p:nvPr/>
            </p:nvSpPr>
            <p:spPr>
              <a:xfrm>
                <a:off x="9371307" y="1565493"/>
                <a:ext cx="2545721" cy="646331"/>
              </a:xfrm>
              <a:prstGeom prst="rect">
                <a:avLst/>
              </a:prstGeom>
              <a:blipFill>
                <a:blip r:embed="rId3"/>
                <a:stretch>
                  <a:fillRect l="-1914" t="-5660" b="-1509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433B8339-A65F-9EC4-A01E-AA4A0DCBE217}"/>
              </a:ext>
            </a:extLst>
          </p:cNvPr>
          <p:cNvSpPr txBox="1"/>
          <p:nvPr/>
        </p:nvSpPr>
        <p:spPr>
          <a:xfrm>
            <a:off x="9079600" y="4821716"/>
            <a:ext cx="2748879" cy="646331"/>
          </a:xfrm>
          <a:prstGeom prst="rect">
            <a:avLst/>
          </a:prstGeom>
          <a:noFill/>
        </p:spPr>
        <p:txBody>
          <a:bodyPr wrap="square" rtlCol="0">
            <a:spAutoFit/>
          </a:bodyPr>
          <a:lstStyle/>
          <a:p>
            <a:r>
              <a:rPr kumimoji="1" lang="ja-JP" altLang="en-US" b="1" dirty="0">
                <a:solidFill>
                  <a:schemeClr val="accent1"/>
                </a:solidFill>
              </a:rPr>
              <a:t>計算時間：約</a:t>
            </a:r>
            <a:r>
              <a:rPr kumimoji="1" lang="en-US" altLang="ja-JP" b="1" dirty="0">
                <a:solidFill>
                  <a:schemeClr val="accent1"/>
                </a:solidFill>
              </a:rPr>
              <a:t>9</a:t>
            </a:r>
            <a:r>
              <a:rPr kumimoji="1" lang="ja-JP" altLang="en-US" b="1" dirty="0">
                <a:solidFill>
                  <a:schemeClr val="accent1"/>
                </a:solidFill>
              </a:rPr>
              <a:t>分</a:t>
            </a:r>
            <a:endParaRPr kumimoji="1" lang="en-US" altLang="ja-JP" b="1" dirty="0">
              <a:solidFill>
                <a:schemeClr val="accent1"/>
              </a:solidFill>
            </a:endParaRPr>
          </a:p>
          <a:p>
            <a:r>
              <a:rPr kumimoji="1" lang="en-US" altLang="ja-JP" b="1" dirty="0">
                <a:solidFill>
                  <a:schemeClr val="accent1"/>
                </a:solidFill>
              </a:rPr>
              <a:t>(</a:t>
            </a:r>
            <a:r>
              <a:rPr kumimoji="1" lang="ja-JP" altLang="en-US" b="1" dirty="0">
                <a:solidFill>
                  <a:schemeClr val="accent1"/>
                </a:solidFill>
              </a:rPr>
              <a:t>約</a:t>
            </a:r>
            <a:r>
              <a:rPr kumimoji="1" lang="en-US" altLang="ja-JP" b="1" dirty="0">
                <a:solidFill>
                  <a:schemeClr val="accent1"/>
                </a:solidFill>
              </a:rPr>
              <a:t>2.7</a:t>
            </a:r>
            <a:r>
              <a:rPr kumimoji="1" lang="ja-JP" altLang="en-US" b="1" dirty="0">
                <a:solidFill>
                  <a:schemeClr val="accent1"/>
                </a:solidFill>
              </a:rPr>
              <a:t>分で可能解獲得</a:t>
            </a:r>
            <a:r>
              <a:rPr kumimoji="1" lang="en-US" altLang="ja-JP" b="1" dirty="0">
                <a:solidFill>
                  <a:schemeClr val="accent1"/>
                </a:solidFill>
              </a:rPr>
              <a:t>)</a:t>
            </a:r>
          </a:p>
        </p:txBody>
      </p:sp>
      <p:sp>
        <p:nvSpPr>
          <p:cNvPr id="14" name="テキスト ボックス 13">
            <a:extLst>
              <a:ext uri="{FF2B5EF4-FFF2-40B4-BE49-F238E27FC236}">
                <a16:creationId xmlns:a16="http://schemas.microsoft.com/office/drawing/2014/main" id="{FE5C3990-287E-2883-8AD8-C2B52A26055F}"/>
              </a:ext>
            </a:extLst>
          </p:cNvPr>
          <p:cNvSpPr txBox="1"/>
          <p:nvPr/>
        </p:nvSpPr>
        <p:spPr>
          <a:xfrm>
            <a:off x="8564669" y="747623"/>
            <a:ext cx="3627331" cy="369332"/>
          </a:xfrm>
          <a:prstGeom prst="rect">
            <a:avLst/>
          </a:prstGeom>
          <a:noFill/>
        </p:spPr>
        <p:txBody>
          <a:bodyPr wrap="square" rtlCol="0">
            <a:spAutoFit/>
          </a:bodyPr>
          <a:lstStyle/>
          <a:p>
            <a:r>
              <a:rPr kumimoji="1" lang="en-US" altLang="ja-JP" b="1" dirty="0">
                <a:solidFill>
                  <a:schemeClr val="accent1"/>
                </a:solidFill>
              </a:rPr>
              <a:t>SHADE</a:t>
            </a:r>
            <a:r>
              <a:rPr kumimoji="1" lang="ja-JP" altLang="en-US" b="1" dirty="0">
                <a:solidFill>
                  <a:schemeClr val="accent1"/>
                </a:solidFill>
              </a:rPr>
              <a:t>＋</a:t>
            </a:r>
            <a:r>
              <a:rPr kumimoji="1" lang="en-US" altLang="ja-JP" b="1" dirty="0">
                <a:solidFill>
                  <a:schemeClr val="accent1"/>
                </a:solidFill>
              </a:rPr>
              <a:t>Feasibility Rule</a:t>
            </a:r>
            <a:r>
              <a:rPr kumimoji="1" lang="ja-JP" altLang="en-US" b="1" dirty="0">
                <a:solidFill>
                  <a:schemeClr val="accent1"/>
                </a:solidFill>
              </a:rPr>
              <a:t>を使用</a:t>
            </a:r>
            <a:endParaRPr kumimoji="1" lang="en-US" altLang="ja-JP" b="1" dirty="0">
              <a:solidFill>
                <a:schemeClr val="accent1"/>
              </a:solidFill>
            </a:endParaRPr>
          </a:p>
        </p:txBody>
      </p:sp>
    </p:spTree>
    <p:extLst>
      <p:ext uri="{BB962C8B-B14F-4D97-AF65-F5344CB8AC3E}">
        <p14:creationId xmlns:p14="http://schemas.microsoft.com/office/powerpoint/2010/main" val="1304320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算出された操作計画（抜粋）</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様々な制約条件を満たしながら、コストを削減する解が得られた。</a:t>
            </a:r>
            <a:endParaRPr lang="en-US" altLang="ja-JP" sz="2800" dirty="0"/>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1198813" y="1762749"/>
            <a:ext cx="4141369" cy="369332"/>
          </a:xfrm>
          <a:prstGeom prst="rect">
            <a:avLst/>
          </a:prstGeom>
          <a:noFill/>
        </p:spPr>
        <p:txBody>
          <a:bodyPr wrap="square" rtlCol="0">
            <a:spAutoFit/>
          </a:bodyPr>
          <a:lstStyle/>
          <a:p>
            <a:pPr algn="ctr"/>
            <a:r>
              <a:rPr kumimoji="1" lang="en-US" altLang="ja-JP" b="1" dirty="0">
                <a:solidFill>
                  <a:schemeClr val="accent1"/>
                </a:solidFill>
              </a:rPr>
              <a:t>TOC</a:t>
            </a:r>
            <a:r>
              <a:rPr kumimoji="1" lang="ja-JP" altLang="en-US" b="1" dirty="0">
                <a:solidFill>
                  <a:schemeClr val="accent1"/>
                </a:solidFill>
              </a:rPr>
              <a:t>除去率：水中の有機物の除去率</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479441" y="5033167"/>
            <a:ext cx="3548699" cy="338554"/>
          </a:xfrm>
          <a:prstGeom prst="rect">
            <a:avLst/>
          </a:prstGeom>
          <a:noFill/>
        </p:spPr>
        <p:txBody>
          <a:bodyPr wrap="square" rtlCol="0">
            <a:spAutoFit/>
          </a:bodyPr>
          <a:lstStyle/>
          <a:p>
            <a:pPr algn="ctr"/>
            <a:r>
              <a:rPr kumimoji="1" lang="ja-JP" altLang="en-US" sz="1600" b="1" dirty="0"/>
              <a:t>最適計画は、水質基準を遵守している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90539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再生水プロセス検証</a:t>
            </a:r>
          </a:p>
        </p:txBody>
      </p:sp>
      <p:pic>
        <p:nvPicPr>
          <p:cNvPr id="2" name="図 1">
            <a:extLst>
              <a:ext uri="{FF2B5EF4-FFF2-40B4-BE49-F238E27FC236}">
                <a16:creationId xmlns:a16="http://schemas.microsoft.com/office/drawing/2014/main" id="{8E164FEB-D4ED-E53A-0D48-60DF210717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198" y="2191583"/>
            <a:ext cx="5985802" cy="2841584"/>
          </a:xfrm>
          <a:prstGeom prst="rect">
            <a:avLst/>
          </a:prstGeom>
          <a:noFill/>
          <a:ln>
            <a:noFill/>
          </a:ln>
        </p:spPr>
      </p:pic>
      <p:sp>
        <p:nvSpPr>
          <p:cNvPr id="8" name="テキスト ボックス 7">
            <a:extLst>
              <a:ext uri="{FF2B5EF4-FFF2-40B4-BE49-F238E27FC236}">
                <a16:creationId xmlns:a16="http://schemas.microsoft.com/office/drawing/2014/main" id="{BC895D3C-3127-C865-0D7C-DECFE6F0EDD4}"/>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pic>
        <p:nvPicPr>
          <p:cNvPr id="11" name="図 10">
            <a:extLst>
              <a:ext uri="{FF2B5EF4-FFF2-40B4-BE49-F238E27FC236}">
                <a16:creationId xmlns:a16="http://schemas.microsoft.com/office/drawing/2014/main" id="{9B7A2E94-0002-55DA-0ACE-C1CB611FE1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8855" y="2191583"/>
            <a:ext cx="5940894" cy="2790689"/>
          </a:xfrm>
          <a:prstGeom prst="rect">
            <a:avLst/>
          </a:prstGeom>
          <a:noFill/>
          <a:ln>
            <a:noFill/>
          </a:ln>
        </p:spPr>
      </p:pic>
      <p:sp>
        <p:nvSpPr>
          <p:cNvPr id="13" name="テキスト ボックス 12">
            <a:extLst>
              <a:ext uri="{FF2B5EF4-FFF2-40B4-BE49-F238E27FC236}">
                <a16:creationId xmlns:a16="http://schemas.microsoft.com/office/drawing/2014/main" id="{22CEDD48-F162-1209-2961-5936317B25D7}"/>
              </a:ext>
            </a:extLst>
          </p:cNvPr>
          <p:cNvSpPr txBox="1"/>
          <p:nvPr/>
        </p:nvSpPr>
        <p:spPr>
          <a:xfrm>
            <a:off x="6851819" y="1762749"/>
            <a:ext cx="4434966" cy="369332"/>
          </a:xfrm>
          <a:prstGeom prst="rect">
            <a:avLst/>
          </a:prstGeom>
          <a:noFill/>
        </p:spPr>
        <p:txBody>
          <a:bodyPr wrap="square" rtlCol="0">
            <a:spAutoFit/>
          </a:bodyPr>
          <a:lstStyle/>
          <a:p>
            <a:pPr algn="ctr"/>
            <a:r>
              <a:rPr kumimoji="1" lang="en-US" altLang="ja-JP" b="1" dirty="0">
                <a:solidFill>
                  <a:schemeClr val="accent1"/>
                </a:solidFill>
              </a:rPr>
              <a:t>Inhibitor</a:t>
            </a:r>
            <a:r>
              <a:rPr kumimoji="1" lang="ja-JP" altLang="en-US" b="1" dirty="0">
                <a:solidFill>
                  <a:schemeClr val="accent1"/>
                </a:solidFill>
              </a:rPr>
              <a:t>：</a:t>
            </a:r>
            <a:r>
              <a:rPr kumimoji="1" lang="en-US" altLang="ja-JP" b="1" dirty="0">
                <a:solidFill>
                  <a:schemeClr val="accent1"/>
                </a:solidFill>
              </a:rPr>
              <a:t>RO</a:t>
            </a:r>
            <a:r>
              <a:rPr kumimoji="1" lang="ja-JP" altLang="en-US" b="1" dirty="0">
                <a:solidFill>
                  <a:schemeClr val="accent1"/>
                </a:solidFill>
              </a:rPr>
              <a:t>膜詰まりを防止する薬液</a:t>
            </a:r>
          </a:p>
        </p:txBody>
      </p:sp>
      <p:sp>
        <p:nvSpPr>
          <p:cNvPr id="17" name="テキスト ボックス 16">
            <a:extLst>
              <a:ext uri="{FF2B5EF4-FFF2-40B4-BE49-F238E27FC236}">
                <a16:creationId xmlns:a16="http://schemas.microsoft.com/office/drawing/2014/main" id="{7250448E-FBAC-0CCE-5237-63ED41C15645}"/>
              </a:ext>
            </a:extLst>
          </p:cNvPr>
          <p:cNvSpPr txBox="1"/>
          <p:nvPr/>
        </p:nvSpPr>
        <p:spPr>
          <a:xfrm>
            <a:off x="7107804" y="5032788"/>
            <a:ext cx="4178409" cy="338554"/>
          </a:xfrm>
          <a:prstGeom prst="rect">
            <a:avLst/>
          </a:prstGeom>
          <a:noFill/>
        </p:spPr>
        <p:txBody>
          <a:bodyPr wrap="square" rtlCol="0">
            <a:spAutoFit/>
          </a:bodyPr>
          <a:lstStyle/>
          <a:p>
            <a:pPr algn="ctr"/>
            <a:r>
              <a:rPr kumimoji="1" lang="ja-JP" altLang="en-US" sz="1600" b="1" dirty="0"/>
              <a:t>薬液コストは、操業実績よりも削減されている</a:t>
            </a:r>
          </a:p>
        </p:txBody>
      </p:sp>
      <p:sp>
        <p:nvSpPr>
          <p:cNvPr id="21" name="吹き出し: 角を丸めた四角形 20">
            <a:extLst>
              <a:ext uri="{FF2B5EF4-FFF2-40B4-BE49-F238E27FC236}">
                <a16:creationId xmlns:a16="http://schemas.microsoft.com/office/drawing/2014/main" id="{A5FDC27A-69FC-B798-B16F-984D212E9551}"/>
              </a:ext>
            </a:extLst>
          </p:cNvPr>
          <p:cNvSpPr/>
          <p:nvPr/>
        </p:nvSpPr>
        <p:spPr>
          <a:xfrm>
            <a:off x="3871519" y="5596775"/>
            <a:ext cx="7414694" cy="448399"/>
          </a:xfrm>
          <a:prstGeom prst="wedgeRoundRectCallout">
            <a:avLst>
              <a:gd name="adj1" fmla="val -33227"/>
              <a:gd name="adj2" fmla="val -8841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より滑らかにするには、変動幅制約を厳しくする必要があるが、可能解獲得が困難となる</a:t>
            </a:r>
          </a:p>
        </p:txBody>
      </p:sp>
    </p:spTree>
    <p:extLst>
      <p:ext uri="{BB962C8B-B14F-4D97-AF65-F5344CB8AC3E}">
        <p14:creationId xmlns:p14="http://schemas.microsoft.com/office/powerpoint/2010/main" val="3089668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752426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(3) </a:t>
            </a:r>
            <a:r>
              <a:rPr kumimoji="1" lang="ja-JP" altLang="en-US" sz="1600" b="1" dirty="0">
                <a:solidFill>
                  <a:schemeClr val="bg1"/>
                </a:solidFill>
              </a:rPr>
              <a:t>データ駆動制約問題での検証</a:t>
            </a:r>
          </a:p>
        </p:txBody>
      </p:sp>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08177" y="1078309"/>
            <a:ext cx="11364723" cy="48420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目的関数とデータ駆動の制約条件を課した最適化問題を作成した。</a:t>
            </a:r>
            <a:endParaRPr lang="en-US" altLang="ja-JP" sz="2800" dirty="0"/>
          </a:p>
        </p:txBody>
      </p:sp>
      <p:cxnSp>
        <p:nvCxnSpPr>
          <p:cNvPr id="63" name="直線コネクタ 62">
            <a:extLst>
              <a:ext uri="{FF2B5EF4-FFF2-40B4-BE49-F238E27FC236}">
                <a16:creationId xmlns:a16="http://schemas.microsoft.com/office/drawing/2014/main" id="{5AFFB04B-E68B-4191-AEA1-76AC05636061}"/>
              </a:ext>
            </a:extLst>
          </p:cNvPr>
          <p:cNvCxnSpPr>
            <a:cxnSpLocks/>
          </p:cNvCxnSpPr>
          <p:nvPr/>
        </p:nvCxnSpPr>
        <p:spPr>
          <a:xfrm flipV="1">
            <a:off x="355312" y="2034349"/>
            <a:ext cx="4107248"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02BD500D-5FC6-4D1A-9370-77C2B6DB1474}"/>
              </a:ext>
            </a:extLst>
          </p:cNvPr>
          <p:cNvSpPr txBox="1"/>
          <p:nvPr/>
        </p:nvSpPr>
        <p:spPr>
          <a:xfrm>
            <a:off x="420764" y="2410921"/>
            <a:ext cx="902811" cy="307777"/>
          </a:xfrm>
          <a:prstGeom prst="rect">
            <a:avLst/>
          </a:prstGeom>
          <a:noFill/>
        </p:spPr>
        <p:txBody>
          <a:bodyPr wrap="none" rtlCol="0">
            <a:spAutoFit/>
          </a:bodyPr>
          <a:lstStyle/>
          <a:p>
            <a:pPr algn="ctr"/>
            <a:r>
              <a:rPr kumimoji="1" lang="ja-JP" altLang="en-US" sz="1400" dirty="0"/>
              <a:t>目的関数</a:t>
            </a: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0107D34E-D779-4D84-980C-AA42E711744E}"/>
                  </a:ext>
                </a:extLst>
              </p:cNvPr>
              <p:cNvSpPr txBox="1"/>
              <p:nvPr/>
            </p:nvSpPr>
            <p:spPr>
              <a:xfrm>
                <a:off x="1770873" y="2207154"/>
                <a:ext cx="1571574"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f>
                        <m:fPr>
                          <m:ctrlPr>
                            <a:rPr kumimoji="1" lang="en-US" altLang="ja-JP" sz="1400" i="1">
                              <a:latin typeface="Cambria Math" panose="02040503050406030204" pitchFamily="18" charset="0"/>
                            </a:rPr>
                          </m:ctrlPr>
                        </m:fPr>
                        <m:num>
                          <m:r>
                            <a:rPr kumimoji="1" lang="en-US" altLang="ja-JP" sz="1400" i="1">
                              <a:latin typeface="Cambria Math" panose="02040503050406030204" pitchFamily="18" charset="0"/>
                            </a:rPr>
                            <m:t>1</m:t>
                          </m:r>
                        </m:num>
                        <m:den>
                          <m:r>
                            <a:rPr kumimoji="1" lang="en-US" altLang="ja-JP" sz="1400" i="1">
                              <a:latin typeface="Cambria Math" panose="02040503050406030204" pitchFamily="18" charset="0"/>
                            </a:rPr>
                            <m:t>𝑁</m:t>
                          </m:r>
                        </m:den>
                      </m:f>
                      <m:nary>
                        <m:naryPr>
                          <m:chr m:val="∑"/>
                          <m:ctrlPr>
                            <a:rPr kumimoji="1" lang="en-US" altLang="ja-JP" sz="1400" b="0" i="1" smtClean="0">
                              <a:latin typeface="Cambria Math" panose="02040503050406030204" pitchFamily="18" charset="0"/>
                            </a:rPr>
                          </m:ctrlPr>
                        </m:naryPr>
                        <m:sub>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𝑁</m:t>
                          </m:r>
                        </m:sup>
                        <m:e>
                          <m:sSubSup>
                            <m:sSubSupPr>
                              <m:ctrlPr>
                                <a:rPr kumimoji="1" lang="en-US" altLang="ja-JP" sz="1400" b="0" i="1" smtClean="0">
                                  <a:latin typeface="Cambria Math" panose="02040503050406030204" pitchFamily="18" charset="0"/>
                                </a:rPr>
                              </m:ctrlPr>
                            </m:sSubSup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up>
                              <m:r>
                                <a:rPr kumimoji="1" lang="en-US" altLang="ja-JP" sz="1400" b="0" i="1" smtClean="0">
                                  <a:latin typeface="Cambria Math" panose="02040503050406030204" pitchFamily="18" charset="0"/>
                                </a:rPr>
                                <m:t>2</m:t>
                              </m:r>
                            </m:sup>
                          </m:sSubSup>
                        </m:e>
                      </m:nary>
                    </m:oMath>
                  </m:oMathPara>
                </a14:m>
                <a:endParaRPr kumimoji="1" lang="ja-JP" altLang="en-US" sz="1400" dirty="0"/>
              </a:p>
            </p:txBody>
          </p:sp>
        </mc:Choice>
        <mc:Fallback xmlns="">
          <p:sp>
            <p:nvSpPr>
              <p:cNvPr id="65" name="テキスト ボックス 64">
                <a:extLst>
                  <a:ext uri="{FF2B5EF4-FFF2-40B4-BE49-F238E27FC236}">
                    <a16:creationId xmlns:a16="http://schemas.microsoft.com/office/drawing/2014/main" id="{0107D34E-D779-4D84-980C-AA42E711744E}"/>
                  </a:ext>
                </a:extLst>
              </p:cNvPr>
              <p:cNvSpPr txBox="1">
                <a:spLocks noRot="1" noChangeAspect="1" noMove="1" noResize="1" noEditPoints="1" noAdjustHandles="1" noChangeArrowheads="1" noChangeShapeType="1" noTextEdit="1"/>
              </p:cNvSpPr>
              <p:nvPr/>
            </p:nvSpPr>
            <p:spPr>
              <a:xfrm>
                <a:off x="1770873" y="2207154"/>
                <a:ext cx="1571574" cy="705642"/>
              </a:xfrm>
              <a:prstGeom prst="rect">
                <a:avLst/>
              </a:prstGeom>
              <a:blipFill>
                <a:blip r:embed="rId2"/>
                <a:stretch>
                  <a:fillRect/>
                </a:stretch>
              </a:blipFill>
            </p:spPr>
            <p:txBody>
              <a:bodyPr/>
              <a:lstStyle/>
              <a:p>
                <a:r>
                  <a:rPr lang="ja-JP" altLang="en-US">
                    <a:noFill/>
                  </a:rPr>
                  <a:t> </a:t>
                </a:r>
              </a:p>
            </p:txBody>
          </p:sp>
        </mc:Fallback>
      </mc:AlternateContent>
      <p:sp>
        <p:nvSpPr>
          <p:cNvPr id="77" name="テキスト ボックス 76">
            <a:extLst>
              <a:ext uri="{FF2B5EF4-FFF2-40B4-BE49-F238E27FC236}">
                <a16:creationId xmlns:a16="http://schemas.microsoft.com/office/drawing/2014/main" id="{86020540-F8BA-4379-89E1-3A8542B7F706}"/>
              </a:ext>
            </a:extLst>
          </p:cNvPr>
          <p:cNvSpPr txBox="1"/>
          <p:nvPr/>
        </p:nvSpPr>
        <p:spPr>
          <a:xfrm>
            <a:off x="427877" y="2905926"/>
            <a:ext cx="902811" cy="307777"/>
          </a:xfrm>
          <a:prstGeom prst="rect">
            <a:avLst/>
          </a:prstGeom>
          <a:noFill/>
        </p:spPr>
        <p:txBody>
          <a:bodyPr wrap="none" rtlCol="0">
            <a:spAutoFit/>
          </a:bodyPr>
          <a:lstStyle/>
          <a:p>
            <a:pPr algn="ctr"/>
            <a:r>
              <a:rPr kumimoji="1" lang="ja-JP" altLang="en-US" sz="1400" dirty="0"/>
              <a:t>制約条件</a:t>
            </a:r>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B3B3C87-DC09-4F15-A08A-2BF1EAA5DEAA}"/>
                  </a:ext>
                </a:extLst>
              </p:cNvPr>
              <p:cNvSpPr txBox="1"/>
              <p:nvPr/>
            </p:nvSpPr>
            <p:spPr>
              <a:xfrm>
                <a:off x="1695434" y="3332556"/>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0</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Sub>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9B3B3C87-DC09-4F15-A08A-2BF1EAA5DEAA}"/>
                  </a:ext>
                </a:extLst>
              </p:cNvPr>
              <p:cNvSpPr txBox="1">
                <a:spLocks noRot="1" noChangeAspect="1" noMove="1" noResize="1" noEditPoints="1" noAdjustHandles="1" noChangeArrowheads="1" noChangeShapeType="1" noTextEdit="1"/>
              </p:cNvSpPr>
              <p:nvPr/>
            </p:nvSpPr>
            <p:spPr>
              <a:xfrm>
                <a:off x="1695434" y="3332556"/>
                <a:ext cx="1176313" cy="30777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474C8B-DDE0-4B2E-A7F4-5C91849A55A1}"/>
                  </a:ext>
                </a:extLst>
              </p:cNvPr>
              <p:cNvSpPr txBox="1"/>
              <p:nvPr/>
            </p:nvSpPr>
            <p:spPr>
              <a:xfrm>
                <a:off x="1630912" y="2895097"/>
                <a:ext cx="1176312"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474C8B-DDE0-4B2E-A7F4-5C91849A55A1}"/>
                  </a:ext>
                </a:extLst>
              </p:cNvPr>
              <p:cNvSpPr txBox="1">
                <a:spLocks noRot="1" noChangeAspect="1" noMove="1" noResize="1" noEditPoints="1" noAdjustHandles="1" noChangeArrowheads="1" noChangeShapeType="1" noTextEdit="1"/>
              </p:cNvSpPr>
              <p:nvPr/>
            </p:nvSpPr>
            <p:spPr>
              <a:xfrm>
                <a:off x="1630912" y="2895097"/>
                <a:ext cx="1176312" cy="307777"/>
              </a:xfrm>
              <a:prstGeom prst="rect">
                <a:avLst/>
              </a:prstGeom>
              <a:blipFill>
                <a:blip r:embed="rId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EE439FE9-74AE-4210-B2AE-1661E4C3C4C5}"/>
                  </a:ext>
                </a:extLst>
              </p:cNvPr>
              <p:cNvSpPr txBox="1"/>
              <p:nvPr/>
            </p:nvSpPr>
            <p:spPr>
              <a:xfrm>
                <a:off x="3218622" y="2403990"/>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=3</m:t>
                      </m:r>
                    </m:oMath>
                  </m:oMathPara>
                </a14:m>
                <a:endParaRPr kumimoji="1" lang="ja-JP" altLang="en-US" sz="1400" dirty="0"/>
              </a:p>
            </p:txBody>
          </p:sp>
        </mc:Choice>
        <mc:Fallback xmlns="">
          <p:sp>
            <p:nvSpPr>
              <p:cNvPr id="90" name="テキスト ボックス 89">
                <a:extLst>
                  <a:ext uri="{FF2B5EF4-FFF2-40B4-BE49-F238E27FC236}">
                    <a16:creationId xmlns:a16="http://schemas.microsoft.com/office/drawing/2014/main" id="{EE439FE9-74AE-4210-B2AE-1661E4C3C4C5}"/>
                  </a:ext>
                </a:extLst>
              </p:cNvPr>
              <p:cNvSpPr txBox="1">
                <a:spLocks noRot="1" noChangeAspect="1" noMove="1" noResize="1" noEditPoints="1" noAdjustHandles="1" noChangeArrowheads="1" noChangeShapeType="1" noTextEdit="1"/>
              </p:cNvSpPr>
              <p:nvPr/>
            </p:nvSpPr>
            <p:spPr>
              <a:xfrm>
                <a:off x="3218622" y="2403990"/>
                <a:ext cx="1176313"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CF0C88B6-6418-4A22-95AD-14EC2757B87C}"/>
                  </a:ext>
                </a:extLst>
              </p:cNvPr>
              <p:cNvSpPr txBox="1"/>
              <p:nvPr/>
            </p:nvSpPr>
            <p:spPr>
              <a:xfrm>
                <a:off x="3191728" y="3321841"/>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=1,2,3</m:t>
                      </m:r>
                    </m:oMath>
                  </m:oMathPara>
                </a14:m>
                <a:endParaRPr kumimoji="1" lang="ja-JP" altLang="en-US" sz="1400" dirty="0"/>
              </a:p>
            </p:txBody>
          </p:sp>
        </mc:Choice>
        <mc:Fallback xmlns="">
          <p:sp>
            <p:nvSpPr>
              <p:cNvPr id="91" name="テキスト ボックス 90">
                <a:extLst>
                  <a:ext uri="{FF2B5EF4-FFF2-40B4-BE49-F238E27FC236}">
                    <a16:creationId xmlns:a16="http://schemas.microsoft.com/office/drawing/2014/main" id="{CF0C88B6-6418-4A22-95AD-14EC2757B87C}"/>
                  </a:ext>
                </a:extLst>
              </p:cNvPr>
              <p:cNvSpPr txBox="1">
                <a:spLocks noRot="1" noChangeAspect="1" noMove="1" noResize="1" noEditPoints="1" noAdjustHandles="1" noChangeArrowheads="1" noChangeShapeType="1" noTextEdit="1"/>
              </p:cNvSpPr>
              <p:nvPr/>
            </p:nvSpPr>
            <p:spPr>
              <a:xfrm>
                <a:off x="3191728" y="3321841"/>
                <a:ext cx="1176313"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テキスト ボックス 91">
                <a:extLst>
                  <a:ext uri="{FF2B5EF4-FFF2-40B4-BE49-F238E27FC236}">
                    <a16:creationId xmlns:a16="http://schemas.microsoft.com/office/drawing/2014/main" id="{3023E192-6E47-4554-A41E-943E658EFBB6}"/>
                  </a:ext>
                </a:extLst>
              </p:cNvPr>
              <p:cNvSpPr txBox="1"/>
              <p:nvPr/>
            </p:nvSpPr>
            <p:spPr>
              <a:xfrm>
                <a:off x="502878" y="4150972"/>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r>
                            <a:rPr kumimoji="1" lang="en-US" altLang="ja-JP" sz="1400" b="1" i="1" smtClean="0">
                              <a:latin typeface="Cambria Math" panose="02040503050406030204" pitchFamily="18" charset="0"/>
                            </a:rPr>
                            <m:t>;</m:t>
                          </m:r>
                          <m:r>
                            <a:rPr kumimoji="1" lang="ja-JP" altLang="en-US" sz="1400" i="1">
                              <a:latin typeface="Cambria Math" panose="02040503050406030204" pitchFamily="18" charset="0"/>
                            </a:rPr>
                            <m:t>𝜀</m:t>
                          </m:r>
                        </m:e>
                      </m:d>
                      <m:r>
                        <a:rPr kumimoji="1" lang="en-US" altLang="ja-JP" sz="1400" b="0" i="1" smtClean="0">
                          <a:latin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r>
                            <a:rPr kumimoji="1" lang="en-US" altLang="ja-JP" sz="1400" b="1" i="1">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m:t>
                      </m:r>
                      <m:r>
                        <a:rPr kumimoji="1" lang="ja-JP" altLang="en-US" sz="1400" b="0" i="1" smtClean="0">
                          <a:latin typeface="Cambria Math" panose="02040503050406030204" pitchFamily="18" charset="0"/>
                        </a:rPr>
                        <m:t>𝜀</m:t>
                      </m:r>
                    </m:oMath>
                  </m:oMathPara>
                </a14:m>
                <a:endParaRPr kumimoji="1" lang="ja-JP" altLang="en-US" sz="1400" dirty="0"/>
              </a:p>
            </p:txBody>
          </p:sp>
        </mc:Choice>
        <mc:Fallback xmlns="">
          <p:sp>
            <p:nvSpPr>
              <p:cNvPr id="92" name="テキスト ボックス 91">
                <a:extLst>
                  <a:ext uri="{FF2B5EF4-FFF2-40B4-BE49-F238E27FC236}">
                    <a16:creationId xmlns:a16="http://schemas.microsoft.com/office/drawing/2014/main" id="{3023E192-6E47-4554-A41E-943E658EFBB6}"/>
                  </a:ext>
                </a:extLst>
              </p:cNvPr>
              <p:cNvSpPr txBox="1">
                <a:spLocks noRot="1" noChangeAspect="1" noMove="1" noResize="1" noEditPoints="1" noAdjustHandles="1" noChangeArrowheads="1" noChangeShapeType="1" noTextEdit="1"/>
              </p:cNvSpPr>
              <p:nvPr/>
            </p:nvSpPr>
            <p:spPr>
              <a:xfrm>
                <a:off x="502878" y="4150972"/>
                <a:ext cx="2713133" cy="307777"/>
              </a:xfrm>
              <a:prstGeom prst="rect">
                <a:avLst/>
              </a:prstGeom>
              <a:blipFill>
                <a:blip r:embed="rId7"/>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ECC9890A-91C5-4B17-A1AA-D1B815A80ECA}"/>
                  </a:ext>
                </a:extLst>
              </p:cNvPr>
              <p:cNvSpPr txBox="1"/>
              <p:nvPr/>
            </p:nvSpPr>
            <p:spPr>
              <a:xfrm>
                <a:off x="629314" y="4485817"/>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𝑑𝑒𝑐𝑜𝑑𝑒</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𝑒𝑛𝑐𝑜𝑑𝑒</m:t>
                      </m:r>
                      <m:r>
                        <a:rPr kumimoji="1" lang="en-US" altLang="ja-JP" sz="1400" b="0" i="1" smtClean="0">
                          <a:latin typeface="Cambria Math" panose="02040503050406030204" pitchFamily="18" charset="0"/>
                        </a:rPr>
                        <m:t>(</m:t>
                      </m:r>
                      <m:r>
                        <a:rPr kumimoji="1" lang="en-US" altLang="ja-JP" sz="1400" b="1" i="1">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3" name="テキスト ボックス 92">
                <a:extLst>
                  <a:ext uri="{FF2B5EF4-FFF2-40B4-BE49-F238E27FC236}">
                    <a16:creationId xmlns:a16="http://schemas.microsoft.com/office/drawing/2014/main" id="{ECC9890A-91C5-4B17-A1AA-D1B815A80ECA}"/>
                  </a:ext>
                </a:extLst>
              </p:cNvPr>
              <p:cNvSpPr txBox="1">
                <a:spLocks noRot="1" noChangeAspect="1" noMove="1" noResize="1" noEditPoints="1" noAdjustHandles="1" noChangeArrowheads="1" noChangeShapeType="1" noTextEdit="1"/>
              </p:cNvSpPr>
              <p:nvPr/>
            </p:nvSpPr>
            <p:spPr>
              <a:xfrm>
                <a:off x="629314" y="4485817"/>
                <a:ext cx="2713133" cy="307777"/>
              </a:xfrm>
              <a:prstGeom prst="rect">
                <a:avLst/>
              </a:prstGeom>
              <a:blipFill>
                <a:blip r:embed="rId8"/>
                <a:stretch>
                  <a:fillRect b="-10000"/>
                </a:stretch>
              </a:blipFill>
            </p:spPr>
            <p:txBody>
              <a:bodyPr/>
              <a:lstStyle/>
              <a:p>
                <a:r>
                  <a:rPr lang="ja-JP" altLang="en-US">
                    <a:noFill/>
                  </a:rPr>
                  <a:t> </a:t>
                </a:r>
              </a:p>
            </p:txBody>
          </p:sp>
        </mc:Fallback>
      </mc:AlternateContent>
      <p:sp>
        <p:nvSpPr>
          <p:cNvPr id="94" name="テキスト ボックス 93">
            <a:extLst>
              <a:ext uri="{FF2B5EF4-FFF2-40B4-BE49-F238E27FC236}">
                <a16:creationId xmlns:a16="http://schemas.microsoft.com/office/drawing/2014/main" id="{B0C76DFE-1CB1-46C4-BE87-B6D2D5FC27B3}"/>
              </a:ext>
            </a:extLst>
          </p:cNvPr>
          <p:cNvSpPr txBox="1"/>
          <p:nvPr/>
        </p:nvSpPr>
        <p:spPr>
          <a:xfrm>
            <a:off x="420764" y="3765200"/>
            <a:ext cx="3272050" cy="307777"/>
          </a:xfrm>
          <a:prstGeom prst="rect">
            <a:avLst/>
          </a:prstGeom>
          <a:noFill/>
        </p:spPr>
        <p:txBody>
          <a:bodyPr wrap="none" rtlCol="0">
            <a:spAutoFit/>
          </a:bodyPr>
          <a:lstStyle/>
          <a:p>
            <a:pPr algn="ctr"/>
            <a:r>
              <a:rPr kumimoji="1" lang="ja-JP" altLang="en-US" sz="1400" dirty="0"/>
              <a:t>モデリングした特性式（陽に記述できない）</a:t>
            </a:r>
          </a:p>
        </p:txBody>
      </p: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7F3B54D7-7597-4DAE-A3CA-1B1519799C6D}"/>
                  </a:ext>
                </a:extLst>
              </p:cNvPr>
              <p:cNvSpPr txBox="1"/>
              <p:nvPr/>
            </p:nvSpPr>
            <p:spPr>
              <a:xfrm>
                <a:off x="2988070" y="4150972"/>
                <a:ext cx="11763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ja-JP" altLang="en-US" sz="1400" i="1" smtClean="0">
                          <a:latin typeface="Cambria Math" panose="02040503050406030204" pitchFamily="18" charset="0"/>
                        </a:rPr>
                        <m:t>𝜀</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10</m:t>
                          </m:r>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5" name="テキスト ボックス 94">
                <a:extLst>
                  <a:ext uri="{FF2B5EF4-FFF2-40B4-BE49-F238E27FC236}">
                    <a16:creationId xmlns:a16="http://schemas.microsoft.com/office/drawing/2014/main" id="{7F3B54D7-7597-4DAE-A3CA-1B1519799C6D}"/>
                  </a:ext>
                </a:extLst>
              </p:cNvPr>
              <p:cNvSpPr txBox="1">
                <a:spLocks noRot="1" noChangeAspect="1" noMove="1" noResize="1" noEditPoints="1" noAdjustHandles="1" noChangeArrowheads="1" noChangeShapeType="1" noTextEdit="1"/>
              </p:cNvSpPr>
              <p:nvPr/>
            </p:nvSpPr>
            <p:spPr>
              <a:xfrm>
                <a:off x="2988070" y="4150972"/>
                <a:ext cx="1176314" cy="307777"/>
              </a:xfrm>
              <a:prstGeom prst="rect">
                <a:avLst/>
              </a:prstGeom>
              <a:blipFill>
                <a:blip r:embed="rId9"/>
                <a:stretch>
                  <a:fillRect b="-10000"/>
                </a:stretch>
              </a:blipFill>
            </p:spPr>
            <p:txBody>
              <a:bodyPr/>
              <a:lstStyle/>
              <a:p>
                <a:r>
                  <a:rPr lang="ja-JP" altLang="en-US">
                    <a:noFill/>
                  </a:rPr>
                  <a:t> </a:t>
                </a:r>
              </a:p>
            </p:txBody>
          </p:sp>
        </mc:Fallback>
      </mc:AlternateContent>
      <p:sp>
        <p:nvSpPr>
          <p:cNvPr id="96" name="テキスト ボックス 95">
            <a:extLst>
              <a:ext uri="{FF2B5EF4-FFF2-40B4-BE49-F238E27FC236}">
                <a16:creationId xmlns:a16="http://schemas.microsoft.com/office/drawing/2014/main" id="{00619480-7C83-48BE-9DBC-4913BF713989}"/>
              </a:ext>
            </a:extLst>
          </p:cNvPr>
          <p:cNvSpPr txBox="1"/>
          <p:nvPr/>
        </p:nvSpPr>
        <p:spPr>
          <a:xfrm>
            <a:off x="1762540" y="1655709"/>
            <a:ext cx="1210589" cy="338554"/>
          </a:xfrm>
          <a:prstGeom prst="rect">
            <a:avLst/>
          </a:prstGeom>
          <a:noFill/>
        </p:spPr>
        <p:txBody>
          <a:bodyPr wrap="none" rtlCol="0">
            <a:spAutoFit/>
          </a:bodyPr>
          <a:lstStyle/>
          <a:p>
            <a:pPr algn="ctr"/>
            <a:r>
              <a:rPr kumimoji="1" lang="ja-JP" altLang="en-US" sz="1600" dirty="0"/>
              <a:t>最適化問題</a:t>
            </a:r>
          </a:p>
        </p:txBody>
      </p:sp>
      <p:pic>
        <p:nvPicPr>
          <p:cNvPr id="97" name="図 96">
            <a:extLst>
              <a:ext uri="{FF2B5EF4-FFF2-40B4-BE49-F238E27FC236}">
                <a16:creationId xmlns:a16="http://schemas.microsoft.com/office/drawing/2014/main" id="{8EE0DF7F-C599-4963-A266-9E5D3B529C35}"/>
              </a:ext>
            </a:extLst>
          </p:cNvPr>
          <p:cNvPicPr>
            <a:picLocks noChangeAspect="1"/>
          </p:cNvPicPr>
          <p:nvPr/>
        </p:nvPicPr>
        <p:blipFill>
          <a:blip r:embed="rId10"/>
          <a:stretch>
            <a:fillRect/>
          </a:stretch>
        </p:blipFill>
        <p:spPr>
          <a:xfrm>
            <a:off x="8455377" y="2559975"/>
            <a:ext cx="3185978" cy="3124512"/>
          </a:xfrm>
          <a:prstGeom prst="rect">
            <a:avLst/>
          </a:prstGeom>
        </p:spPr>
      </p:pic>
      <p:pic>
        <p:nvPicPr>
          <p:cNvPr id="98" name="図 97">
            <a:extLst>
              <a:ext uri="{FF2B5EF4-FFF2-40B4-BE49-F238E27FC236}">
                <a16:creationId xmlns:a16="http://schemas.microsoft.com/office/drawing/2014/main" id="{0F61AA78-9F57-411D-9BB5-FD1338E7686F}"/>
              </a:ext>
            </a:extLst>
          </p:cNvPr>
          <p:cNvPicPr>
            <a:picLocks noChangeAspect="1"/>
          </p:cNvPicPr>
          <p:nvPr/>
        </p:nvPicPr>
        <p:blipFill>
          <a:blip r:embed="rId11"/>
          <a:stretch>
            <a:fillRect/>
          </a:stretch>
        </p:blipFill>
        <p:spPr>
          <a:xfrm>
            <a:off x="5054660" y="2559975"/>
            <a:ext cx="3176962" cy="3124512"/>
          </a:xfrm>
          <a:prstGeom prst="rect">
            <a:avLst/>
          </a:prstGeom>
        </p:spPr>
      </p:pic>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8E082166-CCC0-459B-980A-797C020468C2}"/>
                  </a:ext>
                </a:extLst>
              </p:cNvPr>
              <p:cNvSpPr txBox="1"/>
              <p:nvPr/>
            </p:nvSpPr>
            <p:spPr>
              <a:xfrm>
                <a:off x="6100063" y="5953340"/>
                <a:ext cx="4314779" cy="307777"/>
              </a:xfrm>
              <a:prstGeom prst="rect">
                <a:avLst/>
              </a:prstGeom>
              <a:noFill/>
            </p:spPr>
            <p:txBody>
              <a:bodyPr wrap="square" rtlCol="0">
                <a:spAutoFit/>
              </a:bodyPr>
              <a:lstStyle/>
              <a:p>
                <a:pPr algn="ctr"/>
                <a:r>
                  <a:rPr kumimoji="1" lang="en-US" altLang="ja-JP" sz="1400" b="0" dirty="0"/>
                  <a:t>※</a:t>
                </a:r>
                <a14:m>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≤0</m:t>
                    </m:r>
                  </m:oMath>
                </a14:m>
                <a:r>
                  <a:rPr kumimoji="1" lang="ja-JP" altLang="en-US" sz="1400" dirty="0"/>
                  <a:t>の領域は、</a:t>
                </a:r>
                <a:r>
                  <a:rPr kumimoji="1" lang="en-US" altLang="ja-JP" sz="1400" dirty="0"/>
                  <a:t> </a:t>
                </a:r>
                <a14:m>
                  <m:oMath xmlns:m="http://schemas.openxmlformats.org/officeDocument/2006/math">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max</m:t>
                    </m:r>
                    <m:r>
                      <a:rPr kumimoji="1" lang="en-US" altLang="ja-JP" sz="1400" b="0" i="0" smtClean="0">
                        <a:latin typeface="Cambria Math" panose="02040503050406030204" pitchFamily="18" charset="0"/>
                      </a:rPr>
                      <m:t>{</m:t>
                    </m:r>
                    <m:r>
                      <a:rPr kumimoji="1" lang="en-US" altLang="ja-JP" sz="1400" i="1">
                        <a:latin typeface="Cambria Math" panose="02040503050406030204" pitchFamily="18" charset="0"/>
                      </a:rPr>
                      <m:t>𝑔</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oMath>
                </a14:m>
                <a:r>
                  <a:rPr kumimoji="1" lang="ja-JP" altLang="en-US" sz="1400" dirty="0"/>
                  <a:t>に置換して描画</a:t>
                </a:r>
              </a:p>
            </p:txBody>
          </p:sp>
        </mc:Choice>
        <mc:Fallback xmlns="">
          <p:sp>
            <p:nvSpPr>
              <p:cNvPr id="99" name="テキスト ボックス 98">
                <a:extLst>
                  <a:ext uri="{FF2B5EF4-FFF2-40B4-BE49-F238E27FC236}">
                    <a16:creationId xmlns:a16="http://schemas.microsoft.com/office/drawing/2014/main" id="{8E082166-CCC0-459B-980A-797C020468C2}"/>
                  </a:ext>
                </a:extLst>
              </p:cNvPr>
              <p:cNvSpPr txBox="1">
                <a:spLocks noRot="1" noChangeAspect="1" noMove="1" noResize="1" noEditPoints="1" noAdjustHandles="1" noChangeArrowheads="1" noChangeShapeType="1" noTextEdit="1"/>
              </p:cNvSpPr>
              <p:nvPr/>
            </p:nvSpPr>
            <p:spPr>
              <a:xfrm>
                <a:off x="6100063" y="5953340"/>
                <a:ext cx="4314779" cy="307777"/>
              </a:xfrm>
              <a:prstGeom prst="rect">
                <a:avLst/>
              </a:prstGeom>
              <a:blipFill>
                <a:blip r:embed="rId12"/>
                <a:stretch>
                  <a:fillRect t="-6000" b="-20000"/>
                </a:stretch>
              </a:blipFill>
            </p:spPr>
            <p:txBody>
              <a:bodyPr/>
              <a:lstStyle/>
              <a:p>
                <a:r>
                  <a:rPr lang="ja-JP" altLang="en-US">
                    <a:noFill/>
                  </a:rPr>
                  <a:t> </a:t>
                </a:r>
              </a:p>
            </p:txBody>
          </p:sp>
        </mc:Fallback>
      </mc:AlternateContent>
      <p:cxnSp>
        <p:nvCxnSpPr>
          <p:cNvPr id="100" name="直線コネクタ 99">
            <a:extLst>
              <a:ext uri="{FF2B5EF4-FFF2-40B4-BE49-F238E27FC236}">
                <a16:creationId xmlns:a16="http://schemas.microsoft.com/office/drawing/2014/main" id="{A9C02292-25B0-4682-925F-78338D78A18E}"/>
              </a:ext>
            </a:extLst>
          </p:cNvPr>
          <p:cNvCxnSpPr>
            <a:cxnSpLocks/>
          </p:cNvCxnSpPr>
          <p:nvPr/>
        </p:nvCxnSpPr>
        <p:spPr>
          <a:xfrm flipV="1">
            <a:off x="4798123" y="2034349"/>
            <a:ext cx="6810700"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88DDA6F9-0674-44B4-8811-ACB41FEA8B85}"/>
              </a:ext>
            </a:extLst>
          </p:cNvPr>
          <p:cNvSpPr txBox="1"/>
          <p:nvPr/>
        </p:nvSpPr>
        <p:spPr>
          <a:xfrm>
            <a:off x="6385082" y="1655709"/>
            <a:ext cx="3725700" cy="338554"/>
          </a:xfrm>
          <a:prstGeom prst="rect">
            <a:avLst/>
          </a:prstGeom>
          <a:noFill/>
        </p:spPr>
        <p:txBody>
          <a:bodyPr wrap="none" rtlCol="0">
            <a:spAutoFit/>
          </a:bodyPr>
          <a:lstStyle/>
          <a:p>
            <a:pPr algn="ctr"/>
            <a:r>
              <a:rPr kumimoji="1" lang="ja-JP" altLang="en-US" sz="1600" dirty="0"/>
              <a:t>制約違反量の景観（</a:t>
            </a:r>
            <a:r>
              <a:rPr kumimoji="1" lang="en-US" altLang="ja-JP" sz="1600" dirty="0"/>
              <a:t>3</a:t>
            </a:r>
            <a:r>
              <a:rPr kumimoji="1" lang="ja-JP" altLang="en-US" sz="1600" dirty="0"/>
              <a:t>次元球殻データ）</a:t>
            </a:r>
          </a:p>
        </p:txBody>
      </p:sp>
      <p:sp>
        <p:nvSpPr>
          <p:cNvPr id="102" name="テキスト ボックス 101">
            <a:extLst>
              <a:ext uri="{FF2B5EF4-FFF2-40B4-BE49-F238E27FC236}">
                <a16:creationId xmlns:a16="http://schemas.microsoft.com/office/drawing/2014/main" id="{D21ED814-80A0-4F87-A03A-F97C9B3516FD}"/>
              </a:ext>
            </a:extLst>
          </p:cNvPr>
          <p:cNvSpPr txBox="1"/>
          <p:nvPr/>
        </p:nvSpPr>
        <p:spPr>
          <a:xfrm>
            <a:off x="5986094" y="5651934"/>
            <a:ext cx="1002197" cy="307777"/>
          </a:xfrm>
          <a:prstGeom prst="rect">
            <a:avLst/>
          </a:prstGeom>
          <a:noFill/>
        </p:spPr>
        <p:txBody>
          <a:bodyPr wrap="none" rtlCol="0">
            <a:spAutoFit/>
          </a:bodyPr>
          <a:lstStyle/>
          <a:p>
            <a:pPr algn="ctr"/>
            <a:r>
              <a:rPr kumimoji="1" lang="en-US" altLang="ja-JP" sz="1400" dirty="0"/>
              <a:t>3</a:t>
            </a:r>
            <a:r>
              <a:rPr kumimoji="1" lang="ja-JP" altLang="en-US" sz="1400" dirty="0"/>
              <a:t>次元空間</a:t>
            </a:r>
          </a:p>
        </p:txBody>
      </p:sp>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ACA011A5-50A0-41C3-8688-75A79460E0A6}"/>
                  </a:ext>
                </a:extLst>
              </p:cNvPr>
              <p:cNvSpPr txBox="1"/>
              <p:nvPr/>
            </p:nvSpPr>
            <p:spPr>
              <a:xfrm>
                <a:off x="9235404" y="5651934"/>
                <a:ext cx="1778372" cy="307777"/>
              </a:xfrm>
              <a:prstGeom prst="rect">
                <a:avLst/>
              </a:prstGeom>
              <a:noFill/>
            </p:spPr>
            <p:txBody>
              <a:bodyPr wrap="none" rtlCol="0">
                <a:spAutoFit/>
              </a:bodyPr>
              <a:lstStyle/>
              <a:p>
                <a:pPr algn="ctr"/>
                <a:r>
                  <a:rPr kumimoji="1" lang="en-US" altLang="ja-JP" sz="1400" dirty="0"/>
                  <a:t>2</a:t>
                </a:r>
                <a:r>
                  <a:rPr kumimoji="1" lang="ja-JP" altLang="en-US" sz="1400" dirty="0"/>
                  <a:t>次元断面（</a:t>
                </a:r>
                <a14:m>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1</m:t>
                        </m:r>
                      </m:sub>
                    </m:sSub>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2</m:t>
                        </m:r>
                      </m:sub>
                    </m:sSub>
                  </m:oMath>
                </a14:m>
                <a:r>
                  <a:rPr kumimoji="1" lang="ja-JP" altLang="en-US" sz="1400" dirty="0"/>
                  <a:t>）</a:t>
                </a:r>
              </a:p>
            </p:txBody>
          </p:sp>
        </mc:Choice>
        <mc:Fallback xmlns="">
          <p:sp>
            <p:nvSpPr>
              <p:cNvPr id="103" name="テキスト ボックス 102">
                <a:extLst>
                  <a:ext uri="{FF2B5EF4-FFF2-40B4-BE49-F238E27FC236}">
                    <a16:creationId xmlns:a16="http://schemas.microsoft.com/office/drawing/2014/main" id="{ACA011A5-50A0-41C3-8688-75A79460E0A6}"/>
                  </a:ext>
                </a:extLst>
              </p:cNvPr>
              <p:cNvSpPr txBox="1">
                <a:spLocks noRot="1" noChangeAspect="1" noMove="1" noResize="1" noEditPoints="1" noAdjustHandles="1" noChangeArrowheads="1" noChangeShapeType="1" noTextEdit="1"/>
              </p:cNvSpPr>
              <p:nvPr/>
            </p:nvSpPr>
            <p:spPr>
              <a:xfrm>
                <a:off x="9235404" y="5651934"/>
                <a:ext cx="1778372" cy="307777"/>
              </a:xfrm>
              <a:prstGeom prst="rect">
                <a:avLst/>
              </a:prstGeom>
              <a:blipFill>
                <a:blip r:embed="rId13"/>
                <a:stretch>
                  <a:fillRect l="-342" t="-3922" r="-342" b="-21569"/>
                </a:stretch>
              </a:blipFill>
            </p:spPr>
            <p:txBody>
              <a:bodyPr/>
              <a:lstStyle/>
              <a:p>
                <a:r>
                  <a:rPr lang="ja-JP" altLang="en-US">
                    <a:noFill/>
                  </a:rPr>
                  <a:t> </a:t>
                </a:r>
              </a:p>
            </p:txBody>
          </p:sp>
        </mc:Fallback>
      </mc:AlternateContent>
      <p:sp>
        <p:nvSpPr>
          <p:cNvPr id="104" name="テキスト ボックス 103">
            <a:extLst>
              <a:ext uri="{FF2B5EF4-FFF2-40B4-BE49-F238E27FC236}">
                <a16:creationId xmlns:a16="http://schemas.microsoft.com/office/drawing/2014/main" id="{18F08268-29AC-4CEE-A0E2-12C5212BEF34}"/>
              </a:ext>
            </a:extLst>
          </p:cNvPr>
          <p:cNvSpPr txBox="1"/>
          <p:nvPr/>
        </p:nvSpPr>
        <p:spPr>
          <a:xfrm>
            <a:off x="351735" y="4919620"/>
            <a:ext cx="4394152" cy="523220"/>
          </a:xfrm>
          <a:prstGeom prst="rect">
            <a:avLst/>
          </a:prstGeom>
          <a:noFill/>
        </p:spPr>
        <p:txBody>
          <a:bodyPr wrap="none" rtlCol="0">
            <a:spAutoFit/>
          </a:bodyPr>
          <a:lstStyle/>
          <a:p>
            <a:pPr algn="ctr"/>
            <a:r>
              <a:rPr kumimoji="1" lang="en-US" altLang="ja-JP" sz="1400" dirty="0" err="1"/>
              <a:t>AutoEncoder</a:t>
            </a:r>
            <a:r>
              <a:rPr kumimoji="1" lang="ja-JP" altLang="en-US" sz="1400" dirty="0"/>
              <a:t>で、学習データから抽出した非凸性の特性式</a:t>
            </a:r>
            <a:endParaRPr kumimoji="1" lang="en-US" altLang="ja-JP" sz="1400" dirty="0"/>
          </a:p>
          <a:p>
            <a:pPr algn="ctr"/>
            <a:r>
              <a:rPr kumimoji="1" lang="ja-JP" altLang="en-US" sz="1400" dirty="0"/>
              <a:t>（学習済モデルで評価）</a:t>
            </a:r>
          </a:p>
        </p:txBody>
      </p:sp>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B7A46604-B489-438D-A777-56FE3E262AED}"/>
                  </a:ext>
                </a:extLst>
              </p:cNvPr>
              <p:cNvSpPr txBox="1"/>
              <p:nvPr/>
            </p:nvSpPr>
            <p:spPr>
              <a:xfrm>
                <a:off x="4819751" y="2139691"/>
                <a:ext cx="4840236" cy="523220"/>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の最小解（原点）と実行可能領域（学習データ付近）の間に</a:t>
                </a:r>
                <a:endParaRPr kumimoji="1" lang="en-US" altLang="ja-JP" sz="1400" dirty="0"/>
              </a:p>
              <a:p>
                <a:pPr algn="ctr"/>
                <a:r>
                  <a:rPr kumimoji="1" lang="ja-JP" altLang="en-US" sz="1400" dirty="0"/>
                  <a:t>パレートフロンティアが出現する</a:t>
                </a:r>
              </a:p>
            </p:txBody>
          </p:sp>
        </mc:Choice>
        <mc:Fallback xmlns="">
          <p:sp>
            <p:nvSpPr>
              <p:cNvPr id="105" name="テキスト ボックス 104">
                <a:extLst>
                  <a:ext uri="{FF2B5EF4-FFF2-40B4-BE49-F238E27FC236}">
                    <a16:creationId xmlns:a16="http://schemas.microsoft.com/office/drawing/2014/main" id="{B7A46604-B489-438D-A777-56FE3E262AED}"/>
                  </a:ext>
                </a:extLst>
              </p:cNvPr>
              <p:cNvSpPr txBox="1">
                <a:spLocks noRot="1" noChangeAspect="1" noMove="1" noResize="1" noEditPoints="1" noAdjustHandles="1" noChangeArrowheads="1" noChangeShapeType="1" noTextEdit="1"/>
              </p:cNvSpPr>
              <p:nvPr/>
            </p:nvSpPr>
            <p:spPr>
              <a:xfrm>
                <a:off x="4819751" y="2139691"/>
                <a:ext cx="4840236" cy="523220"/>
              </a:xfrm>
              <a:prstGeom prst="rect">
                <a:avLst/>
              </a:prstGeom>
              <a:blipFill>
                <a:blip r:embed="rId14"/>
                <a:stretch>
                  <a:fillRect t="-2326" b="-104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a:extLst>
                  <a:ext uri="{FF2B5EF4-FFF2-40B4-BE49-F238E27FC236}">
                    <a16:creationId xmlns:a16="http://schemas.microsoft.com/office/drawing/2014/main" id="{5A0BE3D2-8B2C-463F-BD81-27F69316D787}"/>
                  </a:ext>
                </a:extLst>
              </p:cNvPr>
              <p:cNvSpPr txBox="1"/>
              <p:nvPr/>
            </p:nvSpPr>
            <p:spPr>
              <a:xfrm>
                <a:off x="4328724" y="4352879"/>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06" name="テキスト ボックス 105">
                <a:extLst>
                  <a:ext uri="{FF2B5EF4-FFF2-40B4-BE49-F238E27FC236}">
                    <a16:creationId xmlns:a16="http://schemas.microsoft.com/office/drawing/2014/main" id="{5A0BE3D2-8B2C-463F-BD81-27F69316D787}"/>
                  </a:ext>
                </a:extLst>
              </p:cNvPr>
              <p:cNvSpPr txBox="1">
                <a:spLocks noRot="1" noChangeAspect="1" noMove="1" noResize="1" noEditPoints="1" noAdjustHandles="1" noChangeArrowheads="1" noChangeShapeType="1" noTextEdit="1"/>
              </p:cNvSpPr>
              <p:nvPr/>
            </p:nvSpPr>
            <p:spPr>
              <a:xfrm>
                <a:off x="4328724" y="4352879"/>
                <a:ext cx="995599" cy="307777"/>
              </a:xfrm>
              <a:prstGeom prst="rect">
                <a:avLst/>
              </a:prstGeom>
              <a:blipFill>
                <a:blip r:embed="rId15"/>
                <a:stretch>
                  <a:fillRect t="-3922" b="-19608"/>
                </a:stretch>
              </a:blipFill>
            </p:spPr>
            <p:txBody>
              <a:bodyPr/>
              <a:lstStyle/>
              <a:p>
                <a:r>
                  <a:rPr lang="ja-JP" altLang="en-US">
                    <a:noFill/>
                  </a:rPr>
                  <a:t> </a:t>
                </a:r>
              </a:p>
            </p:txBody>
          </p:sp>
        </mc:Fallback>
      </mc:AlternateContent>
      <p:pic>
        <p:nvPicPr>
          <p:cNvPr id="108" name="図 107">
            <a:extLst>
              <a:ext uri="{FF2B5EF4-FFF2-40B4-BE49-F238E27FC236}">
                <a16:creationId xmlns:a16="http://schemas.microsoft.com/office/drawing/2014/main" id="{07B294F1-3175-461E-8747-28AA5C8F4D3F}"/>
              </a:ext>
            </a:extLst>
          </p:cNvPr>
          <p:cNvPicPr>
            <a:picLocks noChangeAspect="1"/>
          </p:cNvPicPr>
          <p:nvPr/>
        </p:nvPicPr>
        <p:blipFill>
          <a:blip r:embed="rId16"/>
          <a:stretch>
            <a:fillRect/>
          </a:stretch>
        </p:blipFill>
        <p:spPr>
          <a:xfrm>
            <a:off x="2532400" y="5435440"/>
            <a:ext cx="2549052" cy="792625"/>
          </a:xfrm>
          <a:prstGeom prst="rect">
            <a:avLst/>
          </a:prstGeom>
        </p:spPr>
      </p:pic>
      <p:sp>
        <p:nvSpPr>
          <p:cNvPr id="109" name="テキスト ボックス 108">
            <a:extLst>
              <a:ext uri="{FF2B5EF4-FFF2-40B4-BE49-F238E27FC236}">
                <a16:creationId xmlns:a16="http://schemas.microsoft.com/office/drawing/2014/main" id="{94D72A32-01C7-4501-9ED1-BA7B4AB23BE6}"/>
              </a:ext>
            </a:extLst>
          </p:cNvPr>
          <p:cNvSpPr txBox="1"/>
          <p:nvPr/>
        </p:nvSpPr>
        <p:spPr>
          <a:xfrm>
            <a:off x="4328724" y="3660374"/>
            <a:ext cx="1600867" cy="307777"/>
          </a:xfrm>
          <a:prstGeom prst="rect">
            <a:avLst/>
          </a:prstGeom>
          <a:noFill/>
        </p:spPr>
        <p:txBody>
          <a:bodyPr wrap="square" rtlCol="0">
            <a:spAutoFit/>
          </a:bodyPr>
          <a:lstStyle/>
          <a:p>
            <a:pPr algn="ctr"/>
            <a:r>
              <a:rPr kumimoji="1" lang="ja-JP" altLang="en-US" sz="1400" dirty="0"/>
              <a:t>実行可能な最適解</a:t>
            </a:r>
          </a:p>
        </p:txBody>
      </p:sp>
      <p:cxnSp>
        <p:nvCxnSpPr>
          <p:cNvPr id="15" name="直線コネクタ 14">
            <a:extLst>
              <a:ext uri="{FF2B5EF4-FFF2-40B4-BE49-F238E27FC236}">
                <a16:creationId xmlns:a16="http://schemas.microsoft.com/office/drawing/2014/main" id="{7123D990-9F23-405C-A868-89CCDFDF07D9}"/>
              </a:ext>
            </a:extLst>
          </p:cNvPr>
          <p:cNvCxnSpPr>
            <a:cxnSpLocks/>
            <a:stCxn id="109" idx="3"/>
            <a:endCxn id="111" idx="1"/>
          </p:cNvCxnSpPr>
          <p:nvPr/>
        </p:nvCxnSpPr>
        <p:spPr>
          <a:xfrm>
            <a:off x="5929591" y="3814263"/>
            <a:ext cx="395804" cy="18626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B9737CED-486D-4319-B221-74394F54DBA2}"/>
              </a:ext>
            </a:extLst>
          </p:cNvPr>
          <p:cNvCxnSpPr>
            <a:cxnSpLocks/>
            <a:stCxn id="106" idx="3"/>
            <a:endCxn id="24" idx="1"/>
          </p:cNvCxnSpPr>
          <p:nvPr/>
        </p:nvCxnSpPr>
        <p:spPr>
          <a:xfrm>
            <a:off x="5324323" y="4506768"/>
            <a:ext cx="328459" cy="8497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星: 5 pt 23">
            <a:extLst>
              <a:ext uri="{FF2B5EF4-FFF2-40B4-BE49-F238E27FC236}">
                <a16:creationId xmlns:a16="http://schemas.microsoft.com/office/drawing/2014/main" id="{9BD45543-5171-495D-BE28-B656A6F0CF18}"/>
              </a:ext>
            </a:extLst>
          </p:cNvPr>
          <p:cNvSpPr/>
          <p:nvPr/>
        </p:nvSpPr>
        <p:spPr>
          <a:xfrm>
            <a:off x="5652782" y="4514530"/>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1" name="星: 5 pt 110">
            <a:extLst>
              <a:ext uri="{FF2B5EF4-FFF2-40B4-BE49-F238E27FC236}">
                <a16:creationId xmlns:a16="http://schemas.microsoft.com/office/drawing/2014/main" id="{64172318-A7FC-4C61-BD6D-EE5438B395E7}"/>
              </a:ext>
            </a:extLst>
          </p:cNvPr>
          <p:cNvSpPr/>
          <p:nvPr/>
        </p:nvSpPr>
        <p:spPr>
          <a:xfrm>
            <a:off x="6325395" y="3923319"/>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4" name="星: 5 pt 113">
            <a:extLst>
              <a:ext uri="{FF2B5EF4-FFF2-40B4-BE49-F238E27FC236}">
                <a16:creationId xmlns:a16="http://schemas.microsoft.com/office/drawing/2014/main" id="{56E42E38-B00A-41D8-8873-0E9FF42B2D74}"/>
              </a:ext>
            </a:extLst>
          </p:cNvPr>
          <p:cNvSpPr/>
          <p:nvPr/>
        </p:nvSpPr>
        <p:spPr>
          <a:xfrm>
            <a:off x="10305921" y="348674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6" name="星: 5 pt 115">
            <a:extLst>
              <a:ext uri="{FF2B5EF4-FFF2-40B4-BE49-F238E27FC236}">
                <a16:creationId xmlns:a16="http://schemas.microsoft.com/office/drawing/2014/main" id="{E9E89810-BC0E-4B16-81D5-123A6A61E3CF}"/>
              </a:ext>
            </a:extLst>
          </p:cNvPr>
          <p:cNvSpPr/>
          <p:nvPr/>
        </p:nvSpPr>
        <p:spPr>
          <a:xfrm>
            <a:off x="9183737" y="4717126"/>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8" name="直線コネクタ 117">
            <a:extLst>
              <a:ext uri="{FF2B5EF4-FFF2-40B4-BE49-F238E27FC236}">
                <a16:creationId xmlns:a16="http://schemas.microsoft.com/office/drawing/2014/main" id="{66987158-9FA1-44FF-A14C-29CA9C4BE21F}"/>
              </a:ext>
            </a:extLst>
          </p:cNvPr>
          <p:cNvCxnSpPr>
            <a:stCxn id="114" idx="2"/>
            <a:endCxn id="116" idx="4"/>
          </p:cNvCxnSpPr>
          <p:nvPr/>
        </p:nvCxnSpPr>
        <p:spPr>
          <a:xfrm flipH="1">
            <a:off x="9374382" y="3688880"/>
            <a:ext cx="967949" cy="1105456"/>
          </a:xfrm>
          <a:prstGeom prst="line">
            <a:avLst/>
          </a:prstGeom>
          <a:ln w="190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7920642D-16BC-4EA3-A5D3-244F08114357}"/>
                  </a:ext>
                </a:extLst>
              </p:cNvPr>
              <p:cNvSpPr txBox="1"/>
              <p:nvPr/>
            </p:nvSpPr>
            <p:spPr>
              <a:xfrm>
                <a:off x="10102742" y="4815870"/>
                <a:ext cx="2105449" cy="307777"/>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のパレートフロンティア</a:t>
                </a:r>
              </a:p>
            </p:txBody>
          </p:sp>
        </mc:Choice>
        <mc:Fallback xmlns="">
          <p:sp>
            <p:nvSpPr>
              <p:cNvPr id="120" name="テキスト ボックス 119">
                <a:extLst>
                  <a:ext uri="{FF2B5EF4-FFF2-40B4-BE49-F238E27FC236}">
                    <a16:creationId xmlns:a16="http://schemas.microsoft.com/office/drawing/2014/main" id="{7920642D-16BC-4EA3-A5D3-244F08114357}"/>
                  </a:ext>
                </a:extLst>
              </p:cNvPr>
              <p:cNvSpPr txBox="1">
                <a:spLocks noRot="1" noChangeAspect="1" noMove="1" noResize="1" noEditPoints="1" noAdjustHandles="1" noChangeArrowheads="1" noChangeShapeType="1" noTextEdit="1"/>
              </p:cNvSpPr>
              <p:nvPr/>
            </p:nvSpPr>
            <p:spPr>
              <a:xfrm>
                <a:off x="10102742" y="4815870"/>
                <a:ext cx="2105449" cy="307777"/>
              </a:xfrm>
              <a:prstGeom prst="rect">
                <a:avLst/>
              </a:prstGeom>
              <a:blipFill>
                <a:blip r:embed="rId17"/>
                <a:stretch>
                  <a:fillRect t="-4000" b="-22000"/>
                </a:stretch>
              </a:blipFill>
            </p:spPr>
            <p:txBody>
              <a:bodyPr/>
              <a:lstStyle/>
              <a:p>
                <a:r>
                  <a:rPr lang="ja-JP" altLang="en-US">
                    <a:noFill/>
                  </a:rPr>
                  <a:t> </a:t>
                </a:r>
              </a:p>
            </p:txBody>
          </p:sp>
        </mc:Fallback>
      </mc:AlternateContent>
      <p:cxnSp>
        <p:nvCxnSpPr>
          <p:cNvPr id="121" name="直線コネクタ 120">
            <a:extLst>
              <a:ext uri="{FF2B5EF4-FFF2-40B4-BE49-F238E27FC236}">
                <a16:creationId xmlns:a16="http://schemas.microsoft.com/office/drawing/2014/main" id="{FB787F6C-3936-4878-B749-45BF7A3E6FB4}"/>
              </a:ext>
            </a:extLst>
          </p:cNvPr>
          <p:cNvCxnSpPr>
            <a:cxnSpLocks/>
            <a:endCxn id="120" idx="1"/>
          </p:cNvCxnSpPr>
          <p:nvPr/>
        </p:nvCxnSpPr>
        <p:spPr>
          <a:xfrm>
            <a:off x="9857506" y="4287583"/>
            <a:ext cx="245236" cy="68217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E73F363F-15E4-4355-9322-A572AA9D05AD}"/>
              </a:ext>
            </a:extLst>
          </p:cNvPr>
          <p:cNvSpPr txBox="1"/>
          <p:nvPr/>
        </p:nvSpPr>
        <p:spPr>
          <a:xfrm>
            <a:off x="430696" y="3334278"/>
            <a:ext cx="1261884" cy="307777"/>
          </a:xfrm>
          <a:prstGeom prst="rect">
            <a:avLst/>
          </a:prstGeom>
          <a:noFill/>
        </p:spPr>
        <p:txBody>
          <a:bodyPr wrap="none" rtlCol="0">
            <a:spAutoFit/>
          </a:bodyPr>
          <a:lstStyle/>
          <a:p>
            <a:pPr algn="ctr"/>
            <a:r>
              <a:rPr kumimoji="1" lang="ja-JP" altLang="en-US" sz="1400" dirty="0"/>
              <a:t>初期配置領域</a:t>
            </a:r>
          </a:p>
        </p:txBody>
      </p:sp>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A8A5B0F2-E820-4401-A845-A5A83E2041E1}"/>
                  </a:ext>
                </a:extLst>
              </p:cNvPr>
              <p:cNvSpPr txBox="1"/>
              <p:nvPr/>
            </p:nvSpPr>
            <p:spPr>
              <a:xfrm>
                <a:off x="9784426" y="2139691"/>
                <a:ext cx="204872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1" i="1" smtClean="0">
                              <a:latin typeface="Cambria Math" panose="02040503050406030204" pitchFamily="18" charset="0"/>
                            </a:rPr>
                          </m:ctrlPr>
                        </m:sSupPr>
                        <m:e>
                          <m:r>
                            <a:rPr kumimoji="1" lang="en-US" altLang="ja-JP" sz="1400" b="1" i="1" smtClean="0">
                              <a:latin typeface="Cambria Math" panose="02040503050406030204" pitchFamily="18" charset="0"/>
                            </a:rPr>
                            <m:t>𝒙</m:t>
                          </m:r>
                        </m:e>
                        <m:sup>
                          <m:r>
                            <a:rPr kumimoji="1" lang="en-US" altLang="ja-JP" sz="1400" b="1" i="1" smtClean="0">
                              <a:latin typeface="Cambria Math" panose="02040503050406030204" pitchFamily="18" charset="0"/>
                            </a:rPr>
                            <m:t>∗</m:t>
                          </m:r>
                        </m:sup>
                      </m:sSup>
                      <m:r>
                        <a:rPr kumimoji="1" lang="en-US" altLang="ja-JP" sz="1400" b="1"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0.6</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1" i="1" smtClean="0">
                          <a:latin typeface="Cambria Math" panose="02040503050406030204" pitchFamily="18" charset="0"/>
                          <a:ea typeface="Cambria Math" panose="02040503050406030204" pitchFamily="18" charset="0"/>
                        </a:rPr>
                        <m:t>𝟏</m:t>
                      </m:r>
                      <m:r>
                        <a:rPr kumimoji="1" lang="en-US" altLang="ja-JP" sz="1400" b="1" i="1" smtClean="0">
                          <a:latin typeface="Cambria Math" panose="02040503050406030204" pitchFamily="18" charset="0"/>
                          <a:ea typeface="Cambria Math" panose="02040503050406030204" pitchFamily="18" charset="0"/>
                        </a:rPr>
                        <m:t>,</m:t>
                      </m:r>
                      <m:sSup>
                        <m:sSupPr>
                          <m:ctrlPr>
                            <a:rPr kumimoji="1" lang="en-US" altLang="ja-JP" sz="1400" i="1" smtClean="0">
                              <a:latin typeface="Cambria Math" panose="02040503050406030204" pitchFamily="18" charset="0"/>
                              <a:ea typeface="Cambria Math" panose="02040503050406030204" pitchFamily="18" charset="0"/>
                            </a:rPr>
                          </m:ctrlPr>
                        </m:sSupPr>
                        <m:e>
                          <m:r>
                            <a:rPr kumimoji="1" lang="en-US" altLang="ja-JP" sz="1400" b="0" i="1" smtClean="0">
                              <a:latin typeface="Cambria Math" panose="02040503050406030204" pitchFamily="18" charset="0"/>
                              <a:ea typeface="Cambria Math" panose="02040503050406030204" pitchFamily="18" charset="0"/>
                            </a:rPr>
                            <m:t>𝑓</m:t>
                          </m:r>
                        </m:e>
                        <m:sup>
                          <m:r>
                            <a:rPr kumimoji="1" lang="en-US" altLang="ja-JP" sz="1400" b="0" i="1" smtClean="0">
                              <a:latin typeface="Cambria Math" panose="02040503050406030204" pitchFamily="18" charset="0"/>
                              <a:ea typeface="Cambria Math" panose="02040503050406030204" pitchFamily="18" charset="0"/>
                            </a:rPr>
                            <m:t>∗</m:t>
                          </m:r>
                        </m:sup>
                      </m:sSup>
                      <m:r>
                        <a:rPr kumimoji="1" lang="en-US" altLang="ja-JP" sz="1400" b="1"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0.36</m:t>
                      </m:r>
                    </m:oMath>
                  </m:oMathPara>
                </a14:m>
                <a:endParaRPr kumimoji="1" lang="ja-JP" altLang="en-US" sz="1400" dirty="0"/>
              </a:p>
            </p:txBody>
          </p:sp>
        </mc:Choice>
        <mc:Fallback xmlns="">
          <p:sp>
            <p:nvSpPr>
              <p:cNvPr id="128" name="テキスト ボックス 127">
                <a:extLst>
                  <a:ext uri="{FF2B5EF4-FFF2-40B4-BE49-F238E27FC236}">
                    <a16:creationId xmlns:a16="http://schemas.microsoft.com/office/drawing/2014/main" id="{A8A5B0F2-E820-4401-A845-A5A83E2041E1}"/>
                  </a:ext>
                </a:extLst>
              </p:cNvPr>
              <p:cNvSpPr txBox="1">
                <a:spLocks noRot="1" noChangeAspect="1" noMove="1" noResize="1" noEditPoints="1" noAdjustHandles="1" noChangeArrowheads="1" noChangeShapeType="1" noTextEdit="1"/>
              </p:cNvSpPr>
              <p:nvPr/>
            </p:nvSpPr>
            <p:spPr>
              <a:xfrm>
                <a:off x="9784426" y="2139691"/>
                <a:ext cx="2048724" cy="307777"/>
              </a:xfrm>
              <a:prstGeom prst="rect">
                <a:avLst/>
              </a:prstGeom>
              <a:blipFill>
                <a:blip r:embed="rId18"/>
                <a:stretch>
                  <a:fillRect b="-1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52011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両手法は、実行可能解かつ同等の準最適解を獲得できた。</a:t>
            </a:r>
            <a:endParaRPr lang="en-US" altLang="ja-JP" sz="2800" dirty="0"/>
          </a:p>
          <a:p>
            <a:pPr>
              <a:defRPr/>
            </a:pPr>
            <a:r>
              <a:rPr lang="ja-JP" altLang="en-US" sz="2800" dirty="0"/>
              <a:t>一方、計算時間では違反量削減優先の方法が優れている。</a:t>
            </a:r>
            <a:endParaRPr lang="en-US" altLang="ja-JP" sz="2800" dirty="0"/>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22766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2276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a:t>
                          </a:r>
                          <a14:m>
                            <m:oMath xmlns:m="http://schemas.openxmlformats.org/officeDocument/2006/math">
                              <m:r>
                                <a:rPr kumimoji="1" lang="en-US" altLang="ja-JP" sz="1800" b="1" i="1" smtClean="0">
                                  <a:latin typeface="Cambria Math" panose="02040503050406030204" pitchFamily="18" charset="0"/>
                                </a:rPr>
                                <m:t>𝒙</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(0.56,0.87,0.33)</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(0.96,0.41,0.36)</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(0.74,0.53,0.60)</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(0.58,0.82,0.39)</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最良解の目的関数値</a:t>
                          </a:r>
                          <a14:m>
                            <m:oMath xmlns:m="http://schemas.openxmlformats.org/officeDocument/2006/math">
                              <m:r>
                                <a:rPr kumimoji="1" lang="en-US" altLang="ja-JP" sz="1800" b="0" i="1" smtClean="0">
                                  <a:latin typeface="Cambria Math" panose="02040503050406030204" pitchFamily="18" charset="0"/>
                                </a:rPr>
                                <m:t>𝑓</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10.8</a:t>
                          </a:r>
                          <a:r>
                            <a:rPr kumimoji="1" lang="ja-JP" altLang="en-US" sz="18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Choice>
        <mc:Fallback xmlns="">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29103869"/>
                  </p:ext>
                </p:extLst>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64008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3657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278689" r="-32752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22753" t="-278689" r="-301124"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2129" t="-278689" r="-200280"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3034" t="-278689" r="-10084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1849" t="-278689" r="-560" b="-322951"/>
                          </a:stretch>
                        </a:blipFill>
                      </a:tcPr>
                    </a:tc>
                    <a:extLst>
                      <a:ext uri="{0D108BD9-81ED-4DB2-BD59-A6C34878D82A}">
                        <a16:rowId xmlns:a16="http://schemas.microsoft.com/office/drawing/2014/main" val="1154237924"/>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385000" r="-327523" b="-228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10.8</a:t>
                          </a:r>
                          <a:r>
                            <a:rPr kumimoji="1" lang="ja-JP" altLang="en-US" sz="18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Fallback>
      </mc:AlternateContent>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2004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(3) </a:t>
            </a:r>
            <a:r>
              <a:rPr kumimoji="1" lang="ja-JP" altLang="en-US" sz="1600" b="1" dirty="0">
                <a:solidFill>
                  <a:schemeClr val="bg1"/>
                </a:solidFill>
              </a:rPr>
              <a:t>データ駆動制約問題での検証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408178" y="5616643"/>
            <a:ext cx="8843152" cy="338554"/>
          </a:xfrm>
          <a:prstGeom prst="rect">
            <a:avLst/>
          </a:prstGeom>
          <a:noFill/>
        </p:spPr>
        <p:txBody>
          <a:bodyPr wrap="square" rtlCol="0">
            <a:spAutoFit/>
          </a:bodyPr>
          <a:lstStyle/>
          <a:p>
            <a:r>
              <a:rPr kumimoji="1" lang="en-US" altLang="ja-JP" sz="1600" dirty="0"/>
              <a:t>※Google </a:t>
            </a:r>
            <a:r>
              <a:rPr kumimoji="1" lang="en-US" altLang="ja-JP" sz="1600" dirty="0" err="1"/>
              <a:t>Colaboratory</a:t>
            </a:r>
            <a:r>
              <a:rPr kumimoji="1" lang="ja-JP" altLang="en-US" sz="1600" dirty="0"/>
              <a:t>上で、</a:t>
            </a:r>
            <a:r>
              <a:rPr kumimoji="1" lang="en-US" altLang="ja-JP" sz="1600" dirty="0"/>
              <a:t>python</a:t>
            </a:r>
            <a:r>
              <a:rPr kumimoji="1" lang="ja-JP" altLang="en-US" sz="1600" dirty="0"/>
              <a:t>実装のもとで計算した</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85E6918-2B74-4641-B34B-4A2A27887269}"/>
                  </a:ext>
                </a:extLst>
              </p:cNvPr>
              <p:cNvSpPr txBox="1"/>
              <p:nvPr/>
            </p:nvSpPr>
            <p:spPr>
              <a:xfrm>
                <a:off x="408178" y="5301307"/>
                <a:ext cx="5184239" cy="338554"/>
              </a:xfrm>
              <a:prstGeom prst="rect">
                <a:avLst/>
              </a:prstGeom>
              <a:noFill/>
            </p:spPr>
            <p:txBody>
              <a:bodyPr wrap="square" rtlCol="0">
                <a:spAutoFit/>
              </a:bodyPr>
              <a:lstStyle/>
              <a:p>
                <a:r>
                  <a:rPr kumimoji="1" lang="en-US" altLang="ja-JP" sz="1600" dirty="0"/>
                  <a:t>※</a:t>
                </a:r>
                <a:r>
                  <a:rPr kumimoji="1" lang="ja-JP" altLang="en-US" sz="1600" dirty="0"/>
                  <a:t>最適解</a:t>
                </a:r>
                <a14:m>
                  <m:oMath xmlns:m="http://schemas.openxmlformats.org/officeDocument/2006/math">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1" i="1" smtClean="0">
                            <a:latin typeface="Cambria Math" panose="02040503050406030204" pitchFamily="18" charset="0"/>
                          </a:rPr>
                          <m:t>∗</m:t>
                        </m:r>
                      </m:sup>
                    </m:sSup>
                    <m:r>
                      <a:rPr kumimoji="1" lang="en-US" altLang="ja-JP" sz="1600" b="1" i="1" smtClean="0">
                        <a:latin typeface="Cambria Math" panose="02040503050406030204" pitchFamily="18" charset="0"/>
                        <a:ea typeface="Cambria Math" panose="02040503050406030204" pitchFamily="18" charset="0"/>
                      </a:rPr>
                      <m:t>≅</m:t>
                    </m:r>
                    <m:r>
                      <a:rPr kumimoji="1" lang="en-US" altLang="ja-JP" sz="1600" b="0" i="1" smtClean="0">
                        <a:latin typeface="Cambria Math" panose="02040503050406030204" pitchFamily="18" charset="0"/>
                      </a:rPr>
                      <m:t>0.6</m:t>
                    </m:r>
                    <m:r>
                      <a:rPr kumimoji="1" lang="en-US" altLang="ja-JP" sz="1600" b="0" i="1" smtClean="0">
                        <a:latin typeface="Cambria Math" panose="02040503050406030204" pitchFamily="18" charset="0"/>
                        <a:ea typeface="Cambria Math" panose="02040503050406030204" pitchFamily="18" charset="0"/>
                      </a:rPr>
                      <m:t>×</m:t>
                    </m:r>
                    <m:r>
                      <a:rPr kumimoji="1" lang="en-US" altLang="ja-JP" sz="1600" b="1" i="1" smtClean="0">
                        <a:latin typeface="Cambria Math" panose="02040503050406030204" pitchFamily="18" charset="0"/>
                        <a:ea typeface="Cambria Math" panose="02040503050406030204" pitchFamily="18" charset="0"/>
                      </a:rPr>
                      <m:t>𝟏</m:t>
                    </m:r>
                  </m:oMath>
                </a14:m>
                <a:r>
                  <a:rPr kumimoji="1" lang="ja-JP" altLang="en-US" sz="1600" dirty="0"/>
                  <a:t>、最適値</a:t>
                </a:r>
                <a14:m>
                  <m:oMath xmlns:m="http://schemas.openxmlformats.org/officeDocument/2006/math">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𝑓</m:t>
                        </m:r>
                      </m:e>
                      <m:sup>
                        <m:r>
                          <a:rPr kumimoji="1" lang="en-US" altLang="ja-JP" sz="1600" i="1">
                            <a:latin typeface="Cambria Math" panose="02040503050406030204" pitchFamily="18" charset="0"/>
                            <a:ea typeface="Cambria Math" panose="02040503050406030204" pitchFamily="18" charset="0"/>
                          </a:rPr>
                          <m:t>∗</m:t>
                        </m:r>
                      </m:sup>
                    </m:sSup>
                    <m:r>
                      <a:rPr kumimoji="1" lang="en-US" altLang="ja-JP" sz="1600" b="1"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0.36</m:t>
                    </m:r>
                  </m:oMath>
                </a14:m>
                <a:endParaRPr kumimoji="1" lang="ja-JP" altLang="en-US" sz="1600" dirty="0"/>
              </a:p>
            </p:txBody>
          </p:sp>
        </mc:Choice>
        <mc:Fallback xmlns="">
          <p:sp>
            <p:nvSpPr>
              <p:cNvPr id="12" name="テキスト ボックス 11">
                <a:extLst>
                  <a:ext uri="{FF2B5EF4-FFF2-40B4-BE49-F238E27FC236}">
                    <a16:creationId xmlns:a16="http://schemas.microsoft.com/office/drawing/2014/main" id="{485E6918-2B74-4641-B34B-4A2A27887269}"/>
                  </a:ext>
                </a:extLst>
              </p:cNvPr>
              <p:cNvSpPr txBox="1">
                <a:spLocks noRot="1" noChangeAspect="1" noMove="1" noResize="1" noEditPoints="1" noAdjustHandles="1" noChangeArrowheads="1" noChangeShapeType="1" noTextEdit="1"/>
              </p:cNvSpPr>
              <p:nvPr/>
            </p:nvSpPr>
            <p:spPr>
              <a:xfrm>
                <a:off x="408178" y="5301307"/>
                <a:ext cx="5184239" cy="338554"/>
              </a:xfrm>
              <a:prstGeom prst="rect">
                <a:avLst/>
              </a:prstGeom>
              <a:blipFill>
                <a:blip r:embed="rId3"/>
                <a:stretch>
                  <a:fillRect l="-706" t="-7273" b="-23636"/>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5714ED89-945D-4828-8E34-8F81A6E5BF16}"/>
              </a:ext>
            </a:extLst>
          </p:cNvPr>
          <p:cNvSpPr txBox="1"/>
          <p:nvPr/>
        </p:nvSpPr>
        <p:spPr>
          <a:xfrm>
            <a:off x="408178" y="4958635"/>
            <a:ext cx="5184239" cy="338554"/>
          </a:xfrm>
          <a:prstGeom prst="rect">
            <a:avLst/>
          </a:prstGeom>
          <a:noFill/>
        </p:spPr>
        <p:txBody>
          <a:bodyPr wrap="square" rtlCol="0">
            <a:spAutoFit/>
          </a:bodyPr>
          <a:lstStyle/>
          <a:p>
            <a:r>
              <a:rPr kumimoji="1" lang="en-US" altLang="ja-JP" sz="1600" dirty="0"/>
              <a:t>※</a:t>
            </a:r>
            <a:r>
              <a:rPr kumimoji="1" lang="ja-JP" altLang="en-US" sz="1600" dirty="0"/>
              <a:t>条件</a:t>
            </a:r>
            <a:r>
              <a:rPr kumimoji="1" lang="en-US" altLang="ja-JP" sz="1600" dirty="0"/>
              <a:t>1</a:t>
            </a:r>
            <a:r>
              <a:rPr kumimoji="1" lang="ja-JP" altLang="en-US" sz="1600" dirty="0"/>
              <a:t>：</a:t>
            </a:r>
            <a:r>
              <a:rPr kumimoji="1" lang="en-US" altLang="ja-JP" sz="1600" dirty="0"/>
              <a:t>100</a:t>
            </a:r>
            <a:r>
              <a:rPr kumimoji="1" lang="ja-JP" altLang="en-US" sz="1600" dirty="0"/>
              <a:t>反復</a:t>
            </a:r>
            <a:r>
              <a:rPr kumimoji="1" lang="en-US" altLang="ja-JP" sz="1600" dirty="0"/>
              <a:t>/10</a:t>
            </a:r>
            <a:r>
              <a:rPr kumimoji="1" lang="ja-JP" altLang="en-US" sz="1600" dirty="0"/>
              <a:t>個体、条件</a:t>
            </a:r>
            <a:r>
              <a:rPr kumimoji="1" lang="en-US" altLang="ja-JP" sz="1600" dirty="0"/>
              <a:t>2</a:t>
            </a:r>
            <a:r>
              <a:rPr kumimoji="1" lang="ja-JP" altLang="en-US" sz="1600" dirty="0"/>
              <a:t>：</a:t>
            </a:r>
            <a:r>
              <a:rPr kumimoji="1" lang="en-US" altLang="ja-JP" sz="1600" dirty="0"/>
              <a:t>100</a:t>
            </a:r>
            <a:r>
              <a:rPr kumimoji="1" lang="ja-JP" altLang="en-US" sz="1600" dirty="0"/>
              <a:t>反復</a:t>
            </a:r>
            <a:r>
              <a:rPr kumimoji="1" lang="en-US" altLang="ja-JP" sz="1600" dirty="0"/>
              <a:t>/100</a:t>
            </a:r>
            <a:r>
              <a:rPr kumimoji="1" lang="ja-JP" altLang="en-US" sz="1600" dirty="0"/>
              <a:t>個体</a:t>
            </a:r>
          </a:p>
        </p:txBody>
      </p:sp>
    </p:spTree>
    <p:extLst>
      <p:ext uri="{BB962C8B-B14F-4D97-AF65-F5344CB8AC3E}">
        <p14:creationId xmlns:p14="http://schemas.microsoft.com/office/powerpoint/2010/main" val="4007547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ヒストグラム&#10;&#10;自動的に生成された説明">
            <a:extLst>
              <a:ext uri="{FF2B5EF4-FFF2-40B4-BE49-F238E27FC236}">
                <a16:creationId xmlns:a16="http://schemas.microsoft.com/office/drawing/2014/main" id="{6BDE6230-B670-4D17-A884-A55C54D63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827" y="2935505"/>
            <a:ext cx="3008033" cy="1986436"/>
          </a:xfrm>
          <a:prstGeom prst="rect">
            <a:avLst/>
          </a:prstGeom>
        </p:spPr>
      </p:pic>
      <p:pic>
        <p:nvPicPr>
          <p:cNvPr id="12" name="図 11" descr="グラフ&#10;&#10;自動的に生成された説明">
            <a:extLst>
              <a:ext uri="{FF2B5EF4-FFF2-40B4-BE49-F238E27FC236}">
                <a16:creationId xmlns:a16="http://schemas.microsoft.com/office/drawing/2014/main" id="{58457322-A367-42F4-B61B-79D99273B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 y="2937989"/>
            <a:ext cx="3008032" cy="198643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違反量削減優先は、</a:t>
            </a:r>
            <a:r>
              <a:rPr lang="en-US" altLang="ja-JP" sz="2800" dirty="0"/>
              <a:t>MOEA/D</a:t>
            </a:r>
            <a:r>
              <a:rPr lang="ja-JP" altLang="en-US" sz="2800" dirty="0"/>
              <a:t>よりも少ない計算時間で可能解が得られた。</a:t>
            </a:r>
            <a:endParaRPr lang="en-US" altLang="ja-JP" sz="2800" dirty="0"/>
          </a:p>
          <a:p>
            <a:pPr lvl="1">
              <a:defRPr/>
            </a:pPr>
            <a:r>
              <a:rPr lang="ja-JP" altLang="en-US" sz="2400" dirty="0"/>
              <a:t>ただし、</a:t>
            </a:r>
            <a:r>
              <a:rPr lang="en-US" altLang="ja-JP" sz="2400" dirty="0"/>
              <a:t>100</a:t>
            </a:r>
            <a:r>
              <a:rPr lang="ja-JP" altLang="en-US" sz="2400" dirty="0"/>
              <a:t>個体なら、</a:t>
            </a:r>
            <a:r>
              <a:rPr lang="en-US" altLang="ja-JP" sz="2400" dirty="0"/>
              <a:t>3</a:t>
            </a:r>
            <a:r>
              <a:rPr lang="ja-JP" altLang="en-US" sz="2400" dirty="0"/>
              <a:t>次元空間で可能解獲得は容易</a:t>
            </a:r>
            <a:endParaRPr lang="en-US" altLang="ja-JP" sz="2400"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43131" y="2553386"/>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735697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(3) </a:t>
            </a:r>
            <a:r>
              <a:rPr kumimoji="1" lang="ja-JP" altLang="en-US" sz="1600" b="1" dirty="0">
                <a:solidFill>
                  <a:schemeClr val="bg1"/>
                </a:solidFill>
              </a:rPr>
              <a:t>データ駆動制約問題での検証</a:t>
            </a:r>
            <a:endParaRPr kumimoji="1" lang="en-US" altLang="ja-JP" sz="1600" b="1" dirty="0">
              <a:solidFill>
                <a:schemeClr val="bg1"/>
              </a:solidFill>
            </a:endParaRP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2915351" y="2553386"/>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24" name="図 23" descr="グラフ, ヒストグラム&#10;&#10;自動的に生成された説明">
            <a:extLst>
              <a:ext uri="{FF2B5EF4-FFF2-40B4-BE49-F238E27FC236}">
                <a16:creationId xmlns:a16="http://schemas.microsoft.com/office/drawing/2014/main" id="{B94A2AF4-E3A9-4872-92D6-3D62FC4AB9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0185" y="2935505"/>
            <a:ext cx="3008033" cy="1986436"/>
          </a:xfrm>
          <a:prstGeom prst="rect">
            <a:avLst/>
          </a:prstGeom>
        </p:spPr>
      </p:pic>
      <p:pic>
        <p:nvPicPr>
          <p:cNvPr id="25" name="図 24" descr="グラフ, ヒストグラム&#10;&#10;自動的に生成された説明">
            <a:extLst>
              <a:ext uri="{FF2B5EF4-FFF2-40B4-BE49-F238E27FC236}">
                <a16:creationId xmlns:a16="http://schemas.microsoft.com/office/drawing/2014/main" id="{491FB5B8-EAD1-4508-A132-EE3E505917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4699" y="2935505"/>
            <a:ext cx="3008033" cy="1986437"/>
          </a:xfrm>
          <a:prstGeom prst="rect">
            <a:avLst/>
          </a:prstGeom>
        </p:spPr>
      </p:pic>
      <p:sp>
        <p:nvSpPr>
          <p:cNvPr id="26" name="テキスト ボックス 25">
            <a:extLst>
              <a:ext uri="{FF2B5EF4-FFF2-40B4-BE49-F238E27FC236}">
                <a16:creationId xmlns:a16="http://schemas.microsoft.com/office/drawing/2014/main" id="{EE38C4D8-BB01-4678-8D0C-52FF6CFDA829}"/>
              </a:ext>
            </a:extLst>
          </p:cNvPr>
          <p:cNvSpPr txBox="1"/>
          <p:nvPr/>
        </p:nvSpPr>
        <p:spPr>
          <a:xfrm>
            <a:off x="6686550" y="2553386"/>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7" name="テキスト ボックス 26">
            <a:extLst>
              <a:ext uri="{FF2B5EF4-FFF2-40B4-BE49-F238E27FC236}">
                <a16:creationId xmlns:a16="http://schemas.microsoft.com/office/drawing/2014/main" id="{AD4D3442-CCFB-41F4-B79B-CE5B30E4813C}"/>
              </a:ext>
            </a:extLst>
          </p:cNvPr>
          <p:cNvSpPr txBox="1"/>
          <p:nvPr/>
        </p:nvSpPr>
        <p:spPr>
          <a:xfrm>
            <a:off x="8958770" y="2553386"/>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57213118-1CAE-47FE-8EC7-883E815F0D3A}"/>
                  </a:ext>
                </a:extLst>
              </p:cNvPr>
              <p:cNvSpPr txBox="1"/>
              <p:nvPr/>
            </p:nvSpPr>
            <p:spPr>
              <a:xfrm>
                <a:off x="359893" y="51016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 0.3920</a:t>
                </a:r>
                <a:endParaRPr kumimoji="1" lang="ja-JP" altLang="en-US" sz="1400" dirty="0"/>
              </a:p>
            </p:txBody>
          </p:sp>
        </mc:Choice>
        <mc:Fallback xmlns="">
          <p:sp>
            <p:nvSpPr>
              <p:cNvPr id="28" name="テキスト ボックス 27">
                <a:extLst>
                  <a:ext uri="{FF2B5EF4-FFF2-40B4-BE49-F238E27FC236}">
                    <a16:creationId xmlns:a16="http://schemas.microsoft.com/office/drawing/2014/main" id="{57213118-1CAE-47FE-8EC7-883E815F0D3A}"/>
                  </a:ext>
                </a:extLst>
              </p:cNvPr>
              <p:cNvSpPr txBox="1">
                <a:spLocks noRot="1" noChangeAspect="1" noMove="1" noResize="1" noEditPoints="1" noAdjustHandles="1" noChangeArrowheads="1" noChangeShapeType="1" noTextEdit="1"/>
              </p:cNvSpPr>
              <p:nvPr/>
            </p:nvSpPr>
            <p:spPr>
              <a:xfrm>
                <a:off x="359893" y="5101643"/>
                <a:ext cx="2326627" cy="307777"/>
              </a:xfrm>
              <a:prstGeom prst="rect">
                <a:avLst/>
              </a:prstGeom>
              <a:blipFill>
                <a:blip r:embed="rId6"/>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D044EDE5-EB72-4596-84E2-2185804CF31D}"/>
                  </a:ext>
                </a:extLst>
              </p:cNvPr>
              <p:cNvSpPr txBox="1"/>
              <p:nvPr/>
            </p:nvSpPr>
            <p:spPr>
              <a:xfrm>
                <a:off x="359893" y="53616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33" name="テキスト ボックス 32">
                <a:extLst>
                  <a:ext uri="{FF2B5EF4-FFF2-40B4-BE49-F238E27FC236}">
                    <a16:creationId xmlns:a16="http://schemas.microsoft.com/office/drawing/2014/main" id="{D044EDE5-EB72-4596-84E2-2185804CF31D}"/>
                  </a:ext>
                </a:extLst>
              </p:cNvPr>
              <p:cNvSpPr txBox="1">
                <a:spLocks noRot="1" noChangeAspect="1" noMove="1" noResize="1" noEditPoints="1" noAdjustHandles="1" noChangeArrowheads="1" noChangeShapeType="1" noTextEdit="1"/>
              </p:cNvSpPr>
              <p:nvPr/>
            </p:nvSpPr>
            <p:spPr>
              <a:xfrm>
                <a:off x="359893" y="5361654"/>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49B9E9B-0B6C-4CB0-8B3B-FD4BEEC5D696}"/>
              </a:ext>
            </a:extLst>
          </p:cNvPr>
          <p:cNvSpPr txBox="1"/>
          <p:nvPr/>
        </p:nvSpPr>
        <p:spPr>
          <a:xfrm>
            <a:off x="359893" y="5621806"/>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66</a:t>
            </a:r>
            <a:r>
              <a:rPr kumimoji="1" lang="ja-JP" altLang="en-US" sz="1400" dirty="0"/>
              <a:t>秒</a:t>
            </a:r>
            <a:endParaRPr kumimoji="1" lang="en-US" altLang="ja-JP" sz="1400" dirty="0"/>
          </a:p>
          <a:p>
            <a:r>
              <a:rPr kumimoji="1" lang="ja-JP" altLang="en-US" sz="1400" dirty="0"/>
              <a:t>（</a:t>
            </a:r>
            <a:r>
              <a:rPr kumimoji="1" lang="en-US" altLang="ja-JP" sz="1400" dirty="0"/>
              <a:t>54</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0445786A-D3FC-470E-8CD2-E04D8BBA6AA9}"/>
                  </a:ext>
                </a:extLst>
              </p:cNvPr>
              <p:cNvSpPr txBox="1"/>
              <p:nvPr/>
            </p:nvSpPr>
            <p:spPr>
              <a:xfrm>
                <a:off x="3541205" y="50647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0.3964</a:t>
                </a:r>
                <a:endParaRPr kumimoji="1" lang="ja-JP" altLang="en-US" sz="1400" dirty="0"/>
              </a:p>
            </p:txBody>
          </p:sp>
        </mc:Choice>
        <mc:Fallback xmlns="">
          <p:sp>
            <p:nvSpPr>
              <p:cNvPr id="40" name="テキスト ボックス 39">
                <a:extLst>
                  <a:ext uri="{FF2B5EF4-FFF2-40B4-BE49-F238E27FC236}">
                    <a16:creationId xmlns:a16="http://schemas.microsoft.com/office/drawing/2014/main" id="{0445786A-D3FC-470E-8CD2-E04D8BBA6AA9}"/>
                  </a:ext>
                </a:extLst>
              </p:cNvPr>
              <p:cNvSpPr txBox="1">
                <a:spLocks noRot="1" noChangeAspect="1" noMove="1" noResize="1" noEditPoints="1" noAdjustHandles="1" noChangeArrowheads="1" noChangeShapeType="1" noTextEdit="1"/>
              </p:cNvSpPr>
              <p:nvPr/>
            </p:nvSpPr>
            <p:spPr>
              <a:xfrm>
                <a:off x="3541205" y="5064775"/>
                <a:ext cx="2326627" cy="307777"/>
              </a:xfrm>
              <a:prstGeom prst="rect">
                <a:avLst/>
              </a:prstGeom>
              <a:blipFill>
                <a:blip r:embed="rId8"/>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9FB712BA-B114-433B-8A11-7E1B114732E5}"/>
                  </a:ext>
                </a:extLst>
              </p:cNvPr>
              <p:cNvSpPr txBox="1"/>
              <p:nvPr/>
            </p:nvSpPr>
            <p:spPr>
              <a:xfrm>
                <a:off x="3541205" y="53247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3" name="テキスト ボックス 42">
                <a:extLst>
                  <a:ext uri="{FF2B5EF4-FFF2-40B4-BE49-F238E27FC236}">
                    <a16:creationId xmlns:a16="http://schemas.microsoft.com/office/drawing/2014/main" id="{9FB712BA-B114-433B-8A11-7E1B114732E5}"/>
                  </a:ext>
                </a:extLst>
              </p:cNvPr>
              <p:cNvSpPr txBox="1">
                <a:spLocks noRot="1" noChangeAspect="1" noMove="1" noResize="1" noEditPoints="1" noAdjustHandles="1" noChangeArrowheads="1" noChangeShapeType="1" noTextEdit="1"/>
              </p:cNvSpPr>
              <p:nvPr/>
            </p:nvSpPr>
            <p:spPr>
              <a:xfrm>
                <a:off x="3541205" y="5324786"/>
                <a:ext cx="2326627" cy="307777"/>
              </a:xfrm>
              <a:prstGeom prst="rect">
                <a:avLst/>
              </a:prstGeom>
              <a:blipFill>
                <a:blip r:embed="rId7"/>
                <a:stretch>
                  <a:fillRect l="-785" t="-1961" b="-21569"/>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784BB336-BF9F-44AF-B3BC-8A5F6FDE706B}"/>
              </a:ext>
            </a:extLst>
          </p:cNvPr>
          <p:cNvSpPr txBox="1"/>
          <p:nvPr/>
        </p:nvSpPr>
        <p:spPr>
          <a:xfrm>
            <a:off x="3541205" y="55849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a:t>
            </a:r>
            <a:r>
              <a:rPr kumimoji="1" lang="ja-JP" altLang="en-US" sz="1400" dirty="0"/>
              <a:t>秒</a:t>
            </a:r>
            <a:endParaRPr kumimoji="1" lang="en-US" altLang="ja-JP" sz="1400" dirty="0"/>
          </a:p>
          <a:p>
            <a:r>
              <a:rPr kumimoji="1" lang="ja-JP" altLang="en-US" sz="1400" dirty="0"/>
              <a:t>（</a:t>
            </a:r>
            <a:r>
              <a:rPr kumimoji="1" lang="en-US" altLang="ja-JP" sz="1400" dirty="0"/>
              <a:t>6</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20CEFCB0-1CD1-4D35-84BD-592AE111142D}"/>
                  </a:ext>
                </a:extLst>
              </p:cNvPr>
              <p:cNvSpPr txBox="1"/>
              <p:nvPr/>
            </p:nvSpPr>
            <p:spPr>
              <a:xfrm>
                <a:off x="6570549" y="50647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0.4043</a:t>
                </a:r>
                <a:endParaRPr kumimoji="1" lang="ja-JP" altLang="en-US" sz="1400" dirty="0"/>
              </a:p>
            </p:txBody>
          </p:sp>
        </mc:Choice>
        <mc:Fallback xmlns="">
          <p:sp>
            <p:nvSpPr>
              <p:cNvPr id="45" name="テキスト ボックス 44">
                <a:extLst>
                  <a:ext uri="{FF2B5EF4-FFF2-40B4-BE49-F238E27FC236}">
                    <a16:creationId xmlns:a16="http://schemas.microsoft.com/office/drawing/2014/main" id="{20CEFCB0-1CD1-4D35-84BD-592AE111142D}"/>
                  </a:ext>
                </a:extLst>
              </p:cNvPr>
              <p:cNvSpPr txBox="1">
                <a:spLocks noRot="1" noChangeAspect="1" noMove="1" noResize="1" noEditPoints="1" noAdjustHandles="1" noChangeArrowheads="1" noChangeShapeType="1" noTextEdit="1"/>
              </p:cNvSpPr>
              <p:nvPr/>
            </p:nvSpPr>
            <p:spPr>
              <a:xfrm>
                <a:off x="6570549" y="50647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0D8E09F-7EE7-45F9-A5D9-FDB57327E788}"/>
                  </a:ext>
                </a:extLst>
              </p:cNvPr>
              <p:cNvSpPr txBox="1"/>
              <p:nvPr/>
            </p:nvSpPr>
            <p:spPr>
              <a:xfrm>
                <a:off x="6570549" y="53247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6" name="テキスト ボックス 45">
                <a:extLst>
                  <a:ext uri="{FF2B5EF4-FFF2-40B4-BE49-F238E27FC236}">
                    <a16:creationId xmlns:a16="http://schemas.microsoft.com/office/drawing/2014/main" id="{10D8E09F-7EE7-45F9-A5D9-FDB57327E788}"/>
                  </a:ext>
                </a:extLst>
              </p:cNvPr>
              <p:cNvSpPr txBox="1">
                <a:spLocks noRot="1" noChangeAspect="1" noMove="1" noResize="1" noEditPoints="1" noAdjustHandles="1" noChangeArrowheads="1" noChangeShapeType="1" noTextEdit="1"/>
              </p:cNvSpPr>
              <p:nvPr/>
            </p:nvSpPr>
            <p:spPr>
              <a:xfrm>
                <a:off x="6570549" y="5324786"/>
                <a:ext cx="2326627" cy="307777"/>
              </a:xfrm>
              <a:prstGeom prst="rect">
                <a:avLst/>
              </a:prstGeom>
              <a:blipFill>
                <a:blip r:embed="rId7"/>
                <a:stretch>
                  <a:fillRect l="-785" t="-1961" b="-21569"/>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E2B13794-C8A5-471D-91F8-F112891FE157}"/>
              </a:ext>
            </a:extLst>
          </p:cNvPr>
          <p:cNvSpPr txBox="1"/>
          <p:nvPr/>
        </p:nvSpPr>
        <p:spPr>
          <a:xfrm>
            <a:off x="6570549" y="55849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10.8</a:t>
            </a:r>
            <a:r>
              <a:rPr kumimoji="1" lang="ja-JP" altLang="en-US" sz="1400" dirty="0"/>
              <a:t>分</a:t>
            </a:r>
            <a:endParaRPr kumimoji="1" lang="en-US" altLang="ja-JP" sz="1400" dirty="0"/>
          </a:p>
          <a:p>
            <a:r>
              <a:rPr kumimoji="1" lang="ja-JP" altLang="en-US" sz="1400" dirty="0"/>
              <a:t>（</a:t>
            </a:r>
            <a:r>
              <a:rPr kumimoji="1" lang="en-US" altLang="ja-JP" sz="1400" dirty="0"/>
              <a:t>26</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C6DB2CD5-0D7C-4370-BC10-0446B5E6F01F}"/>
                  </a:ext>
                </a:extLst>
              </p:cNvPr>
              <p:cNvSpPr txBox="1"/>
              <p:nvPr/>
            </p:nvSpPr>
            <p:spPr>
              <a:xfrm>
                <a:off x="9574796" y="50608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0.3855</a:t>
                </a:r>
                <a:endParaRPr kumimoji="1" lang="ja-JP" altLang="en-US" sz="1400" dirty="0"/>
              </a:p>
            </p:txBody>
          </p:sp>
        </mc:Choice>
        <mc:Fallback xmlns="">
          <p:sp>
            <p:nvSpPr>
              <p:cNvPr id="49" name="テキスト ボックス 48">
                <a:extLst>
                  <a:ext uri="{FF2B5EF4-FFF2-40B4-BE49-F238E27FC236}">
                    <a16:creationId xmlns:a16="http://schemas.microsoft.com/office/drawing/2014/main" id="{C6DB2CD5-0D7C-4370-BC10-0446B5E6F01F}"/>
                  </a:ext>
                </a:extLst>
              </p:cNvPr>
              <p:cNvSpPr txBox="1">
                <a:spLocks noRot="1" noChangeAspect="1" noMove="1" noResize="1" noEditPoints="1" noAdjustHandles="1" noChangeArrowheads="1" noChangeShapeType="1" noTextEdit="1"/>
              </p:cNvSpPr>
              <p:nvPr/>
            </p:nvSpPr>
            <p:spPr>
              <a:xfrm>
                <a:off x="9574796" y="5060874"/>
                <a:ext cx="2326627" cy="307777"/>
              </a:xfrm>
              <a:prstGeom prst="rect">
                <a:avLst/>
              </a:prstGeom>
              <a:blipFill>
                <a:blip r:embed="rId10"/>
                <a:stretch>
                  <a:fillRect l="-787" t="-3922" b="-215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BC3C8BCB-8732-4583-9E41-E5EF82C7DC03}"/>
                  </a:ext>
                </a:extLst>
              </p:cNvPr>
              <p:cNvSpPr txBox="1"/>
              <p:nvPr/>
            </p:nvSpPr>
            <p:spPr>
              <a:xfrm>
                <a:off x="9574796" y="53208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50" name="テキスト ボックス 49">
                <a:extLst>
                  <a:ext uri="{FF2B5EF4-FFF2-40B4-BE49-F238E27FC236}">
                    <a16:creationId xmlns:a16="http://schemas.microsoft.com/office/drawing/2014/main" id="{BC3C8BCB-8732-4583-9E41-E5EF82C7DC03}"/>
                  </a:ext>
                </a:extLst>
              </p:cNvPr>
              <p:cNvSpPr txBox="1">
                <a:spLocks noRot="1" noChangeAspect="1" noMove="1" noResize="1" noEditPoints="1" noAdjustHandles="1" noChangeArrowheads="1" noChangeShapeType="1" noTextEdit="1"/>
              </p:cNvSpPr>
              <p:nvPr/>
            </p:nvSpPr>
            <p:spPr>
              <a:xfrm>
                <a:off x="9574796" y="5320885"/>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56160CFC-B02A-4ACD-95E3-325E2AD50E77}"/>
              </a:ext>
            </a:extLst>
          </p:cNvPr>
          <p:cNvSpPr txBox="1"/>
          <p:nvPr/>
        </p:nvSpPr>
        <p:spPr>
          <a:xfrm>
            <a:off x="9574796" y="5581037"/>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26</a:t>
            </a:r>
            <a:r>
              <a:rPr kumimoji="1" lang="ja-JP" altLang="en-US" sz="1400" dirty="0"/>
              <a:t>秒</a:t>
            </a:r>
            <a:endParaRPr kumimoji="1" lang="en-US" altLang="ja-JP" sz="1400" dirty="0"/>
          </a:p>
          <a:p>
            <a:r>
              <a:rPr kumimoji="1" lang="ja-JP" altLang="en-US" sz="1400" dirty="0"/>
              <a:t>（</a:t>
            </a:r>
            <a:r>
              <a:rPr kumimoji="1" lang="en-US" altLang="ja-JP" sz="1400" dirty="0"/>
              <a:t>1</a:t>
            </a:r>
            <a:r>
              <a:rPr kumimoji="1" lang="ja-JP" altLang="en-US" sz="1400" dirty="0"/>
              <a:t>秒で可能解獲得）</a:t>
            </a:r>
            <a:endParaRPr kumimoji="1" lang="en-US" altLang="ja-JP" sz="1400" dirty="0"/>
          </a:p>
        </p:txBody>
      </p:sp>
      <p:sp>
        <p:nvSpPr>
          <p:cNvPr id="52" name="テキスト ボックス 51">
            <a:extLst>
              <a:ext uri="{FF2B5EF4-FFF2-40B4-BE49-F238E27FC236}">
                <a16:creationId xmlns:a16="http://schemas.microsoft.com/office/drawing/2014/main" id="{62016497-E7EF-4708-8CDE-B1FB1617BFDF}"/>
              </a:ext>
            </a:extLst>
          </p:cNvPr>
          <p:cNvSpPr txBox="1"/>
          <p:nvPr/>
        </p:nvSpPr>
        <p:spPr>
          <a:xfrm>
            <a:off x="1879063" y="2087042"/>
            <a:ext cx="2225782" cy="369332"/>
          </a:xfrm>
          <a:prstGeom prst="rect">
            <a:avLst/>
          </a:prstGeom>
          <a:noFill/>
        </p:spPr>
        <p:txBody>
          <a:bodyPr wrap="square" rtlCol="0">
            <a:spAutoFit/>
          </a:bodyPr>
          <a:lstStyle/>
          <a:p>
            <a:pPr algn="ctr"/>
            <a:r>
              <a:rPr lang="ja-JP" altLang="en-US" dirty="0"/>
              <a:t>条件</a:t>
            </a:r>
            <a:r>
              <a:rPr lang="en-US" altLang="ja-JP" dirty="0"/>
              <a:t>1</a:t>
            </a:r>
            <a:r>
              <a:rPr lang="ja-JP" altLang="en-US" dirty="0"/>
              <a:t>（個体数</a:t>
            </a:r>
            <a:r>
              <a:rPr lang="en-US" altLang="ja-JP" dirty="0"/>
              <a:t>10</a:t>
            </a:r>
            <a:r>
              <a:rPr lang="ja-JP" altLang="en-US" dirty="0"/>
              <a:t>）</a:t>
            </a:r>
          </a:p>
        </p:txBody>
      </p:sp>
      <p:sp>
        <p:nvSpPr>
          <p:cNvPr id="53" name="テキスト ボックス 52">
            <a:extLst>
              <a:ext uri="{FF2B5EF4-FFF2-40B4-BE49-F238E27FC236}">
                <a16:creationId xmlns:a16="http://schemas.microsoft.com/office/drawing/2014/main" id="{659EB3CD-7709-4EBA-A8C0-EFA25C108AB8}"/>
              </a:ext>
            </a:extLst>
          </p:cNvPr>
          <p:cNvSpPr txBox="1"/>
          <p:nvPr/>
        </p:nvSpPr>
        <p:spPr>
          <a:xfrm>
            <a:off x="7928954" y="2087042"/>
            <a:ext cx="2472768" cy="369332"/>
          </a:xfrm>
          <a:prstGeom prst="rect">
            <a:avLst/>
          </a:prstGeom>
          <a:noFill/>
        </p:spPr>
        <p:txBody>
          <a:bodyPr wrap="square" rtlCol="0">
            <a:spAutoFit/>
          </a:bodyPr>
          <a:lstStyle/>
          <a:p>
            <a:pPr algn="ctr"/>
            <a:r>
              <a:rPr lang="ja-JP" altLang="en-US" dirty="0"/>
              <a:t>条件</a:t>
            </a:r>
            <a:r>
              <a:rPr lang="en-US" altLang="ja-JP" dirty="0"/>
              <a:t>2</a:t>
            </a:r>
            <a:r>
              <a:rPr lang="ja-JP" altLang="en-US" dirty="0"/>
              <a:t>（個体数</a:t>
            </a:r>
            <a:r>
              <a:rPr lang="en-US" altLang="ja-JP" dirty="0"/>
              <a:t>100</a:t>
            </a:r>
            <a:r>
              <a:rPr lang="ja-JP" altLang="en-US" dirty="0"/>
              <a:t>）</a:t>
            </a:r>
          </a:p>
        </p:txBody>
      </p:sp>
      <p:cxnSp>
        <p:nvCxnSpPr>
          <p:cNvPr id="54" name="直線コネクタ 53">
            <a:extLst>
              <a:ext uri="{FF2B5EF4-FFF2-40B4-BE49-F238E27FC236}">
                <a16:creationId xmlns:a16="http://schemas.microsoft.com/office/drawing/2014/main" id="{8C1F9FE5-9C6A-4AB0-ACED-9EB30EFA6136}"/>
              </a:ext>
            </a:extLst>
          </p:cNvPr>
          <p:cNvCxnSpPr>
            <a:cxnSpLocks/>
          </p:cNvCxnSpPr>
          <p:nvPr/>
        </p:nvCxnSpPr>
        <p:spPr>
          <a:xfrm flipH="1" flipV="1">
            <a:off x="6391154" y="2513109"/>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47D8145-0E29-4E02-ACE9-14E153B89E93}"/>
              </a:ext>
            </a:extLst>
          </p:cNvPr>
          <p:cNvCxnSpPr>
            <a:cxnSpLocks/>
          </p:cNvCxnSpPr>
          <p:nvPr/>
        </p:nvCxnSpPr>
        <p:spPr>
          <a:xfrm flipH="1" flipV="1">
            <a:off x="217770" y="2513109"/>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595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13640" y="1100391"/>
            <a:ext cx="11364723" cy="51809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下記の経緯で、今期末で本共同研究をクローズすることとなった。</a:t>
            </a:r>
            <a:endParaRPr lang="en-US" altLang="ja-JP" sz="2800" dirty="0"/>
          </a:p>
        </p:txBody>
      </p:sp>
      <p:sp>
        <p:nvSpPr>
          <p:cNvPr id="6" name="テキスト ボックス 5">
            <a:extLst>
              <a:ext uri="{FF2B5EF4-FFF2-40B4-BE49-F238E27FC236}">
                <a16:creationId xmlns:a16="http://schemas.microsoft.com/office/drawing/2014/main" id="{7838B583-84DA-4A6A-BB8D-F47BFF4362F1}"/>
              </a:ext>
            </a:extLst>
          </p:cNvPr>
          <p:cNvSpPr txBox="1"/>
          <p:nvPr/>
        </p:nvSpPr>
        <p:spPr>
          <a:xfrm>
            <a:off x="730535" y="2244389"/>
            <a:ext cx="8651727" cy="830997"/>
          </a:xfrm>
          <a:prstGeom prst="rect">
            <a:avLst/>
          </a:prstGeom>
          <a:noFill/>
        </p:spPr>
        <p:txBody>
          <a:bodyPr wrap="none" rtlCol="0">
            <a:spAutoFit/>
          </a:bodyPr>
          <a:lstStyle/>
          <a:p>
            <a:r>
              <a:rPr kumimoji="1" lang="ja-JP" altLang="en-US" sz="2400" b="1" dirty="0">
                <a:solidFill>
                  <a:schemeClr val="accent1"/>
                </a:solidFill>
              </a:rPr>
              <a:t>弊社では、</a:t>
            </a:r>
            <a:r>
              <a:rPr kumimoji="1" lang="en-US" altLang="ja-JP" sz="2400" b="1" dirty="0">
                <a:solidFill>
                  <a:schemeClr val="accent1"/>
                </a:solidFill>
              </a:rPr>
              <a:t>2024</a:t>
            </a:r>
            <a:r>
              <a:rPr kumimoji="1" lang="ja-JP" altLang="en-US" sz="2400" b="1" dirty="0">
                <a:solidFill>
                  <a:schemeClr val="accent1"/>
                </a:solidFill>
              </a:rPr>
              <a:t>年</a:t>
            </a:r>
            <a:r>
              <a:rPr kumimoji="1" lang="en-US" altLang="ja-JP" sz="2400" b="1" dirty="0">
                <a:solidFill>
                  <a:schemeClr val="accent1"/>
                </a:solidFill>
              </a:rPr>
              <a:t>1</a:t>
            </a:r>
            <a:r>
              <a:rPr kumimoji="1" lang="ja-JP" altLang="en-US" sz="2400" b="1" dirty="0">
                <a:solidFill>
                  <a:schemeClr val="accent1"/>
                </a:solidFill>
              </a:rPr>
              <a:t>月末に社内企画テーマのクローズが承認され、</a:t>
            </a:r>
            <a:endParaRPr kumimoji="1" lang="en-US" altLang="ja-JP" sz="2400" b="1" dirty="0">
              <a:solidFill>
                <a:schemeClr val="accent1"/>
              </a:solidFill>
            </a:endParaRPr>
          </a:p>
          <a:p>
            <a:r>
              <a:rPr kumimoji="1" lang="ja-JP" altLang="en-US" sz="2400" b="1" dirty="0">
                <a:solidFill>
                  <a:schemeClr val="accent1"/>
                </a:solidFill>
              </a:rPr>
              <a:t>最適化技術開発の次のゴールを見出すことが困難な状況にある。</a:t>
            </a:r>
          </a:p>
        </p:txBody>
      </p:sp>
      <p:sp>
        <p:nvSpPr>
          <p:cNvPr id="7" name="テキスト ボックス 6">
            <a:extLst>
              <a:ext uri="{FF2B5EF4-FFF2-40B4-BE49-F238E27FC236}">
                <a16:creationId xmlns:a16="http://schemas.microsoft.com/office/drawing/2014/main" id="{67C29590-E137-4B59-905E-B18CE388DFC0}"/>
              </a:ext>
            </a:extLst>
          </p:cNvPr>
          <p:cNvSpPr txBox="1"/>
          <p:nvPr/>
        </p:nvSpPr>
        <p:spPr>
          <a:xfrm>
            <a:off x="737172" y="3181184"/>
            <a:ext cx="11041191" cy="784830"/>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kumimoji="1" lang="ja-JP" altLang="en-US" sz="2000" dirty="0"/>
              <a:t>検証した結果、モデリング技術の目標精度に到達しなかった。</a:t>
            </a:r>
            <a:endParaRPr kumimoji="1" lang="en-US" altLang="ja-JP" sz="2000" dirty="0"/>
          </a:p>
          <a:p>
            <a:pPr marL="342900" indent="-342900">
              <a:spcBef>
                <a:spcPts val="600"/>
              </a:spcBef>
              <a:buFont typeface="Arial" panose="020B0604020202020204" pitchFamily="34" charset="0"/>
              <a:buChar char="•"/>
            </a:pPr>
            <a:r>
              <a:rPr kumimoji="1" lang="ja-JP" altLang="en-US" sz="2000" dirty="0"/>
              <a:t>先期から再生水プロセスの検証に注力したため、市場調査によって対象市場を絞り込むことができなかった。</a:t>
            </a:r>
            <a:endParaRPr kumimoji="1" lang="en-US" altLang="ja-JP" sz="2000" dirty="0"/>
          </a:p>
        </p:txBody>
      </p:sp>
      <p:sp>
        <p:nvSpPr>
          <p:cNvPr id="10" name="テキスト ボックス 9">
            <a:extLst>
              <a:ext uri="{FF2B5EF4-FFF2-40B4-BE49-F238E27FC236}">
                <a16:creationId xmlns:a16="http://schemas.microsoft.com/office/drawing/2014/main" id="{C57C2C0F-1183-498B-B80F-459B1BFDF45F}"/>
              </a:ext>
            </a:extLst>
          </p:cNvPr>
          <p:cNvSpPr txBox="1"/>
          <p:nvPr/>
        </p:nvSpPr>
        <p:spPr>
          <a:xfrm>
            <a:off x="730536" y="5534048"/>
            <a:ext cx="10878288" cy="400110"/>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kumimoji="1" lang="ja-JP" altLang="en-US" sz="2000" dirty="0"/>
              <a:t>今回をもって目標条件への期待度について結論づける。</a:t>
            </a:r>
            <a:endParaRPr kumimoji="1" lang="en-US" altLang="ja-JP" sz="2000" dirty="0"/>
          </a:p>
        </p:txBody>
      </p:sp>
      <p:sp>
        <p:nvSpPr>
          <p:cNvPr id="11" name="テキスト ボックス 10">
            <a:extLst>
              <a:ext uri="{FF2B5EF4-FFF2-40B4-BE49-F238E27FC236}">
                <a16:creationId xmlns:a16="http://schemas.microsoft.com/office/drawing/2014/main" id="{F00EBC0C-720B-4192-BF55-5F00885CFF64}"/>
              </a:ext>
            </a:extLst>
          </p:cNvPr>
          <p:cNvSpPr txBox="1"/>
          <p:nvPr/>
        </p:nvSpPr>
        <p:spPr>
          <a:xfrm>
            <a:off x="730535" y="4975713"/>
            <a:ext cx="10685939" cy="461665"/>
          </a:xfrm>
          <a:prstGeom prst="rect">
            <a:avLst/>
          </a:prstGeom>
          <a:noFill/>
        </p:spPr>
        <p:txBody>
          <a:bodyPr wrap="none" rtlCol="0">
            <a:spAutoFit/>
          </a:bodyPr>
          <a:lstStyle/>
          <a:p>
            <a:r>
              <a:rPr kumimoji="1" lang="ja-JP" altLang="en-US" sz="2400" b="1" dirty="0">
                <a:solidFill>
                  <a:schemeClr val="accent1"/>
                </a:solidFill>
              </a:rPr>
              <a:t>学生は現時点で手法のアイディアを持っていないため、新たな展開の期待度が低い。</a:t>
            </a:r>
          </a:p>
        </p:txBody>
      </p:sp>
      <p:sp>
        <p:nvSpPr>
          <p:cNvPr id="5" name="タイトル 4">
            <a:extLst>
              <a:ext uri="{FF2B5EF4-FFF2-40B4-BE49-F238E27FC236}">
                <a16:creationId xmlns:a16="http://schemas.microsoft.com/office/drawing/2014/main" id="{6FA801D5-E36C-CC9C-B2F6-ADA13211E2EC}"/>
              </a:ext>
            </a:extLst>
          </p:cNvPr>
          <p:cNvSpPr>
            <a:spLocks noGrp="1"/>
          </p:cNvSpPr>
          <p:nvPr>
            <p:ph type="title"/>
          </p:nvPr>
        </p:nvSpPr>
        <p:spPr/>
        <p:txBody>
          <a:bodyPr/>
          <a:lstStyle/>
          <a:p>
            <a:r>
              <a:rPr lang="ja-JP" altLang="en-US" dirty="0"/>
              <a:t>共同研究クローズの経緯</a:t>
            </a:r>
          </a:p>
        </p:txBody>
      </p:sp>
      <p:sp>
        <p:nvSpPr>
          <p:cNvPr id="2" name="角丸四角形 11">
            <a:extLst>
              <a:ext uri="{FF2B5EF4-FFF2-40B4-BE49-F238E27FC236}">
                <a16:creationId xmlns:a16="http://schemas.microsoft.com/office/drawing/2014/main" id="{7C3DA37C-17CF-5F95-D7CB-C88FFA862969}"/>
              </a:ext>
            </a:extLst>
          </p:cNvPr>
          <p:cNvSpPr/>
          <p:nvPr/>
        </p:nvSpPr>
        <p:spPr>
          <a:xfrm>
            <a:off x="230461" y="1715156"/>
            <a:ext cx="1245914" cy="498881"/>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横河</a:t>
            </a:r>
          </a:p>
        </p:txBody>
      </p:sp>
      <p:sp>
        <p:nvSpPr>
          <p:cNvPr id="4" name="角丸四角形 11">
            <a:extLst>
              <a:ext uri="{FF2B5EF4-FFF2-40B4-BE49-F238E27FC236}">
                <a16:creationId xmlns:a16="http://schemas.microsoft.com/office/drawing/2014/main" id="{82780A4B-56CD-603A-2134-D5230896761E}"/>
              </a:ext>
            </a:extLst>
          </p:cNvPr>
          <p:cNvSpPr/>
          <p:nvPr/>
        </p:nvSpPr>
        <p:spPr>
          <a:xfrm>
            <a:off x="230461" y="4413573"/>
            <a:ext cx="1245914" cy="498881"/>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1"/>
                </a:solidFill>
              </a:rPr>
              <a:t>都立大</a:t>
            </a:r>
          </a:p>
        </p:txBody>
      </p:sp>
    </p:spTree>
    <p:extLst>
      <p:ext uri="{BB962C8B-B14F-4D97-AF65-F5344CB8AC3E}">
        <p14:creationId xmlns:p14="http://schemas.microsoft.com/office/powerpoint/2010/main" val="16047287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検証で用いた最適化手法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3" y="-20412"/>
            <a:ext cx="743854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混合変数・非凸の検証</a:t>
            </a:r>
            <a:endParaRPr kumimoji="1" lang="en-US" altLang="ja-JP" sz="1600" b="1" dirty="0">
              <a:solidFill>
                <a:schemeClr val="bg1"/>
              </a:solidFill>
            </a:endParaRPr>
          </a:p>
        </p:txBody>
      </p:sp>
      <p:sp>
        <p:nvSpPr>
          <p:cNvPr id="58" name="テキスト プレースホルダー 2">
            <a:extLst>
              <a:ext uri="{FF2B5EF4-FFF2-40B4-BE49-F238E27FC236}">
                <a16:creationId xmlns:a16="http://schemas.microsoft.com/office/drawing/2014/main" id="{1046B59A-17A4-4929-8653-B7EE907C499E}"/>
              </a:ext>
            </a:extLst>
          </p:cNvPr>
          <p:cNvSpPr txBox="1">
            <a:spLocks/>
          </p:cNvSpPr>
          <p:nvPr/>
        </p:nvSpPr>
        <p:spPr>
          <a:xfrm>
            <a:off x="517054" y="925774"/>
            <a:ext cx="11400125" cy="58518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二つのアプローチの方法を使用した。</a:t>
            </a:r>
            <a:endParaRPr lang="en-US" altLang="ja-JP" sz="2800" dirty="0"/>
          </a:p>
        </p:txBody>
      </p:sp>
      <p:cxnSp>
        <p:nvCxnSpPr>
          <p:cNvPr id="4" name="直線コネクタ 3">
            <a:extLst>
              <a:ext uri="{FF2B5EF4-FFF2-40B4-BE49-F238E27FC236}">
                <a16:creationId xmlns:a16="http://schemas.microsoft.com/office/drawing/2014/main" id="{9CD2175F-FE4F-1F39-2C0B-E6478E595BD4}"/>
              </a:ext>
            </a:extLst>
          </p:cNvPr>
          <p:cNvCxnSpPr>
            <a:cxnSpLocks/>
          </p:cNvCxnSpPr>
          <p:nvPr/>
        </p:nvCxnSpPr>
        <p:spPr>
          <a:xfrm flipH="1">
            <a:off x="497415" y="1938654"/>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990DE8B2-C960-CA66-6D77-F103E1D45F8A}"/>
              </a:ext>
            </a:extLst>
          </p:cNvPr>
          <p:cNvSpPr txBox="1"/>
          <p:nvPr/>
        </p:nvSpPr>
        <p:spPr>
          <a:xfrm>
            <a:off x="382868" y="1526766"/>
            <a:ext cx="4837307" cy="369332"/>
          </a:xfrm>
          <a:prstGeom prst="rect">
            <a:avLst/>
          </a:prstGeom>
          <a:noFill/>
        </p:spPr>
        <p:txBody>
          <a:bodyPr wrap="square" rtlCol="0">
            <a:spAutoFit/>
          </a:bodyPr>
          <a:lstStyle/>
          <a:p>
            <a:pPr algn="ctr"/>
            <a:r>
              <a:rPr kumimoji="1" lang="ja-JP" altLang="en-US" dirty="0"/>
              <a:t>有制約大域的最適化の拡張：分離近傍生成</a:t>
            </a:r>
          </a:p>
        </p:txBody>
      </p:sp>
      <p:sp>
        <p:nvSpPr>
          <p:cNvPr id="7" name="正方形/長方形 6">
            <a:extLst>
              <a:ext uri="{FF2B5EF4-FFF2-40B4-BE49-F238E27FC236}">
                <a16:creationId xmlns:a16="http://schemas.microsoft.com/office/drawing/2014/main" id="{68E00229-F74B-57C5-C5EE-FD6581D1944F}"/>
              </a:ext>
            </a:extLst>
          </p:cNvPr>
          <p:cNvSpPr/>
          <p:nvPr/>
        </p:nvSpPr>
        <p:spPr>
          <a:xfrm>
            <a:off x="1593173" y="4173785"/>
            <a:ext cx="615107" cy="623019"/>
          </a:xfrm>
          <a:prstGeom prst="rect">
            <a:avLst/>
          </a:prstGeom>
          <a:solidFill>
            <a:schemeClr val="accent3">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0BC8E18-4FDC-89DB-2780-75498485C5E4}"/>
              </a:ext>
            </a:extLst>
          </p:cNvPr>
          <p:cNvSpPr txBox="1"/>
          <p:nvPr/>
        </p:nvSpPr>
        <p:spPr>
          <a:xfrm>
            <a:off x="1327335" y="3768865"/>
            <a:ext cx="1084471" cy="307777"/>
          </a:xfrm>
          <a:prstGeom prst="rect">
            <a:avLst/>
          </a:prstGeom>
          <a:noFill/>
        </p:spPr>
        <p:txBody>
          <a:bodyPr wrap="square" rtlCol="0">
            <a:spAutoFit/>
          </a:bodyPr>
          <a:lstStyle/>
          <a:p>
            <a:pPr algn="ctr"/>
            <a:r>
              <a:rPr lang="ja-JP" altLang="en-US" sz="1400" dirty="0"/>
              <a:t>実数空間</a:t>
            </a:r>
            <a:endParaRPr lang="en-US" altLang="ja-JP" sz="1400" dirty="0"/>
          </a:p>
        </p:txBody>
      </p:sp>
      <p:sp>
        <p:nvSpPr>
          <p:cNvPr id="9" name="正方形/長方形 8">
            <a:extLst>
              <a:ext uri="{FF2B5EF4-FFF2-40B4-BE49-F238E27FC236}">
                <a16:creationId xmlns:a16="http://schemas.microsoft.com/office/drawing/2014/main" id="{DF1BC932-5401-8811-C14E-B28E5C9FBAE6}"/>
              </a:ext>
            </a:extLst>
          </p:cNvPr>
          <p:cNvSpPr/>
          <p:nvPr/>
        </p:nvSpPr>
        <p:spPr>
          <a:xfrm>
            <a:off x="3650872" y="4164774"/>
            <a:ext cx="201680" cy="188030"/>
          </a:xfrm>
          <a:prstGeom prst="rect">
            <a:avLst/>
          </a:prstGeom>
          <a:solidFill>
            <a:schemeClr val="accent3">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F3AF3DB-746B-9AD3-5DF5-BE203C61DC81}"/>
              </a:ext>
            </a:extLst>
          </p:cNvPr>
          <p:cNvSpPr/>
          <p:nvPr/>
        </p:nvSpPr>
        <p:spPr>
          <a:xfrm>
            <a:off x="4173117" y="4684702"/>
            <a:ext cx="201680" cy="188030"/>
          </a:xfrm>
          <a:prstGeom prst="rect">
            <a:avLst/>
          </a:prstGeom>
          <a:solidFill>
            <a:schemeClr val="accent3">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1" name="表 14">
            <a:extLst>
              <a:ext uri="{FF2B5EF4-FFF2-40B4-BE49-F238E27FC236}">
                <a16:creationId xmlns:a16="http://schemas.microsoft.com/office/drawing/2014/main" id="{3C4ADA8C-461A-A94F-DA9F-B850D4670CAB}"/>
              </a:ext>
            </a:extLst>
          </p:cNvPr>
          <p:cNvGraphicFramePr>
            <a:graphicFrameLocks noGrp="1"/>
          </p:cNvGraphicFramePr>
          <p:nvPr>
            <p:extLst>
              <p:ext uri="{D42A27DB-BD31-4B8C-83A1-F6EECF244321}">
                <p14:modId xmlns:p14="http://schemas.microsoft.com/office/powerpoint/2010/main" val="717529942"/>
              </p:ext>
            </p:extLst>
          </p:nvPr>
        </p:nvGraphicFramePr>
        <p:xfrm>
          <a:off x="885476" y="2730488"/>
          <a:ext cx="4119488"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gridCol w="514936">
                  <a:extLst>
                    <a:ext uri="{9D8B030D-6E8A-4147-A177-3AD203B41FA5}">
                      <a16:colId xmlns:a16="http://schemas.microsoft.com/office/drawing/2014/main" val="1450295517"/>
                    </a:ext>
                  </a:extLst>
                </a:gridCol>
                <a:gridCol w="514936">
                  <a:extLst>
                    <a:ext uri="{9D8B030D-6E8A-4147-A177-3AD203B41FA5}">
                      <a16:colId xmlns:a16="http://schemas.microsoft.com/office/drawing/2014/main" val="2901525942"/>
                    </a:ext>
                  </a:extLst>
                </a:gridCol>
                <a:gridCol w="514936">
                  <a:extLst>
                    <a:ext uri="{9D8B030D-6E8A-4147-A177-3AD203B41FA5}">
                      <a16:colId xmlns:a16="http://schemas.microsoft.com/office/drawing/2014/main" val="4227269188"/>
                    </a:ext>
                  </a:extLst>
                </a:gridCol>
              </a:tblGrid>
              <a:tr h="370840">
                <a:tc>
                  <a:txBody>
                    <a:bodyPr/>
                    <a:lstStyle/>
                    <a:p>
                      <a:pPr algn="ctr"/>
                      <a:r>
                        <a:rPr kumimoji="1" lang="en-US" altLang="ja-JP" dirty="0"/>
                        <a:t>14</a:t>
                      </a:r>
                      <a:endParaRPr kumimoji="1" lang="ja-JP" altLang="en-US" dirty="0"/>
                    </a:p>
                  </a:txBody>
                  <a:tcPr/>
                </a:tc>
                <a:tc>
                  <a:txBody>
                    <a:bodyPr/>
                    <a:lstStyle/>
                    <a:p>
                      <a:pPr algn="ctr"/>
                      <a:r>
                        <a:rPr kumimoji="1" lang="en-US" altLang="ja-JP" dirty="0"/>
                        <a:t>5.5</a:t>
                      </a:r>
                      <a:endParaRPr kumimoji="1" lang="ja-JP" altLang="en-US" dirty="0"/>
                    </a:p>
                  </a:txBody>
                  <a:tcPr/>
                </a:tc>
                <a:tc>
                  <a:txBody>
                    <a:bodyPr/>
                    <a:lstStyle/>
                    <a:p>
                      <a:pPr algn="ctr"/>
                      <a:r>
                        <a:rPr kumimoji="1" lang="en-US" altLang="ja-JP" dirty="0"/>
                        <a:t>1</a:t>
                      </a:r>
                      <a:endParaRPr kumimoji="1" lang="ja-JP" altLang="en-US" dirty="0"/>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0</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0</a:t>
                      </a:r>
                      <a:endParaRPr kumimoji="1" lang="ja-JP" altLang="en-US" dirty="0"/>
                    </a:p>
                  </a:txBody>
                  <a:tcPr>
                    <a:solidFill>
                      <a:schemeClr val="accent2"/>
                    </a:solidFill>
                  </a:tcPr>
                </a:tc>
                <a:extLst>
                  <a:ext uri="{0D108BD9-81ED-4DB2-BD59-A6C34878D82A}">
                    <a16:rowId xmlns:a16="http://schemas.microsoft.com/office/drawing/2014/main" val="341670715"/>
                  </a:ext>
                </a:extLst>
              </a:tr>
            </a:tbl>
          </a:graphicData>
        </a:graphic>
      </p:graphicFrame>
      <p:sp>
        <p:nvSpPr>
          <p:cNvPr id="12" name="テキスト ボックス 11">
            <a:extLst>
              <a:ext uri="{FF2B5EF4-FFF2-40B4-BE49-F238E27FC236}">
                <a16:creationId xmlns:a16="http://schemas.microsoft.com/office/drawing/2014/main" id="{0FF97D4E-45FB-0ED9-D071-FFD85F18814D}"/>
              </a:ext>
            </a:extLst>
          </p:cNvPr>
          <p:cNvSpPr txBox="1"/>
          <p:nvPr/>
        </p:nvSpPr>
        <p:spPr>
          <a:xfrm>
            <a:off x="1304320" y="2379035"/>
            <a:ext cx="1203799" cy="369332"/>
          </a:xfrm>
          <a:prstGeom prst="rect">
            <a:avLst/>
          </a:prstGeom>
          <a:noFill/>
        </p:spPr>
        <p:txBody>
          <a:bodyPr wrap="square" rtlCol="0">
            <a:spAutoFit/>
          </a:bodyPr>
          <a:lstStyle/>
          <a:p>
            <a:pPr algn="ctr"/>
            <a:r>
              <a:rPr kumimoji="1" lang="ja-JP" altLang="en-US" dirty="0">
                <a:solidFill>
                  <a:schemeClr val="accent1"/>
                </a:solidFill>
              </a:rPr>
              <a:t>実数部</a:t>
            </a:r>
          </a:p>
        </p:txBody>
      </p:sp>
      <p:sp>
        <p:nvSpPr>
          <p:cNvPr id="13" name="テキスト ボックス 12">
            <a:extLst>
              <a:ext uri="{FF2B5EF4-FFF2-40B4-BE49-F238E27FC236}">
                <a16:creationId xmlns:a16="http://schemas.microsoft.com/office/drawing/2014/main" id="{501E1117-68D8-49B7-38D8-87555F64105A}"/>
              </a:ext>
            </a:extLst>
          </p:cNvPr>
          <p:cNvSpPr txBox="1"/>
          <p:nvPr/>
        </p:nvSpPr>
        <p:spPr>
          <a:xfrm>
            <a:off x="3230049" y="2374578"/>
            <a:ext cx="1482937" cy="378246"/>
          </a:xfrm>
          <a:prstGeom prst="rect">
            <a:avLst/>
          </a:prstGeom>
          <a:noFill/>
        </p:spPr>
        <p:txBody>
          <a:bodyPr wrap="square" rtlCol="0">
            <a:spAutoFit/>
          </a:bodyPr>
          <a:lstStyle/>
          <a:p>
            <a:pPr algn="ctr"/>
            <a:r>
              <a:rPr kumimoji="1" lang="ja-JP" altLang="en-US" dirty="0">
                <a:solidFill>
                  <a:schemeClr val="accent2"/>
                </a:solidFill>
              </a:rPr>
              <a:t>バイナリ部</a:t>
            </a:r>
          </a:p>
        </p:txBody>
      </p:sp>
      <p:sp>
        <p:nvSpPr>
          <p:cNvPr id="14" name="矢印: 下 13">
            <a:extLst>
              <a:ext uri="{FF2B5EF4-FFF2-40B4-BE49-F238E27FC236}">
                <a16:creationId xmlns:a16="http://schemas.microsoft.com/office/drawing/2014/main" id="{89E447FA-E993-1D14-67F1-A792354E09A1}"/>
              </a:ext>
            </a:extLst>
          </p:cNvPr>
          <p:cNvSpPr/>
          <p:nvPr/>
        </p:nvSpPr>
        <p:spPr>
          <a:xfrm>
            <a:off x="3852552" y="3500056"/>
            <a:ext cx="270091" cy="229422"/>
          </a:xfrm>
          <a:prstGeom prst="downArrow">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下 14">
            <a:extLst>
              <a:ext uri="{FF2B5EF4-FFF2-40B4-BE49-F238E27FC236}">
                <a16:creationId xmlns:a16="http://schemas.microsoft.com/office/drawing/2014/main" id="{84B4F40D-EFE5-4053-214F-444F0857227D}"/>
              </a:ext>
            </a:extLst>
          </p:cNvPr>
          <p:cNvSpPr/>
          <p:nvPr/>
        </p:nvSpPr>
        <p:spPr>
          <a:xfrm>
            <a:off x="1771173" y="3500056"/>
            <a:ext cx="270091" cy="229422"/>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6" name="表 14">
            <a:extLst>
              <a:ext uri="{FF2B5EF4-FFF2-40B4-BE49-F238E27FC236}">
                <a16:creationId xmlns:a16="http://schemas.microsoft.com/office/drawing/2014/main" id="{86CDA213-E9F3-16FD-FFAD-24DC463A95EC}"/>
              </a:ext>
            </a:extLst>
          </p:cNvPr>
          <p:cNvGraphicFramePr>
            <a:graphicFrameLocks noGrp="1"/>
          </p:cNvGraphicFramePr>
          <p:nvPr>
            <p:extLst>
              <p:ext uri="{D42A27DB-BD31-4B8C-83A1-F6EECF244321}">
                <p14:modId xmlns:p14="http://schemas.microsoft.com/office/powerpoint/2010/main" val="4045633022"/>
              </p:ext>
            </p:extLst>
          </p:nvPr>
        </p:nvGraphicFramePr>
        <p:xfrm>
          <a:off x="916723" y="5597837"/>
          <a:ext cx="4119488"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gridCol w="514936">
                  <a:extLst>
                    <a:ext uri="{9D8B030D-6E8A-4147-A177-3AD203B41FA5}">
                      <a16:colId xmlns:a16="http://schemas.microsoft.com/office/drawing/2014/main" val="1450295517"/>
                    </a:ext>
                  </a:extLst>
                </a:gridCol>
                <a:gridCol w="514936">
                  <a:extLst>
                    <a:ext uri="{9D8B030D-6E8A-4147-A177-3AD203B41FA5}">
                      <a16:colId xmlns:a16="http://schemas.microsoft.com/office/drawing/2014/main" val="2901525942"/>
                    </a:ext>
                  </a:extLst>
                </a:gridCol>
                <a:gridCol w="514936">
                  <a:extLst>
                    <a:ext uri="{9D8B030D-6E8A-4147-A177-3AD203B41FA5}">
                      <a16:colId xmlns:a16="http://schemas.microsoft.com/office/drawing/2014/main" val="4227269188"/>
                    </a:ext>
                  </a:extLst>
                </a:gridCol>
              </a:tblGrid>
              <a:tr h="370840">
                <a:tc>
                  <a:txBody>
                    <a:bodyPr/>
                    <a:lstStyle/>
                    <a:p>
                      <a:pPr algn="ctr"/>
                      <a:r>
                        <a:rPr kumimoji="1" lang="en-US" altLang="ja-JP" dirty="0"/>
                        <a:t>6</a:t>
                      </a:r>
                      <a:endParaRPr kumimoji="1" lang="ja-JP" altLang="en-US" dirty="0"/>
                    </a:p>
                  </a:txBody>
                  <a:tcPr/>
                </a:tc>
                <a:tc>
                  <a:txBody>
                    <a:bodyPr/>
                    <a:lstStyle/>
                    <a:p>
                      <a:pPr algn="ctr"/>
                      <a:r>
                        <a:rPr kumimoji="1" lang="en-US" altLang="ja-JP" dirty="0"/>
                        <a:t>3.5</a:t>
                      </a:r>
                      <a:endParaRPr kumimoji="1" lang="ja-JP" altLang="en-US" dirty="0"/>
                    </a:p>
                  </a:txBody>
                  <a:tcPr/>
                </a:tc>
                <a:tc>
                  <a:txBody>
                    <a:bodyPr/>
                    <a:lstStyle/>
                    <a:p>
                      <a:pPr algn="ctr"/>
                      <a:r>
                        <a:rPr kumimoji="1" lang="ja-JP" altLang="en-US" dirty="0"/>
                        <a:t>ー</a:t>
                      </a:r>
                      <a:r>
                        <a:rPr kumimoji="1" lang="en-US" altLang="ja-JP" dirty="0"/>
                        <a:t>1</a:t>
                      </a:r>
                      <a:endParaRPr kumimoji="1" lang="ja-JP" altLang="en-US" dirty="0"/>
                    </a:p>
                  </a:txBody>
                  <a:tcPr/>
                </a:tc>
                <a:tc>
                  <a:txBody>
                    <a:bodyPr/>
                    <a:lstStyle/>
                    <a:p>
                      <a:pPr algn="ctr"/>
                      <a:r>
                        <a:rPr kumimoji="1" lang="en-US" altLang="ja-JP" dirty="0"/>
                        <a:t>6.6</a:t>
                      </a:r>
                      <a:endParaRPr kumimoji="1" lang="ja-JP" altLang="en-US" dirty="0"/>
                    </a:p>
                  </a:txBody>
                  <a:tcPr/>
                </a:tc>
                <a:tc>
                  <a:txBody>
                    <a:bodyPr/>
                    <a:lstStyle/>
                    <a:p>
                      <a:pPr algn="ctr"/>
                      <a:r>
                        <a:rPr kumimoji="1" lang="en-US" altLang="ja-JP" dirty="0"/>
                        <a:t>0</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extLst>
                  <a:ext uri="{0D108BD9-81ED-4DB2-BD59-A6C34878D82A}">
                    <a16:rowId xmlns:a16="http://schemas.microsoft.com/office/drawing/2014/main" val="341670715"/>
                  </a:ext>
                </a:extLst>
              </a:tr>
            </a:tbl>
          </a:graphicData>
        </a:graphic>
      </p:graphicFrame>
      <p:graphicFrame>
        <p:nvGraphicFramePr>
          <p:cNvPr id="17" name="表 14">
            <a:extLst>
              <a:ext uri="{FF2B5EF4-FFF2-40B4-BE49-F238E27FC236}">
                <a16:creationId xmlns:a16="http://schemas.microsoft.com/office/drawing/2014/main" id="{64891C1F-769E-BED8-D748-9D97BA20DFE6}"/>
              </a:ext>
            </a:extLst>
          </p:cNvPr>
          <p:cNvGraphicFramePr>
            <a:graphicFrameLocks noGrp="1"/>
          </p:cNvGraphicFramePr>
          <p:nvPr>
            <p:extLst>
              <p:ext uri="{D42A27DB-BD31-4B8C-83A1-F6EECF244321}">
                <p14:modId xmlns:p14="http://schemas.microsoft.com/office/powerpoint/2010/main" val="343482992"/>
              </p:ext>
            </p:extLst>
          </p:nvPr>
        </p:nvGraphicFramePr>
        <p:xfrm>
          <a:off x="885476" y="3082367"/>
          <a:ext cx="4119488"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gridCol w="514936">
                  <a:extLst>
                    <a:ext uri="{9D8B030D-6E8A-4147-A177-3AD203B41FA5}">
                      <a16:colId xmlns:a16="http://schemas.microsoft.com/office/drawing/2014/main" val="1450295517"/>
                    </a:ext>
                  </a:extLst>
                </a:gridCol>
                <a:gridCol w="514936">
                  <a:extLst>
                    <a:ext uri="{9D8B030D-6E8A-4147-A177-3AD203B41FA5}">
                      <a16:colId xmlns:a16="http://schemas.microsoft.com/office/drawing/2014/main" val="2901525942"/>
                    </a:ext>
                  </a:extLst>
                </a:gridCol>
                <a:gridCol w="514936">
                  <a:extLst>
                    <a:ext uri="{9D8B030D-6E8A-4147-A177-3AD203B41FA5}">
                      <a16:colId xmlns:a16="http://schemas.microsoft.com/office/drawing/2014/main" val="4227269188"/>
                    </a:ext>
                  </a:extLst>
                </a:gridCol>
              </a:tblGrid>
              <a:tr h="370840">
                <a:tc>
                  <a:txBody>
                    <a:bodyPr/>
                    <a:lstStyle/>
                    <a:p>
                      <a:pPr algn="ctr"/>
                      <a:r>
                        <a:rPr kumimoji="1" lang="ja-JP" altLang="en-US" dirty="0"/>
                        <a:t>ー</a:t>
                      </a:r>
                      <a:r>
                        <a:rPr kumimoji="1" lang="en-US" altLang="ja-JP" dirty="0"/>
                        <a:t>1</a:t>
                      </a:r>
                      <a:endParaRPr kumimoji="1" lang="ja-JP" altLang="en-US" dirty="0"/>
                    </a:p>
                  </a:txBody>
                  <a:tcPr/>
                </a:tc>
                <a:tc>
                  <a:txBody>
                    <a:bodyPr/>
                    <a:lstStyle/>
                    <a:p>
                      <a:pPr algn="ctr"/>
                      <a:r>
                        <a:rPr kumimoji="1" lang="en-US" altLang="ja-JP" dirty="0"/>
                        <a:t>1.5</a:t>
                      </a:r>
                      <a:endParaRPr kumimoji="1" lang="ja-JP" altLang="en-US" dirty="0"/>
                    </a:p>
                  </a:txBody>
                  <a:tcPr/>
                </a:tc>
                <a:tc>
                  <a:txBody>
                    <a:bodyPr/>
                    <a:lstStyle/>
                    <a:p>
                      <a:pPr algn="ctr"/>
                      <a:r>
                        <a:rPr kumimoji="1" lang="ja-JP" altLang="en-US" dirty="0"/>
                        <a:t>ー</a:t>
                      </a:r>
                      <a:r>
                        <a:rPr kumimoji="1" lang="en-US" altLang="ja-JP" dirty="0"/>
                        <a:t>3</a:t>
                      </a:r>
                      <a:endParaRPr kumimoji="1" lang="ja-JP" altLang="en-US" dirty="0"/>
                    </a:p>
                  </a:txBody>
                  <a:tcPr/>
                </a:tc>
                <a:tc>
                  <a:txBody>
                    <a:bodyPr/>
                    <a:lstStyle/>
                    <a:p>
                      <a:pPr algn="ctr"/>
                      <a:r>
                        <a:rPr kumimoji="1" lang="en-US" altLang="ja-JP" dirty="0"/>
                        <a:t>3.1</a:t>
                      </a:r>
                      <a:endParaRPr kumimoji="1" lang="ja-JP" altLang="en-US" dirty="0"/>
                    </a:p>
                  </a:txBody>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extLst>
                  <a:ext uri="{0D108BD9-81ED-4DB2-BD59-A6C34878D82A}">
                    <a16:rowId xmlns:a16="http://schemas.microsoft.com/office/drawing/2014/main" val="341670715"/>
                  </a:ext>
                </a:extLst>
              </a:tr>
            </a:tbl>
          </a:graphicData>
        </a:graphic>
      </p:graphicFrame>
      <p:sp>
        <p:nvSpPr>
          <p:cNvPr id="18" name="テキスト ボックス 17">
            <a:extLst>
              <a:ext uri="{FF2B5EF4-FFF2-40B4-BE49-F238E27FC236}">
                <a16:creationId xmlns:a16="http://schemas.microsoft.com/office/drawing/2014/main" id="{3CA0B4C2-0C2B-C879-876B-8BCC6306BC64}"/>
              </a:ext>
            </a:extLst>
          </p:cNvPr>
          <p:cNvSpPr txBox="1"/>
          <p:nvPr/>
        </p:nvSpPr>
        <p:spPr>
          <a:xfrm>
            <a:off x="126416" y="2762020"/>
            <a:ext cx="858217" cy="307777"/>
          </a:xfrm>
          <a:prstGeom prst="rect">
            <a:avLst/>
          </a:prstGeom>
          <a:noFill/>
        </p:spPr>
        <p:txBody>
          <a:bodyPr wrap="square" rtlCol="0">
            <a:spAutoFit/>
          </a:bodyPr>
          <a:lstStyle/>
          <a:p>
            <a:pPr algn="ctr"/>
            <a:r>
              <a:rPr lang="ja-JP" altLang="en-US" sz="1400" b="1" dirty="0"/>
              <a:t>親個体</a:t>
            </a:r>
            <a:r>
              <a:rPr lang="en-US" altLang="ja-JP" sz="1400" b="1" dirty="0"/>
              <a:t>1</a:t>
            </a:r>
          </a:p>
        </p:txBody>
      </p:sp>
      <p:sp>
        <p:nvSpPr>
          <p:cNvPr id="19" name="テキスト ボックス 18">
            <a:extLst>
              <a:ext uri="{FF2B5EF4-FFF2-40B4-BE49-F238E27FC236}">
                <a16:creationId xmlns:a16="http://schemas.microsoft.com/office/drawing/2014/main" id="{188B1BB0-AB41-F529-2F1C-203175DA6A4B}"/>
              </a:ext>
            </a:extLst>
          </p:cNvPr>
          <p:cNvSpPr txBox="1"/>
          <p:nvPr/>
        </p:nvSpPr>
        <p:spPr>
          <a:xfrm>
            <a:off x="142148" y="3113899"/>
            <a:ext cx="826752" cy="307777"/>
          </a:xfrm>
          <a:prstGeom prst="rect">
            <a:avLst/>
          </a:prstGeom>
          <a:noFill/>
        </p:spPr>
        <p:txBody>
          <a:bodyPr wrap="square" rtlCol="0">
            <a:spAutoFit/>
          </a:bodyPr>
          <a:lstStyle/>
          <a:p>
            <a:pPr algn="ctr"/>
            <a:r>
              <a:rPr lang="ja-JP" altLang="en-US" sz="1400" b="1" dirty="0"/>
              <a:t>親個体</a:t>
            </a:r>
            <a:r>
              <a:rPr lang="en-US" altLang="ja-JP" sz="1400" b="1" dirty="0"/>
              <a:t>2</a:t>
            </a:r>
          </a:p>
        </p:txBody>
      </p:sp>
      <p:sp>
        <p:nvSpPr>
          <p:cNvPr id="20" name="テキスト ボックス 19">
            <a:extLst>
              <a:ext uri="{FF2B5EF4-FFF2-40B4-BE49-F238E27FC236}">
                <a16:creationId xmlns:a16="http://schemas.microsoft.com/office/drawing/2014/main" id="{48F62495-C843-ED34-2E21-B20A2734ABC5}"/>
              </a:ext>
            </a:extLst>
          </p:cNvPr>
          <p:cNvSpPr txBox="1"/>
          <p:nvPr/>
        </p:nvSpPr>
        <p:spPr>
          <a:xfrm>
            <a:off x="187215" y="5629369"/>
            <a:ext cx="736618" cy="307777"/>
          </a:xfrm>
          <a:prstGeom prst="rect">
            <a:avLst/>
          </a:prstGeom>
          <a:noFill/>
        </p:spPr>
        <p:txBody>
          <a:bodyPr wrap="square" rtlCol="0">
            <a:spAutoFit/>
          </a:bodyPr>
          <a:lstStyle/>
          <a:p>
            <a:pPr algn="ctr"/>
            <a:r>
              <a:rPr lang="ja-JP" altLang="en-US" sz="1400" b="1" dirty="0"/>
              <a:t>近傍解</a:t>
            </a:r>
            <a:endParaRPr lang="en-US" altLang="ja-JP" sz="1400" b="1" dirty="0"/>
          </a:p>
        </p:txBody>
      </p:sp>
      <p:sp>
        <p:nvSpPr>
          <p:cNvPr id="21" name="テキスト ボックス 20">
            <a:extLst>
              <a:ext uri="{FF2B5EF4-FFF2-40B4-BE49-F238E27FC236}">
                <a16:creationId xmlns:a16="http://schemas.microsoft.com/office/drawing/2014/main" id="{647B7FF3-F64F-962F-073B-24CEC6B1656A}"/>
              </a:ext>
            </a:extLst>
          </p:cNvPr>
          <p:cNvSpPr txBox="1"/>
          <p:nvPr/>
        </p:nvSpPr>
        <p:spPr>
          <a:xfrm>
            <a:off x="343977" y="2022897"/>
            <a:ext cx="4837306" cy="307777"/>
          </a:xfrm>
          <a:prstGeom prst="rect">
            <a:avLst/>
          </a:prstGeom>
          <a:noFill/>
        </p:spPr>
        <p:txBody>
          <a:bodyPr wrap="square" rtlCol="0">
            <a:spAutoFit/>
          </a:bodyPr>
          <a:lstStyle/>
          <a:p>
            <a:pPr algn="ctr"/>
            <a:r>
              <a:rPr kumimoji="1" lang="ja-JP" altLang="en-US" sz="1400" dirty="0"/>
              <a:t>解を二つの部位に分離し、各部位で近傍生成した後、合体させる</a:t>
            </a:r>
            <a:endParaRPr kumimoji="1" lang="en-US" altLang="ja-JP" sz="1400" dirty="0"/>
          </a:p>
        </p:txBody>
      </p:sp>
      <p:sp>
        <p:nvSpPr>
          <p:cNvPr id="22" name="楕円 21">
            <a:extLst>
              <a:ext uri="{FF2B5EF4-FFF2-40B4-BE49-F238E27FC236}">
                <a16:creationId xmlns:a16="http://schemas.microsoft.com/office/drawing/2014/main" id="{7E4578F4-9665-E920-31AC-BA9DD4FCF34C}"/>
              </a:ext>
            </a:extLst>
          </p:cNvPr>
          <p:cNvSpPr/>
          <p:nvPr/>
        </p:nvSpPr>
        <p:spPr>
          <a:xfrm>
            <a:off x="1548960" y="470386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楕円 22">
            <a:extLst>
              <a:ext uri="{FF2B5EF4-FFF2-40B4-BE49-F238E27FC236}">
                <a16:creationId xmlns:a16="http://schemas.microsoft.com/office/drawing/2014/main" id="{89A13DC4-749B-7AC2-BAEC-41063FD76AA8}"/>
              </a:ext>
            </a:extLst>
          </p:cNvPr>
          <p:cNvSpPr/>
          <p:nvPr/>
        </p:nvSpPr>
        <p:spPr>
          <a:xfrm>
            <a:off x="2117464" y="411752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楕円 23">
            <a:extLst>
              <a:ext uri="{FF2B5EF4-FFF2-40B4-BE49-F238E27FC236}">
                <a16:creationId xmlns:a16="http://schemas.microsoft.com/office/drawing/2014/main" id="{23AC2767-9D99-EDC7-C60D-75AB456888C8}"/>
              </a:ext>
            </a:extLst>
          </p:cNvPr>
          <p:cNvSpPr/>
          <p:nvPr/>
        </p:nvSpPr>
        <p:spPr>
          <a:xfrm>
            <a:off x="3691710" y="472471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楕円 24">
            <a:extLst>
              <a:ext uri="{FF2B5EF4-FFF2-40B4-BE49-F238E27FC236}">
                <a16:creationId xmlns:a16="http://schemas.microsoft.com/office/drawing/2014/main" id="{155ECA61-B115-E525-91F3-77DFD682D20D}"/>
              </a:ext>
            </a:extLst>
          </p:cNvPr>
          <p:cNvSpPr/>
          <p:nvPr/>
        </p:nvSpPr>
        <p:spPr>
          <a:xfrm>
            <a:off x="4219957" y="421277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テキスト ボックス 25">
            <a:extLst>
              <a:ext uri="{FF2B5EF4-FFF2-40B4-BE49-F238E27FC236}">
                <a16:creationId xmlns:a16="http://schemas.microsoft.com/office/drawing/2014/main" id="{16EC2DB4-EF24-6217-47CD-5B335E848E47}"/>
              </a:ext>
            </a:extLst>
          </p:cNvPr>
          <p:cNvSpPr txBox="1"/>
          <p:nvPr/>
        </p:nvSpPr>
        <p:spPr>
          <a:xfrm>
            <a:off x="4249040" y="5197662"/>
            <a:ext cx="1192918" cy="307777"/>
          </a:xfrm>
          <a:prstGeom prst="rect">
            <a:avLst/>
          </a:prstGeom>
          <a:noFill/>
        </p:spPr>
        <p:txBody>
          <a:bodyPr wrap="square" rtlCol="0">
            <a:spAutoFit/>
          </a:bodyPr>
          <a:lstStyle/>
          <a:p>
            <a:pPr algn="ctr"/>
            <a:r>
              <a:rPr lang="ja-JP" altLang="en-US" sz="1400" dirty="0"/>
              <a:t>（</a:t>
            </a:r>
            <a:r>
              <a:rPr lang="en-US" altLang="ja-JP" sz="1400" dirty="0"/>
              <a:t>GA</a:t>
            </a:r>
            <a:r>
              <a:rPr lang="ja-JP" altLang="en-US" sz="1400" dirty="0"/>
              <a:t>の例）</a:t>
            </a:r>
            <a:endParaRPr lang="en-US" altLang="ja-JP" sz="1400" dirty="0"/>
          </a:p>
        </p:txBody>
      </p:sp>
      <p:cxnSp>
        <p:nvCxnSpPr>
          <p:cNvPr id="27" name="直線矢印コネクタ 26">
            <a:extLst>
              <a:ext uri="{FF2B5EF4-FFF2-40B4-BE49-F238E27FC236}">
                <a16:creationId xmlns:a16="http://schemas.microsoft.com/office/drawing/2014/main" id="{F183B806-2465-9095-CA8F-20AFF3F157FC}"/>
              </a:ext>
            </a:extLst>
          </p:cNvPr>
          <p:cNvCxnSpPr/>
          <p:nvPr/>
        </p:nvCxnSpPr>
        <p:spPr>
          <a:xfrm flipV="1">
            <a:off x="1304320" y="4018654"/>
            <a:ext cx="0" cy="10214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B9369E49-2E3D-185F-02E5-3FE1EBB48270}"/>
              </a:ext>
            </a:extLst>
          </p:cNvPr>
          <p:cNvCxnSpPr>
            <a:cxnSpLocks/>
          </p:cNvCxnSpPr>
          <p:nvPr/>
        </p:nvCxnSpPr>
        <p:spPr>
          <a:xfrm flipV="1">
            <a:off x="1304367" y="5049798"/>
            <a:ext cx="1226350" cy="189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テキスト ボックス 28">
                <a:extLst>
                  <a:ext uri="{FF2B5EF4-FFF2-40B4-BE49-F238E27FC236}">
                    <a16:creationId xmlns:a16="http://schemas.microsoft.com/office/drawing/2014/main" id="{F53A9235-C7C9-07C8-E5BF-431C42A9B64A}"/>
                  </a:ext>
                </a:extLst>
              </p:cNvPr>
              <p:cNvSpPr txBox="1"/>
              <p:nvPr/>
            </p:nvSpPr>
            <p:spPr>
              <a:xfrm>
                <a:off x="1690558" y="5025776"/>
                <a:ext cx="55650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1</m:t>
                          </m:r>
                        </m:sub>
                      </m:sSub>
                    </m:oMath>
                  </m:oMathPara>
                </a14:m>
                <a:endParaRPr lang="en-US" altLang="ja-JP" sz="1400" dirty="0"/>
              </a:p>
            </p:txBody>
          </p:sp>
        </mc:Choice>
        <mc:Fallback>
          <p:sp>
            <p:nvSpPr>
              <p:cNvPr id="29" name="テキスト ボックス 28">
                <a:extLst>
                  <a:ext uri="{FF2B5EF4-FFF2-40B4-BE49-F238E27FC236}">
                    <a16:creationId xmlns:a16="http://schemas.microsoft.com/office/drawing/2014/main" id="{F53A9235-C7C9-07C8-E5BF-431C42A9B64A}"/>
                  </a:ext>
                </a:extLst>
              </p:cNvPr>
              <p:cNvSpPr txBox="1">
                <a:spLocks noRot="1" noChangeAspect="1" noMove="1" noResize="1" noEditPoints="1" noAdjustHandles="1" noChangeArrowheads="1" noChangeShapeType="1" noTextEdit="1"/>
              </p:cNvSpPr>
              <p:nvPr/>
            </p:nvSpPr>
            <p:spPr>
              <a:xfrm>
                <a:off x="1690558" y="5025776"/>
                <a:ext cx="556505" cy="30777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0" name="テキスト ボックス 29">
                <a:extLst>
                  <a:ext uri="{FF2B5EF4-FFF2-40B4-BE49-F238E27FC236}">
                    <a16:creationId xmlns:a16="http://schemas.microsoft.com/office/drawing/2014/main" id="{CBC7DBCA-D047-64B0-6006-7CBC93D9D35B}"/>
                  </a:ext>
                </a:extLst>
              </p:cNvPr>
              <p:cNvSpPr txBox="1"/>
              <p:nvPr/>
            </p:nvSpPr>
            <p:spPr>
              <a:xfrm>
                <a:off x="977031" y="4303638"/>
                <a:ext cx="41811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2</m:t>
                          </m:r>
                        </m:sub>
                      </m:sSub>
                    </m:oMath>
                  </m:oMathPara>
                </a14:m>
                <a:endParaRPr lang="en-US" altLang="ja-JP" sz="1400" dirty="0"/>
              </a:p>
            </p:txBody>
          </p:sp>
        </mc:Choice>
        <mc:Fallback>
          <p:sp>
            <p:nvSpPr>
              <p:cNvPr id="30" name="テキスト ボックス 29">
                <a:extLst>
                  <a:ext uri="{FF2B5EF4-FFF2-40B4-BE49-F238E27FC236}">
                    <a16:creationId xmlns:a16="http://schemas.microsoft.com/office/drawing/2014/main" id="{CBC7DBCA-D047-64B0-6006-7CBC93D9D35B}"/>
                  </a:ext>
                </a:extLst>
              </p:cNvPr>
              <p:cNvSpPr txBox="1">
                <a:spLocks noRot="1" noChangeAspect="1" noMove="1" noResize="1" noEditPoints="1" noAdjustHandles="1" noChangeArrowheads="1" noChangeShapeType="1" noTextEdit="1"/>
              </p:cNvSpPr>
              <p:nvPr/>
            </p:nvSpPr>
            <p:spPr>
              <a:xfrm>
                <a:off x="977031" y="4303638"/>
                <a:ext cx="418111" cy="307777"/>
              </a:xfrm>
              <a:prstGeom prst="rect">
                <a:avLst/>
              </a:prstGeom>
              <a:blipFill>
                <a:blip r:embed="rId3"/>
                <a:stretch>
                  <a:fillRect/>
                </a:stretch>
              </a:blipFill>
            </p:spPr>
            <p:txBody>
              <a:bodyPr/>
              <a:lstStyle/>
              <a:p>
                <a:r>
                  <a:rPr lang="ja-JP" altLang="en-US">
                    <a:noFill/>
                  </a:rPr>
                  <a:t> </a:t>
                </a:r>
              </a:p>
            </p:txBody>
          </p:sp>
        </mc:Fallback>
      </mc:AlternateContent>
      <p:cxnSp>
        <p:nvCxnSpPr>
          <p:cNvPr id="32" name="直線矢印コネクタ 31">
            <a:extLst>
              <a:ext uri="{FF2B5EF4-FFF2-40B4-BE49-F238E27FC236}">
                <a16:creationId xmlns:a16="http://schemas.microsoft.com/office/drawing/2014/main" id="{99EBBB4F-60F4-2E67-E63B-FDC0AF23F2A7}"/>
              </a:ext>
            </a:extLst>
          </p:cNvPr>
          <p:cNvCxnSpPr/>
          <p:nvPr/>
        </p:nvCxnSpPr>
        <p:spPr>
          <a:xfrm flipV="1">
            <a:off x="3409345" y="4018654"/>
            <a:ext cx="0" cy="10214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D8787D1B-DDF7-C961-CFBC-F267E05787D0}"/>
              </a:ext>
            </a:extLst>
          </p:cNvPr>
          <p:cNvCxnSpPr>
            <a:cxnSpLocks/>
          </p:cNvCxnSpPr>
          <p:nvPr/>
        </p:nvCxnSpPr>
        <p:spPr>
          <a:xfrm flipV="1">
            <a:off x="3409392" y="5049798"/>
            <a:ext cx="1226350" cy="189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テキスト ボックス 33">
                <a:extLst>
                  <a:ext uri="{FF2B5EF4-FFF2-40B4-BE49-F238E27FC236}">
                    <a16:creationId xmlns:a16="http://schemas.microsoft.com/office/drawing/2014/main" id="{AB0FA356-A6CA-58E7-66F9-3EB1C3416140}"/>
                  </a:ext>
                </a:extLst>
              </p:cNvPr>
              <p:cNvSpPr txBox="1"/>
              <p:nvPr/>
            </p:nvSpPr>
            <p:spPr>
              <a:xfrm>
                <a:off x="3901062" y="5025776"/>
                <a:ext cx="34554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𝑧</m:t>
                          </m:r>
                        </m:e>
                        <m:sub>
                          <m:r>
                            <a:rPr lang="en-US" altLang="ja-JP" sz="1400" b="0" i="1" smtClean="0">
                              <a:latin typeface="Cambria Math" panose="02040503050406030204" pitchFamily="18" charset="0"/>
                            </a:rPr>
                            <m:t>1</m:t>
                          </m:r>
                        </m:sub>
                      </m:sSub>
                    </m:oMath>
                  </m:oMathPara>
                </a14:m>
                <a:endParaRPr lang="en-US" altLang="ja-JP" sz="1400" dirty="0"/>
              </a:p>
            </p:txBody>
          </p:sp>
        </mc:Choice>
        <mc:Fallback>
          <p:sp>
            <p:nvSpPr>
              <p:cNvPr id="34" name="テキスト ボックス 33">
                <a:extLst>
                  <a:ext uri="{FF2B5EF4-FFF2-40B4-BE49-F238E27FC236}">
                    <a16:creationId xmlns:a16="http://schemas.microsoft.com/office/drawing/2014/main" id="{AB0FA356-A6CA-58E7-66F9-3EB1C3416140}"/>
                  </a:ext>
                </a:extLst>
              </p:cNvPr>
              <p:cNvSpPr txBox="1">
                <a:spLocks noRot="1" noChangeAspect="1" noMove="1" noResize="1" noEditPoints="1" noAdjustHandles="1" noChangeArrowheads="1" noChangeShapeType="1" noTextEdit="1"/>
              </p:cNvSpPr>
              <p:nvPr/>
            </p:nvSpPr>
            <p:spPr>
              <a:xfrm>
                <a:off x="3901062" y="5025776"/>
                <a:ext cx="345546" cy="30777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5" name="テキスト ボックス 34">
                <a:extLst>
                  <a:ext uri="{FF2B5EF4-FFF2-40B4-BE49-F238E27FC236}">
                    <a16:creationId xmlns:a16="http://schemas.microsoft.com/office/drawing/2014/main" id="{9E312225-5CDB-85DC-429E-AE7739498A5E}"/>
                  </a:ext>
                </a:extLst>
              </p:cNvPr>
              <p:cNvSpPr txBox="1"/>
              <p:nvPr/>
            </p:nvSpPr>
            <p:spPr>
              <a:xfrm>
                <a:off x="3082056" y="4303638"/>
                <a:ext cx="41811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𝑧</m:t>
                          </m:r>
                        </m:e>
                        <m:sub>
                          <m:r>
                            <a:rPr lang="en-US" altLang="ja-JP" sz="1400" b="0" i="1" smtClean="0">
                              <a:latin typeface="Cambria Math" panose="02040503050406030204" pitchFamily="18" charset="0"/>
                            </a:rPr>
                            <m:t>2</m:t>
                          </m:r>
                        </m:sub>
                      </m:sSub>
                    </m:oMath>
                  </m:oMathPara>
                </a14:m>
                <a:endParaRPr lang="en-US" altLang="ja-JP" sz="1400" dirty="0"/>
              </a:p>
            </p:txBody>
          </p:sp>
        </mc:Choice>
        <mc:Fallback>
          <p:sp>
            <p:nvSpPr>
              <p:cNvPr id="35" name="テキスト ボックス 34">
                <a:extLst>
                  <a:ext uri="{FF2B5EF4-FFF2-40B4-BE49-F238E27FC236}">
                    <a16:creationId xmlns:a16="http://schemas.microsoft.com/office/drawing/2014/main" id="{9E312225-5CDB-85DC-429E-AE7739498A5E}"/>
                  </a:ext>
                </a:extLst>
              </p:cNvPr>
              <p:cNvSpPr txBox="1">
                <a:spLocks noRot="1" noChangeAspect="1" noMove="1" noResize="1" noEditPoints="1" noAdjustHandles="1" noChangeArrowheads="1" noChangeShapeType="1" noTextEdit="1"/>
              </p:cNvSpPr>
              <p:nvPr/>
            </p:nvSpPr>
            <p:spPr>
              <a:xfrm>
                <a:off x="3082056" y="4303638"/>
                <a:ext cx="418111" cy="307777"/>
              </a:xfrm>
              <a:prstGeom prst="rect">
                <a:avLst/>
              </a:prstGeom>
              <a:blipFill>
                <a:blip r:embed="rId5"/>
                <a:stretch>
                  <a:fillRect/>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62682B6A-E043-DC45-0790-7AFAA52C4FD6}"/>
              </a:ext>
            </a:extLst>
          </p:cNvPr>
          <p:cNvSpPr txBox="1"/>
          <p:nvPr/>
        </p:nvSpPr>
        <p:spPr>
          <a:xfrm>
            <a:off x="3459626" y="3776368"/>
            <a:ext cx="1084471" cy="307777"/>
          </a:xfrm>
          <a:prstGeom prst="rect">
            <a:avLst/>
          </a:prstGeom>
          <a:noFill/>
        </p:spPr>
        <p:txBody>
          <a:bodyPr wrap="square" rtlCol="0">
            <a:spAutoFit/>
          </a:bodyPr>
          <a:lstStyle/>
          <a:p>
            <a:pPr algn="ctr"/>
            <a:r>
              <a:rPr lang="ja-JP" altLang="en-US" sz="1400" dirty="0"/>
              <a:t>離散空間</a:t>
            </a:r>
            <a:endParaRPr lang="en-US" altLang="ja-JP" sz="1400" dirty="0"/>
          </a:p>
        </p:txBody>
      </p:sp>
      <p:sp>
        <p:nvSpPr>
          <p:cNvPr id="37" name="矢印: 下 36">
            <a:extLst>
              <a:ext uri="{FF2B5EF4-FFF2-40B4-BE49-F238E27FC236}">
                <a16:creationId xmlns:a16="http://schemas.microsoft.com/office/drawing/2014/main" id="{301483BD-9CD7-7BBC-2A2F-1F8116AA63AB}"/>
              </a:ext>
            </a:extLst>
          </p:cNvPr>
          <p:cNvSpPr/>
          <p:nvPr/>
        </p:nvSpPr>
        <p:spPr>
          <a:xfrm>
            <a:off x="1771173" y="5326069"/>
            <a:ext cx="270091" cy="229422"/>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下 37">
            <a:extLst>
              <a:ext uri="{FF2B5EF4-FFF2-40B4-BE49-F238E27FC236}">
                <a16:creationId xmlns:a16="http://schemas.microsoft.com/office/drawing/2014/main" id="{8DC3E235-0C60-01D9-83DC-85A1C72F74DD}"/>
              </a:ext>
            </a:extLst>
          </p:cNvPr>
          <p:cNvSpPr/>
          <p:nvPr/>
        </p:nvSpPr>
        <p:spPr>
          <a:xfrm>
            <a:off x="3852552" y="5337063"/>
            <a:ext cx="270091" cy="229422"/>
          </a:xfrm>
          <a:prstGeom prst="downArrow">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F5AB556A-9FF7-4482-3420-3A847147985F}"/>
              </a:ext>
            </a:extLst>
          </p:cNvPr>
          <p:cNvSpPr txBox="1"/>
          <p:nvPr/>
        </p:nvSpPr>
        <p:spPr>
          <a:xfrm>
            <a:off x="948987" y="4778264"/>
            <a:ext cx="758026" cy="276999"/>
          </a:xfrm>
          <a:prstGeom prst="rect">
            <a:avLst/>
          </a:prstGeom>
          <a:noFill/>
        </p:spPr>
        <p:txBody>
          <a:bodyPr wrap="square" rtlCol="0">
            <a:spAutoFit/>
          </a:bodyPr>
          <a:lstStyle/>
          <a:p>
            <a:r>
              <a:rPr kumimoji="1" lang="ja-JP" altLang="en-US" sz="1200" dirty="0">
                <a:solidFill>
                  <a:schemeClr val="accent1"/>
                </a:solidFill>
              </a:rPr>
              <a:t>親個体</a:t>
            </a:r>
            <a:r>
              <a:rPr kumimoji="1" lang="en-US" altLang="ja-JP" sz="1200" dirty="0">
                <a:solidFill>
                  <a:schemeClr val="accent1"/>
                </a:solidFill>
              </a:rPr>
              <a:t>1</a:t>
            </a:r>
            <a:endParaRPr kumimoji="1" lang="ja-JP" altLang="en-US" sz="1200" dirty="0">
              <a:solidFill>
                <a:schemeClr val="accent1"/>
              </a:solidFill>
            </a:endParaRPr>
          </a:p>
        </p:txBody>
      </p:sp>
      <p:sp>
        <p:nvSpPr>
          <p:cNvPr id="40" name="テキスト ボックス 39">
            <a:extLst>
              <a:ext uri="{FF2B5EF4-FFF2-40B4-BE49-F238E27FC236}">
                <a16:creationId xmlns:a16="http://schemas.microsoft.com/office/drawing/2014/main" id="{B2F7B298-234C-2115-B922-A8A127D6A7F6}"/>
              </a:ext>
            </a:extLst>
          </p:cNvPr>
          <p:cNvSpPr txBox="1"/>
          <p:nvPr/>
        </p:nvSpPr>
        <p:spPr>
          <a:xfrm>
            <a:off x="3095750" y="4817443"/>
            <a:ext cx="731949" cy="276999"/>
          </a:xfrm>
          <a:prstGeom prst="rect">
            <a:avLst/>
          </a:prstGeom>
          <a:noFill/>
        </p:spPr>
        <p:txBody>
          <a:bodyPr wrap="square" rtlCol="0">
            <a:spAutoFit/>
          </a:bodyPr>
          <a:lstStyle/>
          <a:p>
            <a:r>
              <a:rPr kumimoji="1" lang="ja-JP" altLang="en-US" sz="1200" dirty="0">
                <a:solidFill>
                  <a:schemeClr val="accent1"/>
                </a:solidFill>
              </a:rPr>
              <a:t>親個体</a:t>
            </a:r>
            <a:r>
              <a:rPr kumimoji="1" lang="en-US" altLang="ja-JP" sz="1200" dirty="0">
                <a:solidFill>
                  <a:schemeClr val="accent1"/>
                </a:solidFill>
              </a:rPr>
              <a:t>1</a:t>
            </a:r>
            <a:endParaRPr kumimoji="1" lang="ja-JP" altLang="en-US" sz="1200" dirty="0">
              <a:solidFill>
                <a:schemeClr val="accent1"/>
              </a:solidFill>
            </a:endParaRPr>
          </a:p>
        </p:txBody>
      </p:sp>
      <p:sp>
        <p:nvSpPr>
          <p:cNvPr id="41" name="楕円 40">
            <a:extLst>
              <a:ext uri="{FF2B5EF4-FFF2-40B4-BE49-F238E27FC236}">
                <a16:creationId xmlns:a16="http://schemas.microsoft.com/office/drawing/2014/main" id="{27039F61-2E3F-A8F7-13BC-D4A1A558258A}"/>
              </a:ext>
            </a:extLst>
          </p:cNvPr>
          <p:cNvSpPr/>
          <p:nvPr/>
        </p:nvSpPr>
        <p:spPr>
          <a:xfrm>
            <a:off x="1879339" y="4460423"/>
            <a:ext cx="108000" cy="10800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楕円 41">
            <a:extLst>
              <a:ext uri="{FF2B5EF4-FFF2-40B4-BE49-F238E27FC236}">
                <a16:creationId xmlns:a16="http://schemas.microsoft.com/office/drawing/2014/main" id="{63C6F4BC-77B4-7CFE-BBA3-E4A52B40FD4B}"/>
              </a:ext>
            </a:extLst>
          </p:cNvPr>
          <p:cNvSpPr/>
          <p:nvPr/>
        </p:nvSpPr>
        <p:spPr>
          <a:xfrm>
            <a:off x="4219957" y="4724717"/>
            <a:ext cx="108000" cy="10800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テキスト ボックス 42">
            <a:extLst>
              <a:ext uri="{FF2B5EF4-FFF2-40B4-BE49-F238E27FC236}">
                <a16:creationId xmlns:a16="http://schemas.microsoft.com/office/drawing/2014/main" id="{BAE0F5A6-92A9-2B70-72B2-68A6ECD3DF68}"/>
              </a:ext>
            </a:extLst>
          </p:cNvPr>
          <p:cNvSpPr txBox="1"/>
          <p:nvPr/>
        </p:nvSpPr>
        <p:spPr>
          <a:xfrm>
            <a:off x="1896465" y="4535146"/>
            <a:ext cx="670470" cy="276999"/>
          </a:xfrm>
          <a:prstGeom prst="rect">
            <a:avLst/>
          </a:prstGeom>
          <a:noFill/>
        </p:spPr>
        <p:txBody>
          <a:bodyPr wrap="square" rtlCol="0">
            <a:spAutoFit/>
          </a:bodyPr>
          <a:lstStyle/>
          <a:p>
            <a:r>
              <a:rPr kumimoji="1" lang="ja-JP" altLang="en-US" sz="1200" dirty="0">
                <a:solidFill>
                  <a:schemeClr val="accent4"/>
                </a:solidFill>
              </a:rPr>
              <a:t>近傍解</a:t>
            </a:r>
          </a:p>
        </p:txBody>
      </p:sp>
      <p:sp>
        <p:nvSpPr>
          <p:cNvPr id="44" name="テキスト ボックス 43">
            <a:extLst>
              <a:ext uri="{FF2B5EF4-FFF2-40B4-BE49-F238E27FC236}">
                <a16:creationId xmlns:a16="http://schemas.microsoft.com/office/drawing/2014/main" id="{0B930876-7765-ED16-74F1-2C2CBB1FBD32}"/>
              </a:ext>
            </a:extLst>
          </p:cNvPr>
          <p:cNvSpPr txBox="1"/>
          <p:nvPr/>
        </p:nvSpPr>
        <p:spPr>
          <a:xfrm>
            <a:off x="4348514" y="4647592"/>
            <a:ext cx="670470" cy="276999"/>
          </a:xfrm>
          <a:prstGeom prst="rect">
            <a:avLst/>
          </a:prstGeom>
          <a:noFill/>
        </p:spPr>
        <p:txBody>
          <a:bodyPr wrap="square" rtlCol="0">
            <a:spAutoFit/>
          </a:bodyPr>
          <a:lstStyle/>
          <a:p>
            <a:r>
              <a:rPr kumimoji="1" lang="ja-JP" altLang="en-US" sz="1200" dirty="0">
                <a:solidFill>
                  <a:schemeClr val="accent4"/>
                </a:solidFill>
              </a:rPr>
              <a:t>近傍解</a:t>
            </a:r>
          </a:p>
        </p:txBody>
      </p:sp>
      <p:sp>
        <p:nvSpPr>
          <p:cNvPr id="45" name="テキスト ボックス 44">
            <a:extLst>
              <a:ext uri="{FF2B5EF4-FFF2-40B4-BE49-F238E27FC236}">
                <a16:creationId xmlns:a16="http://schemas.microsoft.com/office/drawing/2014/main" id="{843ED920-C686-484B-F78A-4F9C76091E82}"/>
              </a:ext>
            </a:extLst>
          </p:cNvPr>
          <p:cNvSpPr txBox="1"/>
          <p:nvPr/>
        </p:nvSpPr>
        <p:spPr>
          <a:xfrm>
            <a:off x="2208280" y="3958766"/>
            <a:ext cx="758026" cy="276999"/>
          </a:xfrm>
          <a:prstGeom prst="rect">
            <a:avLst/>
          </a:prstGeom>
          <a:noFill/>
        </p:spPr>
        <p:txBody>
          <a:bodyPr wrap="square" rtlCol="0">
            <a:spAutoFit/>
          </a:bodyPr>
          <a:lstStyle/>
          <a:p>
            <a:r>
              <a:rPr kumimoji="1" lang="ja-JP" altLang="en-US" sz="1200" dirty="0">
                <a:solidFill>
                  <a:schemeClr val="accent1"/>
                </a:solidFill>
              </a:rPr>
              <a:t>親個体</a:t>
            </a:r>
            <a:r>
              <a:rPr kumimoji="1" lang="en-US" altLang="ja-JP" sz="1200" dirty="0">
                <a:solidFill>
                  <a:schemeClr val="accent1"/>
                </a:solidFill>
              </a:rPr>
              <a:t>2</a:t>
            </a:r>
            <a:endParaRPr kumimoji="1" lang="ja-JP" altLang="en-US" sz="1200" dirty="0">
              <a:solidFill>
                <a:schemeClr val="accent1"/>
              </a:solidFill>
            </a:endParaRPr>
          </a:p>
        </p:txBody>
      </p:sp>
      <p:sp>
        <p:nvSpPr>
          <p:cNvPr id="46" name="テキスト ボックス 45">
            <a:extLst>
              <a:ext uri="{FF2B5EF4-FFF2-40B4-BE49-F238E27FC236}">
                <a16:creationId xmlns:a16="http://schemas.microsoft.com/office/drawing/2014/main" id="{DF58764C-5C1E-718B-F4F7-B10E5ACC1334}"/>
              </a:ext>
            </a:extLst>
          </p:cNvPr>
          <p:cNvSpPr txBox="1"/>
          <p:nvPr/>
        </p:nvSpPr>
        <p:spPr>
          <a:xfrm>
            <a:off x="4322233" y="3977104"/>
            <a:ext cx="758026" cy="276999"/>
          </a:xfrm>
          <a:prstGeom prst="rect">
            <a:avLst/>
          </a:prstGeom>
          <a:noFill/>
        </p:spPr>
        <p:txBody>
          <a:bodyPr wrap="square" rtlCol="0">
            <a:spAutoFit/>
          </a:bodyPr>
          <a:lstStyle/>
          <a:p>
            <a:r>
              <a:rPr kumimoji="1" lang="ja-JP" altLang="en-US" sz="1200" dirty="0">
                <a:solidFill>
                  <a:schemeClr val="accent1"/>
                </a:solidFill>
              </a:rPr>
              <a:t>親個体</a:t>
            </a:r>
            <a:r>
              <a:rPr kumimoji="1" lang="en-US" altLang="ja-JP" sz="1200" dirty="0">
                <a:solidFill>
                  <a:schemeClr val="accent1"/>
                </a:solidFill>
              </a:rPr>
              <a:t>2</a:t>
            </a:r>
            <a:endParaRPr kumimoji="1" lang="ja-JP" altLang="en-US" sz="1200" dirty="0">
              <a:solidFill>
                <a:schemeClr val="accent1"/>
              </a:solidFill>
            </a:endParaRPr>
          </a:p>
        </p:txBody>
      </p:sp>
      <mc:AlternateContent xmlns:mc="http://schemas.openxmlformats.org/markup-compatibility/2006">
        <mc:Choice xmlns:a14="http://schemas.microsoft.com/office/drawing/2010/main" Requires="a14">
          <p:sp>
            <p:nvSpPr>
              <p:cNvPr id="47" name="テキスト ボックス 46">
                <a:extLst>
                  <a:ext uri="{FF2B5EF4-FFF2-40B4-BE49-F238E27FC236}">
                    <a16:creationId xmlns:a16="http://schemas.microsoft.com/office/drawing/2014/main" id="{8E6933D0-CE8E-6C7E-0ABE-BF377574CF84}"/>
                  </a:ext>
                </a:extLst>
              </p:cNvPr>
              <p:cNvSpPr txBox="1"/>
              <p:nvPr/>
            </p:nvSpPr>
            <p:spPr>
              <a:xfrm>
                <a:off x="3658528" y="4979379"/>
                <a:ext cx="2360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0</m:t>
                      </m:r>
                    </m:oMath>
                  </m:oMathPara>
                </a14:m>
                <a:endParaRPr lang="en-US" altLang="ja-JP" sz="1400" dirty="0"/>
              </a:p>
            </p:txBody>
          </p:sp>
        </mc:Choice>
        <mc:Fallback>
          <p:sp>
            <p:nvSpPr>
              <p:cNvPr id="47" name="テキスト ボックス 46">
                <a:extLst>
                  <a:ext uri="{FF2B5EF4-FFF2-40B4-BE49-F238E27FC236}">
                    <a16:creationId xmlns:a16="http://schemas.microsoft.com/office/drawing/2014/main" id="{8E6933D0-CE8E-6C7E-0ABE-BF377574CF84}"/>
                  </a:ext>
                </a:extLst>
              </p:cNvPr>
              <p:cNvSpPr txBox="1">
                <a:spLocks noRot="1" noChangeAspect="1" noMove="1" noResize="1" noEditPoints="1" noAdjustHandles="1" noChangeArrowheads="1" noChangeShapeType="1" noTextEdit="1"/>
              </p:cNvSpPr>
              <p:nvPr/>
            </p:nvSpPr>
            <p:spPr>
              <a:xfrm>
                <a:off x="3658528" y="4979379"/>
                <a:ext cx="236013" cy="307777"/>
              </a:xfrm>
              <a:prstGeom prst="rect">
                <a:avLst/>
              </a:prstGeom>
              <a:blipFill>
                <a:blip r:embed="rId6"/>
                <a:stretch>
                  <a:fillRect l="-769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8" name="テキスト ボックス 47">
                <a:extLst>
                  <a:ext uri="{FF2B5EF4-FFF2-40B4-BE49-F238E27FC236}">
                    <a16:creationId xmlns:a16="http://schemas.microsoft.com/office/drawing/2014/main" id="{34124FF9-D200-3E02-3B16-82666462D569}"/>
                  </a:ext>
                </a:extLst>
              </p:cNvPr>
              <p:cNvSpPr txBox="1"/>
              <p:nvPr/>
            </p:nvSpPr>
            <p:spPr>
              <a:xfrm>
                <a:off x="3239727" y="4616814"/>
                <a:ext cx="2360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0</m:t>
                      </m:r>
                    </m:oMath>
                  </m:oMathPara>
                </a14:m>
                <a:endParaRPr lang="en-US" altLang="ja-JP" sz="1400" dirty="0"/>
              </a:p>
            </p:txBody>
          </p:sp>
        </mc:Choice>
        <mc:Fallback>
          <p:sp>
            <p:nvSpPr>
              <p:cNvPr id="48" name="テキスト ボックス 47">
                <a:extLst>
                  <a:ext uri="{FF2B5EF4-FFF2-40B4-BE49-F238E27FC236}">
                    <a16:creationId xmlns:a16="http://schemas.microsoft.com/office/drawing/2014/main" id="{34124FF9-D200-3E02-3B16-82666462D569}"/>
                  </a:ext>
                </a:extLst>
              </p:cNvPr>
              <p:cNvSpPr txBox="1">
                <a:spLocks noRot="1" noChangeAspect="1" noMove="1" noResize="1" noEditPoints="1" noAdjustHandles="1" noChangeArrowheads="1" noChangeShapeType="1" noTextEdit="1"/>
              </p:cNvSpPr>
              <p:nvPr/>
            </p:nvSpPr>
            <p:spPr>
              <a:xfrm>
                <a:off x="3239727" y="4616814"/>
                <a:ext cx="236013" cy="307777"/>
              </a:xfrm>
              <a:prstGeom prst="rect">
                <a:avLst/>
              </a:prstGeom>
              <a:blipFill>
                <a:blip r:embed="rId7"/>
                <a:stretch>
                  <a:fillRect l="-512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9" name="テキスト ボックス 48">
                <a:extLst>
                  <a:ext uri="{FF2B5EF4-FFF2-40B4-BE49-F238E27FC236}">
                    <a16:creationId xmlns:a16="http://schemas.microsoft.com/office/drawing/2014/main" id="{C798CEB3-A31C-EE91-3623-D76404BED836}"/>
                  </a:ext>
                </a:extLst>
              </p:cNvPr>
              <p:cNvSpPr txBox="1"/>
              <p:nvPr/>
            </p:nvSpPr>
            <p:spPr>
              <a:xfrm>
                <a:off x="4198261" y="4979379"/>
                <a:ext cx="2360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1</m:t>
                      </m:r>
                    </m:oMath>
                  </m:oMathPara>
                </a14:m>
                <a:endParaRPr lang="en-US" altLang="ja-JP" sz="1400" dirty="0"/>
              </a:p>
            </p:txBody>
          </p:sp>
        </mc:Choice>
        <mc:Fallback>
          <p:sp>
            <p:nvSpPr>
              <p:cNvPr id="49" name="テキスト ボックス 48">
                <a:extLst>
                  <a:ext uri="{FF2B5EF4-FFF2-40B4-BE49-F238E27FC236}">
                    <a16:creationId xmlns:a16="http://schemas.microsoft.com/office/drawing/2014/main" id="{C798CEB3-A31C-EE91-3623-D76404BED836}"/>
                  </a:ext>
                </a:extLst>
              </p:cNvPr>
              <p:cNvSpPr txBox="1">
                <a:spLocks noRot="1" noChangeAspect="1" noMove="1" noResize="1" noEditPoints="1" noAdjustHandles="1" noChangeArrowheads="1" noChangeShapeType="1" noTextEdit="1"/>
              </p:cNvSpPr>
              <p:nvPr/>
            </p:nvSpPr>
            <p:spPr>
              <a:xfrm>
                <a:off x="4198261" y="4979379"/>
                <a:ext cx="236013" cy="307777"/>
              </a:xfrm>
              <a:prstGeom prst="rect">
                <a:avLst/>
              </a:prstGeom>
              <a:blipFill>
                <a:blip r:embed="rId8"/>
                <a:stretch>
                  <a:fillRect l="-789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0" name="テキスト ボックス 49">
                <a:extLst>
                  <a:ext uri="{FF2B5EF4-FFF2-40B4-BE49-F238E27FC236}">
                    <a16:creationId xmlns:a16="http://schemas.microsoft.com/office/drawing/2014/main" id="{06815F29-F1CF-2CD6-DC64-D7243C1E00C9}"/>
                  </a:ext>
                </a:extLst>
              </p:cNvPr>
              <p:cNvSpPr txBox="1"/>
              <p:nvPr/>
            </p:nvSpPr>
            <p:spPr>
              <a:xfrm>
                <a:off x="3239727" y="4081876"/>
                <a:ext cx="2360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1</m:t>
                      </m:r>
                    </m:oMath>
                  </m:oMathPara>
                </a14:m>
                <a:endParaRPr lang="en-US" altLang="ja-JP" sz="1400" dirty="0"/>
              </a:p>
            </p:txBody>
          </p:sp>
        </mc:Choice>
        <mc:Fallback>
          <p:sp>
            <p:nvSpPr>
              <p:cNvPr id="50" name="テキスト ボックス 49">
                <a:extLst>
                  <a:ext uri="{FF2B5EF4-FFF2-40B4-BE49-F238E27FC236}">
                    <a16:creationId xmlns:a16="http://schemas.microsoft.com/office/drawing/2014/main" id="{06815F29-F1CF-2CD6-DC64-D7243C1E00C9}"/>
                  </a:ext>
                </a:extLst>
              </p:cNvPr>
              <p:cNvSpPr txBox="1">
                <a:spLocks noRot="1" noChangeAspect="1" noMove="1" noResize="1" noEditPoints="1" noAdjustHandles="1" noChangeArrowheads="1" noChangeShapeType="1" noTextEdit="1"/>
              </p:cNvSpPr>
              <p:nvPr/>
            </p:nvSpPr>
            <p:spPr>
              <a:xfrm>
                <a:off x="3239727" y="4081876"/>
                <a:ext cx="236013" cy="307777"/>
              </a:xfrm>
              <a:prstGeom prst="rect">
                <a:avLst/>
              </a:prstGeom>
              <a:blipFill>
                <a:blip r:embed="rId8"/>
                <a:stretch>
                  <a:fillRect l="-5128"/>
                </a:stretch>
              </a:blipFill>
            </p:spPr>
            <p:txBody>
              <a:bodyPr/>
              <a:lstStyle/>
              <a:p>
                <a:r>
                  <a:rPr lang="ja-JP" altLang="en-US">
                    <a:noFill/>
                  </a:rPr>
                  <a:t> </a:t>
                </a:r>
              </a:p>
            </p:txBody>
          </p:sp>
        </mc:Fallback>
      </mc:AlternateContent>
      <p:cxnSp>
        <p:nvCxnSpPr>
          <p:cNvPr id="51" name="直線コネクタ 50">
            <a:extLst>
              <a:ext uri="{FF2B5EF4-FFF2-40B4-BE49-F238E27FC236}">
                <a16:creationId xmlns:a16="http://schemas.microsoft.com/office/drawing/2014/main" id="{51E163B7-A34F-59A9-5A90-58565C0F7116}"/>
              </a:ext>
            </a:extLst>
          </p:cNvPr>
          <p:cNvCxnSpPr>
            <a:cxnSpLocks/>
          </p:cNvCxnSpPr>
          <p:nvPr/>
        </p:nvCxnSpPr>
        <p:spPr>
          <a:xfrm flipH="1">
            <a:off x="5351820" y="1929129"/>
            <a:ext cx="670494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0F1214F0-5842-0329-64E3-DE63DBC5C050}"/>
              </a:ext>
            </a:extLst>
          </p:cNvPr>
          <p:cNvSpPr txBox="1"/>
          <p:nvPr/>
        </p:nvSpPr>
        <p:spPr>
          <a:xfrm>
            <a:off x="6347292" y="1517241"/>
            <a:ext cx="4837307" cy="369332"/>
          </a:xfrm>
          <a:prstGeom prst="rect">
            <a:avLst/>
          </a:prstGeom>
          <a:noFill/>
        </p:spPr>
        <p:txBody>
          <a:bodyPr wrap="square" rtlCol="0">
            <a:spAutoFit/>
          </a:bodyPr>
          <a:lstStyle/>
          <a:p>
            <a:pPr algn="ctr"/>
            <a:r>
              <a:rPr kumimoji="1" lang="ja-JP" altLang="en-US" dirty="0"/>
              <a:t>非凸に拡張した分枝限定法</a:t>
            </a:r>
          </a:p>
        </p:txBody>
      </p:sp>
      <p:pic>
        <p:nvPicPr>
          <p:cNvPr id="53" name="図 52">
            <a:extLst>
              <a:ext uri="{FF2B5EF4-FFF2-40B4-BE49-F238E27FC236}">
                <a16:creationId xmlns:a16="http://schemas.microsoft.com/office/drawing/2014/main" id="{5ED5DA2E-AC41-905B-6A87-AD20FA5AC924}"/>
              </a:ext>
            </a:extLst>
          </p:cNvPr>
          <p:cNvPicPr>
            <a:picLocks noChangeAspect="1"/>
          </p:cNvPicPr>
          <p:nvPr/>
        </p:nvPicPr>
        <p:blipFill>
          <a:blip r:embed="rId9"/>
          <a:stretch>
            <a:fillRect/>
          </a:stretch>
        </p:blipFill>
        <p:spPr>
          <a:xfrm>
            <a:off x="5777997" y="2548185"/>
            <a:ext cx="2730179" cy="1293945"/>
          </a:xfrm>
          <a:prstGeom prst="rect">
            <a:avLst/>
          </a:prstGeom>
        </p:spPr>
      </p:pic>
      <p:sp>
        <p:nvSpPr>
          <p:cNvPr id="54" name="テキスト ボックス 53">
            <a:extLst>
              <a:ext uri="{FF2B5EF4-FFF2-40B4-BE49-F238E27FC236}">
                <a16:creationId xmlns:a16="http://schemas.microsoft.com/office/drawing/2014/main" id="{BB85E653-74F9-4051-BFF0-414B02722984}"/>
              </a:ext>
            </a:extLst>
          </p:cNvPr>
          <p:cNvSpPr txBox="1"/>
          <p:nvPr/>
        </p:nvSpPr>
        <p:spPr>
          <a:xfrm>
            <a:off x="8615623" y="2949349"/>
            <a:ext cx="3263455" cy="584775"/>
          </a:xfrm>
          <a:prstGeom prst="rect">
            <a:avLst/>
          </a:prstGeom>
          <a:noFill/>
        </p:spPr>
        <p:txBody>
          <a:bodyPr wrap="square" rtlCol="0">
            <a:spAutoFit/>
          </a:bodyPr>
          <a:lstStyle/>
          <a:p>
            <a:pPr algn="ctr"/>
            <a:r>
              <a:rPr lang="ja-JP" altLang="en-US" sz="1600" dirty="0"/>
              <a:t>実行可能領域を分割し、</a:t>
            </a:r>
            <a:endParaRPr lang="en-US" altLang="ja-JP" sz="1600" dirty="0"/>
          </a:p>
          <a:p>
            <a:pPr algn="ctr"/>
            <a:r>
              <a:rPr lang="ja-JP" altLang="en-US" sz="1600" dirty="0"/>
              <a:t>各領域の最適解を組合せ的に求める</a:t>
            </a:r>
            <a:endParaRPr lang="en-US" altLang="ja-JP" sz="1600" dirty="0"/>
          </a:p>
        </p:txBody>
      </p:sp>
      <p:sp>
        <p:nvSpPr>
          <p:cNvPr id="57" name="テキスト ボックス 56">
            <a:extLst>
              <a:ext uri="{FF2B5EF4-FFF2-40B4-BE49-F238E27FC236}">
                <a16:creationId xmlns:a16="http://schemas.microsoft.com/office/drawing/2014/main" id="{0CF6DE96-322E-20D6-00EE-15C646CFB33A}"/>
              </a:ext>
            </a:extLst>
          </p:cNvPr>
          <p:cNvSpPr txBox="1"/>
          <p:nvPr/>
        </p:nvSpPr>
        <p:spPr>
          <a:xfrm>
            <a:off x="5477496" y="2030973"/>
            <a:ext cx="6579273" cy="338554"/>
          </a:xfrm>
          <a:prstGeom prst="rect">
            <a:avLst/>
          </a:prstGeom>
          <a:noFill/>
        </p:spPr>
        <p:txBody>
          <a:bodyPr wrap="square" rtlCol="0">
            <a:spAutoFit/>
          </a:bodyPr>
          <a:lstStyle/>
          <a:p>
            <a:pPr algn="ctr"/>
            <a:r>
              <a:rPr lang="ja-JP" altLang="en-US" sz="1600" dirty="0"/>
              <a:t>離散変数について</a:t>
            </a:r>
            <a:r>
              <a:rPr lang="en-US" altLang="ja-JP" sz="1600" dirty="0"/>
              <a:t>B&amp;B</a:t>
            </a:r>
            <a:r>
              <a:rPr lang="ja-JP" altLang="en-US" sz="1600" dirty="0"/>
              <a:t>で緩和し、凸緩和した部分連続問題を解く</a:t>
            </a:r>
            <a:endParaRPr lang="en-US" altLang="ja-JP" sz="1600" dirty="0"/>
          </a:p>
        </p:txBody>
      </p:sp>
      <p:sp>
        <p:nvSpPr>
          <p:cNvPr id="59" name="テキスト ボックス 58">
            <a:extLst>
              <a:ext uri="{FF2B5EF4-FFF2-40B4-BE49-F238E27FC236}">
                <a16:creationId xmlns:a16="http://schemas.microsoft.com/office/drawing/2014/main" id="{711C205E-A63C-3B3F-98A2-3912316608B4}"/>
              </a:ext>
            </a:extLst>
          </p:cNvPr>
          <p:cNvSpPr txBox="1"/>
          <p:nvPr/>
        </p:nvSpPr>
        <p:spPr>
          <a:xfrm>
            <a:off x="8514437" y="1220445"/>
            <a:ext cx="3721079" cy="307777"/>
          </a:xfrm>
          <a:prstGeom prst="rect">
            <a:avLst/>
          </a:prstGeom>
          <a:noFill/>
        </p:spPr>
        <p:txBody>
          <a:bodyPr wrap="square" rtlCol="0">
            <a:spAutoFit/>
          </a:bodyPr>
          <a:lstStyle/>
          <a:p>
            <a:pPr algn="ctr"/>
            <a:r>
              <a:rPr lang="en-US" altLang="ja-JP" sz="1400" dirty="0"/>
              <a:t>NTT</a:t>
            </a:r>
            <a:r>
              <a:rPr lang="ja-JP" altLang="en-US" sz="1400" dirty="0"/>
              <a:t>データ数理システム</a:t>
            </a:r>
            <a:r>
              <a:rPr lang="en-US" altLang="ja-JP" sz="1400" dirty="0"/>
              <a:t>NUOPT</a:t>
            </a:r>
            <a:r>
              <a:rPr lang="ja-JP" altLang="en-US" sz="1400" dirty="0"/>
              <a:t>の</a:t>
            </a:r>
            <a:r>
              <a:rPr lang="en-US" altLang="ja-JP" sz="1400" dirty="0"/>
              <a:t>global</a:t>
            </a:r>
            <a:r>
              <a:rPr lang="ja-JP" altLang="en-US" sz="1400" dirty="0"/>
              <a:t>を使用</a:t>
            </a:r>
            <a:endParaRPr lang="en-US" altLang="ja-JP" sz="1400" dirty="0"/>
          </a:p>
        </p:txBody>
      </p:sp>
      <p:sp>
        <p:nvSpPr>
          <p:cNvPr id="60" name="四角形: 角を丸くする 59">
            <a:extLst>
              <a:ext uri="{FF2B5EF4-FFF2-40B4-BE49-F238E27FC236}">
                <a16:creationId xmlns:a16="http://schemas.microsoft.com/office/drawing/2014/main" id="{83733133-AA8B-073F-339A-4CD3837AC168}"/>
              </a:ext>
            </a:extLst>
          </p:cNvPr>
          <p:cNvSpPr/>
          <p:nvPr/>
        </p:nvSpPr>
        <p:spPr>
          <a:xfrm>
            <a:off x="5351820" y="2470009"/>
            <a:ext cx="1838323" cy="40234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離散変数の緩和</a:t>
            </a:r>
          </a:p>
        </p:txBody>
      </p:sp>
      <p:sp>
        <p:nvSpPr>
          <p:cNvPr id="61" name="四角形: 角を丸くする 60">
            <a:extLst>
              <a:ext uri="{FF2B5EF4-FFF2-40B4-BE49-F238E27FC236}">
                <a16:creationId xmlns:a16="http://schemas.microsoft.com/office/drawing/2014/main" id="{B1EAEF64-D5F1-982F-9AA0-02027D1FF71A}"/>
              </a:ext>
            </a:extLst>
          </p:cNvPr>
          <p:cNvSpPr/>
          <p:nvPr/>
        </p:nvSpPr>
        <p:spPr>
          <a:xfrm>
            <a:off x="5390590" y="3930256"/>
            <a:ext cx="1838323" cy="40234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凸緩和</a:t>
            </a:r>
          </a:p>
        </p:txBody>
      </p:sp>
      <p:pic>
        <p:nvPicPr>
          <p:cNvPr id="62" name="図 61">
            <a:extLst>
              <a:ext uri="{FF2B5EF4-FFF2-40B4-BE49-F238E27FC236}">
                <a16:creationId xmlns:a16="http://schemas.microsoft.com/office/drawing/2014/main" id="{C5234BAA-E953-C0FD-9157-CC4A14855E9E}"/>
              </a:ext>
            </a:extLst>
          </p:cNvPr>
          <p:cNvPicPr>
            <a:picLocks noChangeAspect="1"/>
          </p:cNvPicPr>
          <p:nvPr/>
        </p:nvPicPr>
        <p:blipFill>
          <a:blip r:embed="rId10"/>
          <a:stretch>
            <a:fillRect/>
          </a:stretch>
        </p:blipFill>
        <p:spPr>
          <a:xfrm>
            <a:off x="6077831" y="4482698"/>
            <a:ext cx="1943440" cy="1781738"/>
          </a:xfrm>
          <a:prstGeom prst="rect">
            <a:avLst/>
          </a:prstGeom>
        </p:spPr>
      </p:pic>
      <p:sp>
        <p:nvSpPr>
          <p:cNvPr id="63" name="テキスト ボックス 62">
            <a:extLst>
              <a:ext uri="{FF2B5EF4-FFF2-40B4-BE49-F238E27FC236}">
                <a16:creationId xmlns:a16="http://schemas.microsoft.com/office/drawing/2014/main" id="{295CDF33-4764-9FBB-07BC-98644D994205}"/>
              </a:ext>
            </a:extLst>
          </p:cNvPr>
          <p:cNvSpPr txBox="1"/>
          <p:nvPr/>
        </p:nvSpPr>
        <p:spPr>
          <a:xfrm>
            <a:off x="5788842" y="4314782"/>
            <a:ext cx="2473783" cy="338554"/>
          </a:xfrm>
          <a:prstGeom prst="rect">
            <a:avLst/>
          </a:prstGeom>
          <a:noFill/>
        </p:spPr>
        <p:txBody>
          <a:bodyPr wrap="square" rtlCol="0">
            <a:spAutoFit/>
          </a:bodyPr>
          <a:lstStyle/>
          <a:p>
            <a:pPr algn="ctr"/>
            <a:r>
              <a:rPr lang="en-US" altLang="ja-JP" sz="1600" dirty="0"/>
              <a:t>1. under / over-estimate</a:t>
            </a:r>
          </a:p>
        </p:txBody>
      </p:sp>
      <p:sp>
        <p:nvSpPr>
          <p:cNvPr id="64" name="テキスト ボックス 63">
            <a:extLst>
              <a:ext uri="{FF2B5EF4-FFF2-40B4-BE49-F238E27FC236}">
                <a16:creationId xmlns:a16="http://schemas.microsoft.com/office/drawing/2014/main" id="{BC52F8F2-0F31-8F5C-815B-C02A5603CF88}"/>
              </a:ext>
            </a:extLst>
          </p:cNvPr>
          <p:cNvSpPr txBox="1"/>
          <p:nvPr/>
        </p:nvSpPr>
        <p:spPr>
          <a:xfrm>
            <a:off x="8765945" y="4334883"/>
            <a:ext cx="2199584" cy="338554"/>
          </a:xfrm>
          <a:prstGeom prst="rect">
            <a:avLst/>
          </a:prstGeom>
          <a:noFill/>
        </p:spPr>
        <p:txBody>
          <a:bodyPr wrap="square" rtlCol="0">
            <a:spAutoFit/>
          </a:bodyPr>
          <a:lstStyle/>
          <a:p>
            <a:pPr algn="ctr"/>
            <a:r>
              <a:rPr lang="en-US" altLang="ja-JP" sz="1600" dirty="0"/>
              <a:t>2. </a:t>
            </a:r>
            <a:r>
              <a:rPr lang="ja-JP" altLang="en-US" sz="1600" dirty="0"/>
              <a:t>凸関数の合成で表現</a:t>
            </a:r>
            <a:endParaRPr lang="en-US" altLang="ja-JP" sz="1600" dirty="0"/>
          </a:p>
        </p:txBody>
      </p:sp>
      <mc:AlternateContent xmlns:mc="http://schemas.openxmlformats.org/markup-compatibility/2006">
        <mc:Choice xmlns:a14="http://schemas.microsoft.com/office/drawing/2010/main" Requires="a14">
          <p:sp>
            <p:nvSpPr>
              <p:cNvPr id="65" name="テキスト ボックス 64">
                <a:extLst>
                  <a:ext uri="{FF2B5EF4-FFF2-40B4-BE49-F238E27FC236}">
                    <a16:creationId xmlns:a16="http://schemas.microsoft.com/office/drawing/2014/main" id="{DE8194AA-8AE7-2302-BDB2-50833CBC473E}"/>
                  </a:ext>
                </a:extLst>
              </p:cNvPr>
              <p:cNvSpPr txBox="1"/>
              <p:nvPr/>
            </p:nvSpPr>
            <p:spPr>
              <a:xfrm>
                <a:off x="8508176" y="5667702"/>
                <a:ext cx="1125575"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rPr>
                        <m:t>𝑓</m:t>
                      </m:r>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𝑧</m:t>
                          </m:r>
                        </m:e>
                        <m:sub>
                          <m:r>
                            <a:rPr lang="en-US" altLang="ja-JP" sz="1600" i="1">
                              <a:latin typeface="Cambria Math" panose="02040503050406030204" pitchFamily="18" charset="0"/>
                            </a:rPr>
                            <m:t>1</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𝑧</m:t>
                          </m:r>
                        </m:e>
                        <m:sub>
                          <m:r>
                            <a:rPr lang="en-US" altLang="ja-JP" sz="1600" i="1">
                              <a:latin typeface="Cambria Math" panose="02040503050406030204" pitchFamily="18" charset="0"/>
                            </a:rPr>
                            <m:t>2</m:t>
                          </m:r>
                        </m:sub>
                      </m:sSub>
                    </m:oMath>
                  </m:oMathPara>
                </a14:m>
                <a:endParaRPr lang="en-US" altLang="ja-JP" sz="1600" dirty="0"/>
              </a:p>
            </p:txBody>
          </p:sp>
        </mc:Choice>
        <mc:Fallback>
          <p:sp>
            <p:nvSpPr>
              <p:cNvPr id="65" name="テキスト ボックス 64">
                <a:extLst>
                  <a:ext uri="{FF2B5EF4-FFF2-40B4-BE49-F238E27FC236}">
                    <a16:creationId xmlns:a16="http://schemas.microsoft.com/office/drawing/2014/main" id="{DE8194AA-8AE7-2302-BDB2-50833CBC473E}"/>
                  </a:ext>
                </a:extLst>
              </p:cNvPr>
              <p:cNvSpPr txBox="1">
                <a:spLocks noRot="1" noChangeAspect="1" noMove="1" noResize="1" noEditPoints="1" noAdjustHandles="1" noChangeArrowheads="1" noChangeShapeType="1" noTextEdit="1"/>
              </p:cNvSpPr>
              <p:nvPr/>
            </p:nvSpPr>
            <p:spPr>
              <a:xfrm>
                <a:off x="8508176" y="5667702"/>
                <a:ext cx="1125575" cy="338554"/>
              </a:xfrm>
              <a:prstGeom prst="rect">
                <a:avLst/>
              </a:prstGeom>
              <a:blipFill>
                <a:blip r:embed="rId11"/>
                <a:stretch>
                  <a:fillRect l="-543" b="-1272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6" name="テキスト ボックス 65">
                <a:extLst>
                  <a:ext uri="{FF2B5EF4-FFF2-40B4-BE49-F238E27FC236}">
                    <a16:creationId xmlns:a16="http://schemas.microsoft.com/office/drawing/2014/main" id="{B4F4D1E2-A1E3-678F-EE55-D31B6AC96F0D}"/>
                  </a:ext>
                </a:extLst>
              </p:cNvPr>
              <p:cNvSpPr txBox="1"/>
              <p:nvPr/>
            </p:nvSpPr>
            <p:spPr>
              <a:xfrm>
                <a:off x="8521982" y="4721062"/>
                <a:ext cx="2223538"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ja-JP" sz="1600" i="1" smtClean="0">
                          <a:latin typeface="Cambria Math" panose="02040503050406030204" pitchFamily="18" charset="0"/>
                        </a:rPr>
                        <m:t>𝑓</m:t>
                      </m:r>
                      <m:r>
                        <a:rPr lang="en-US" altLang="ja-JP" sz="1600" i="1">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exp</m:t>
                          </m:r>
                        </m:fName>
                        <m:e>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i="1">
                                      <a:latin typeface="Cambria Math" panose="02040503050406030204" pitchFamily="18" charset="0"/>
                                    </a:rPr>
                                    <m:t>1</m:t>
                                  </m:r>
                                </m:sub>
                              </m:sSub>
                            </m:e>
                          </m:d>
                        </m:e>
                      </m:func>
                      <m:r>
                        <a:rPr lang="en-US" altLang="ja-JP" sz="1600" i="1">
                          <a:latin typeface="Cambria Math" panose="02040503050406030204" pitchFamily="18" charset="0"/>
                          <a:ea typeface="Cambria Math" panose="02040503050406030204" pitchFamily="18" charset="0"/>
                        </a:rPr>
                        <m:t>×</m:t>
                      </m:r>
                      <m:r>
                        <m:rPr>
                          <m:sty m:val="p"/>
                        </m:rPr>
                        <a:rPr lang="en-US" altLang="ja-JP" sz="1600">
                          <a:latin typeface="Cambria Math" panose="02040503050406030204" pitchFamily="18" charset="0"/>
                          <a:ea typeface="Cambria Math" panose="02040503050406030204" pitchFamily="18" charset="0"/>
                        </a:rPr>
                        <m:t>sin</m:t>
                      </m:r>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i="1">
                              <a:latin typeface="Cambria Math" panose="02040503050406030204" pitchFamily="18" charset="0"/>
                            </a:rPr>
                            <m:t>2</m:t>
                          </m:r>
                        </m:sub>
                      </m:sSub>
                      <m:r>
                        <a:rPr lang="en-US" altLang="ja-JP" sz="1600" i="1">
                          <a:latin typeface="Cambria Math" panose="02040503050406030204" pitchFamily="18" charset="0"/>
                          <a:ea typeface="Cambria Math" panose="02040503050406030204" pitchFamily="18" charset="0"/>
                        </a:rPr>
                        <m:t>)</m:t>
                      </m:r>
                    </m:oMath>
                  </m:oMathPara>
                </a14:m>
                <a:endParaRPr lang="en-US" altLang="ja-JP" sz="1600" b="1" dirty="0"/>
              </a:p>
            </p:txBody>
          </p:sp>
        </mc:Choice>
        <mc:Fallback>
          <p:sp>
            <p:nvSpPr>
              <p:cNvPr id="66" name="テキスト ボックス 65">
                <a:extLst>
                  <a:ext uri="{FF2B5EF4-FFF2-40B4-BE49-F238E27FC236}">
                    <a16:creationId xmlns:a16="http://schemas.microsoft.com/office/drawing/2014/main" id="{B4F4D1E2-A1E3-678F-EE55-D31B6AC96F0D}"/>
                  </a:ext>
                </a:extLst>
              </p:cNvPr>
              <p:cNvSpPr txBox="1">
                <a:spLocks noRot="1" noChangeAspect="1" noMove="1" noResize="1" noEditPoints="1" noAdjustHandles="1" noChangeArrowheads="1" noChangeShapeType="1" noTextEdit="1"/>
              </p:cNvSpPr>
              <p:nvPr/>
            </p:nvSpPr>
            <p:spPr>
              <a:xfrm>
                <a:off x="8521982" y="4721062"/>
                <a:ext cx="2223538" cy="338554"/>
              </a:xfrm>
              <a:prstGeom prst="rect">
                <a:avLst/>
              </a:prstGeom>
              <a:blipFill>
                <a:blip r:embed="rId12"/>
                <a:stretch>
                  <a:fillRect l="-274" b="-10714"/>
                </a:stretch>
              </a:blipFill>
            </p:spPr>
            <p:txBody>
              <a:bodyPr/>
              <a:lstStyle/>
              <a:p>
                <a:r>
                  <a:rPr lang="ja-JP" altLang="en-US">
                    <a:noFill/>
                  </a:rPr>
                  <a:t> </a:t>
                </a:r>
              </a:p>
            </p:txBody>
          </p:sp>
        </mc:Fallback>
      </mc:AlternateContent>
      <p:sp>
        <p:nvSpPr>
          <p:cNvPr id="67" name="右矢印 21">
            <a:extLst>
              <a:ext uri="{FF2B5EF4-FFF2-40B4-BE49-F238E27FC236}">
                <a16:creationId xmlns:a16="http://schemas.microsoft.com/office/drawing/2014/main" id="{4DE75E0C-35F9-5CC4-2B17-236D4F6442BE}"/>
              </a:ext>
            </a:extLst>
          </p:cNvPr>
          <p:cNvSpPr/>
          <p:nvPr/>
        </p:nvSpPr>
        <p:spPr>
          <a:xfrm rot="16200000" flipH="1">
            <a:off x="8526615" y="5281392"/>
            <a:ext cx="556315" cy="29670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68" name="テキスト ボックス 67">
                <a:extLst>
                  <a:ext uri="{FF2B5EF4-FFF2-40B4-BE49-F238E27FC236}">
                    <a16:creationId xmlns:a16="http://schemas.microsoft.com/office/drawing/2014/main" id="{F5FA85BA-3FD7-D178-1C5B-58E0DD873973}"/>
                  </a:ext>
                </a:extLst>
              </p:cNvPr>
              <p:cNvSpPr txBox="1"/>
              <p:nvPr/>
            </p:nvSpPr>
            <p:spPr>
              <a:xfrm>
                <a:off x="9637018" y="5041468"/>
                <a:ext cx="1367858" cy="338554"/>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ja-JP" sz="1600" i="1" smtClean="0">
                              <a:latin typeface="Cambria Math" panose="02040503050406030204" pitchFamily="18" charset="0"/>
                            </a:rPr>
                          </m:ctrlPr>
                        </m:sSubPr>
                        <m:e>
                          <m:r>
                            <a:rPr lang="en-US" altLang="ja-JP" sz="1600" i="1">
                              <a:latin typeface="Cambria Math" panose="02040503050406030204" pitchFamily="18" charset="0"/>
                            </a:rPr>
                            <m:t>𝑧</m:t>
                          </m:r>
                        </m:e>
                        <m:sub>
                          <m:r>
                            <a:rPr lang="en-US" altLang="ja-JP" sz="1600" i="1">
                              <a:latin typeface="Cambria Math" panose="02040503050406030204" pitchFamily="18" charset="0"/>
                            </a:rPr>
                            <m:t>1</m:t>
                          </m:r>
                        </m:sub>
                      </m:sSub>
                      <m:r>
                        <a:rPr lang="en-US" altLang="ja-JP" sz="1600" i="1">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exp</m:t>
                          </m:r>
                        </m:fName>
                        <m:e>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i="1">
                                      <a:latin typeface="Cambria Math" panose="02040503050406030204" pitchFamily="18" charset="0"/>
                                    </a:rPr>
                                    <m:t>1</m:t>
                                  </m:r>
                                </m:sub>
                              </m:sSub>
                            </m:e>
                          </m:d>
                        </m:e>
                      </m:func>
                    </m:oMath>
                  </m:oMathPara>
                </a14:m>
                <a:endParaRPr lang="en-US" altLang="ja-JP" sz="1600" dirty="0"/>
              </a:p>
            </p:txBody>
          </p:sp>
        </mc:Choice>
        <mc:Fallback>
          <p:sp>
            <p:nvSpPr>
              <p:cNvPr id="68" name="テキスト ボックス 67">
                <a:extLst>
                  <a:ext uri="{FF2B5EF4-FFF2-40B4-BE49-F238E27FC236}">
                    <a16:creationId xmlns:a16="http://schemas.microsoft.com/office/drawing/2014/main" id="{F5FA85BA-3FD7-D178-1C5B-58E0DD873973}"/>
                  </a:ext>
                </a:extLst>
              </p:cNvPr>
              <p:cNvSpPr txBox="1">
                <a:spLocks noRot="1" noChangeAspect="1" noMove="1" noResize="1" noEditPoints="1" noAdjustHandles="1" noChangeArrowheads="1" noChangeShapeType="1" noTextEdit="1"/>
              </p:cNvSpPr>
              <p:nvPr/>
            </p:nvSpPr>
            <p:spPr>
              <a:xfrm>
                <a:off x="9637018" y="5041468"/>
                <a:ext cx="1367858" cy="338554"/>
              </a:xfrm>
              <a:prstGeom prst="rect">
                <a:avLst/>
              </a:prstGeom>
              <a:blipFill>
                <a:blip r:embed="rId13"/>
                <a:stretch>
                  <a:fillRect b="-535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9" name="テキスト ボックス 68">
                <a:extLst>
                  <a:ext uri="{FF2B5EF4-FFF2-40B4-BE49-F238E27FC236}">
                    <a16:creationId xmlns:a16="http://schemas.microsoft.com/office/drawing/2014/main" id="{6A4A0E01-689F-26DB-3AC3-A8704907DCB9}"/>
                  </a:ext>
                </a:extLst>
              </p:cNvPr>
              <p:cNvSpPr txBox="1"/>
              <p:nvPr/>
            </p:nvSpPr>
            <p:spPr>
              <a:xfrm>
                <a:off x="9640134" y="5386499"/>
                <a:ext cx="1430165" cy="338554"/>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𝑧</m:t>
                          </m:r>
                        </m:e>
                        <m:sub>
                          <m:r>
                            <a:rPr lang="en-US" altLang="ja-JP" sz="1600" b="0" i="1" smtClean="0">
                              <a:latin typeface="Cambria Math" panose="02040503050406030204" pitchFamily="18" charset="0"/>
                            </a:rPr>
                            <m:t>2</m:t>
                          </m:r>
                        </m:sub>
                      </m:sSub>
                      <m:r>
                        <a:rPr lang="en-US" altLang="ja-JP" sz="1600" i="1">
                          <a:latin typeface="Cambria Math" panose="02040503050406030204" pitchFamily="18" charset="0"/>
                        </a:rPr>
                        <m:t>=</m:t>
                      </m:r>
                      <m:r>
                        <m:rPr>
                          <m:sty m:val="p"/>
                        </m:rPr>
                        <a:rPr lang="en-US" altLang="ja-JP" sz="1600">
                          <a:latin typeface="Cambria Math" panose="02040503050406030204" pitchFamily="18" charset="0"/>
                          <a:ea typeface="Cambria Math" panose="02040503050406030204" pitchFamily="18" charset="0"/>
                        </a:rPr>
                        <m:t>sin</m:t>
                      </m:r>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2</m:t>
                          </m:r>
                        </m:sub>
                      </m:sSub>
                      <m:r>
                        <a:rPr lang="en-US" altLang="ja-JP" sz="1600" i="1">
                          <a:latin typeface="Cambria Math" panose="02040503050406030204" pitchFamily="18" charset="0"/>
                          <a:ea typeface="Cambria Math" panose="02040503050406030204" pitchFamily="18" charset="0"/>
                        </a:rPr>
                        <m:t>)</m:t>
                      </m:r>
                    </m:oMath>
                  </m:oMathPara>
                </a14:m>
                <a:endParaRPr lang="en-US" altLang="ja-JP" sz="1600" dirty="0"/>
              </a:p>
            </p:txBody>
          </p:sp>
        </mc:Choice>
        <mc:Fallback>
          <p:sp>
            <p:nvSpPr>
              <p:cNvPr id="69" name="テキスト ボックス 68">
                <a:extLst>
                  <a:ext uri="{FF2B5EF4-FFF2-40B4-BE49-F238E27FC236}">
                    <a16:creationId xmlns:a16="http://schemas.microsoft.com/office/drawing/2014/main" id="{6A4A0E01-689F-26DB-3AC3-A8704907DCB9}"/>
                  </a:ext>
                </a:extLst>
              </p:cNvPr>
              <p:cNvSpPr txBox="1">
                <a:spLocks noRot="1" noChangeAspect="1" noMove="1" noResize="1" noEditPoints="1" noAdjustHandles="1" noChangeArrowheads="1" noChangeShapeType="1" noTextEdit="1"/>
              </p:cNvSpPr>
              <p:nvPr/>
            </p:nvSpPr>
            <p:spPr>
              <a:xfrm>
                <a:off x="9640134" y="5386499"/>
                <a:ext cx="1430165" cy="338554"/>
              </a:xfrm>
              <a:prstGeom prst="rect">
                <a:avLst/>
              </a:prstGeom>
              <a:blipFill>
                <a:blip r:embed="rId14"/>
                <a:stretch>
                  <a:fillRect b="-12727"/>
                </a:stretch>
              </a:blipFill>
            </p:spPr>
            <p:txBody>
              <a:bodyPr/>
              <a:lstStyle/>
              <a:p>
                <a:r>
                  <a:rPr lang="ja-JP" altLang="en-US">
                    <a:noFill/>
                  </a:rPr>
                  <a:t> </a:t>
                </a:r>
              </a:p>
            </p:txBody>
          </p:sp>
        </mc:Fallback>
      </mc:AlternateContent>
      <p:sp>
        <p:nvSpPr>
          <p:cNvPr id="70" name="テキスト ボックス 69">
            <a:extLst>
              <a:ext uri="{FF2B5EF4-FFF2-40B4-BE49-F238E27FC236}">
                <a16:creationId xmlns:a16="http://schemas.microsoft.com/office/drawing/2014/main" id="{A2E1B416-1393-ED11-F630-CF7FB41AA54E}"/>
              </a:ext>
            </a:extLst>
          </p:cNvPr>
          <p:cNvSpPr txBox="1"/>
          <p:nvPr/>
        </p:nvSpPr>
        <p:spPr>
          <a:xfrm>
            <a:off x="9030254" y="5213480"/>
            <a:ext cx="731443" cy="373885"/>
          </a:xfrm>
          <a:prstGeom prst="rect">
            <a:avLst/>
          </a:prstGeom>
          <a:noFill/>
        </p:spPr>
        <p:txBody>
          <a:bodyPr wrap="square" rtlCol="0">
            <a:spAutoFit/>
          </a:bodyPr>
          <a:lstStyle/>
          <a:p>
            <a:pPr algn="ctr"/>
            <a:r>
              <a:rPr lang="ja-JP" altLang="en-US" dirty="0"/>
              <a:t>制約</a:t>
            </a:r>
            <a:endParaRPr lang="en-US" altLang="ja-JP" dirty="0"/>
          </a:p>
        </p:txBody>
      </p:sp>
      <p:sp>
        <p:nvSpPr>
          <p:cNvPr id="71" name="テキスト ボックス 70">
            <a:extLst>
              <a:ext uri="{FF2B5EF4-FFF2-40B4-BE49-F238E27FC236}">
                <a16:creationId xmlns:a16="http://schemas.microsoft.com/office/drawing/2014/main" id="{96BDB3C6-258B-ABD2-2CF4-D760C1F96DBE}"/>
              </a:ext>
            </a:extLst>
          </p:cNvPr>
          <p:cNvSpPr txBox="1"/>
          <p:nvPr/>
        </p:nvSpPr>
        <p:spPr>
          <a:xfrm>
            <a:off x="10850911" y="5216045"/>
            <a:ext cx="815858" cy="373885"/>
          </a:xfrm>
          <a:prstGeom prst="rect">
            <a:avLst/>
          </a:prstGeom>
          <a:noFill/>
        </p:spPr>
        <p:txBody>
          <a:bodyPr wrap="square" rtlCol="0">
            <a:spAutoFit/>
          </a:bodyPr>
          <a:lstStyle/>
          <a:p>
            <a:pPr algn="ctr"/>
            <a:r>
              <a:rPr lang="ja-JP" altLang="en-US" dirty="0"/>
              <a:t>を課す</a:t>
            </a:r>
            <a:endParaRPr lang="en-US" altLang="ja-JP" dirty="0"/>
          </a:p>
        </p:txBody>
      </p:sp>
    </p:spTree>
    <p:extLst>
      <p:ext uri="{BB962C8B-B14F-4D97-AF65-F5344CB8AC3E}">
        <p14:creationId xmlns:p14="http://schemas.microsoft.com/office/powerpoint/2010/main" val="4223383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ベンチマーク問題</a:t>
            </a:r>
            <a:endParaRPr lang="en-US"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611456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混合変数・非凸の検証</a:t>
            </a:r>
            <a:endParaRPr kumimoji="1" lang="en-US" altLang="ja-JP" sz="1600" b="1" dirty="0">
              <a:solidFill>
                <a:schemeClr val="bg1"/>
              </a:solidFill>
            </a:endParaRPr>
          </a:p>
        </p:txBody>
      </p:sp>
      <p:pic>
        <p:nvPicPr>
          <p:cNvPr id="12" name="図 11" descr="グラフ, 等高線グラフ&#10;&#10;自動的に生成された説明">
            <a:extLst>
              <a:ext uri="{FF2B5EF4-FFF2-40B4-BE49-F238E27FC236}">
                <a16:creationId xmlns:a16="http://schemas.microsoft.com/office/drawing/2014/main" id="{DD00B0B7-9020-B266-C6EA-3BDB1394D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2" y="2113380"/>
            <a:ext cx="2671431" cy="2009401"/>
          </a:xfrm>
          <a:prstGeom prst="rect">
            <a:avLst/>
          </a:prstGeom>
        </p:spPr>
      </p:pic>
      <p:pic>
        <p:nvPicPr>
          <p:cNvPr id="25" name="図 24" descr="ダイアグラム&#10;&#10;自動的に生成された説明">
            <a:extLst>
              <a:ext uri="{FF2B5EF4-FFF2-40B4-BE49-F238E27FC236}">
                <a16:creationId xmlns:a16="http://schemas.microsoft.com/office/drawing/2014/main" id="{4FE3CD97-7A64-02AF-B1BD-BF4AC3B62CF5}"/>
              </a:ext>
            </a:extLst>
          </p:cNvPr>
          <p:cNvPicPr>
            <a:picLocks noChangeAspect="1"/>
          </p:cNvPicPr>
          <p:nvPr/>
        </p:nvPicPr>
        <p:blipFill rotWithShape="1">
          <a:blip r:embed="rId3">
            <a:extLst>
              <a:ext uri="{28A0092B-C50C-407E-A947-70E740481C1C}">
                <a14:useLocalDpi xmlns:a14="http://schemas.microsoft.com/office/drawing/2010/main" val="0"/>
              </a:ext>
            </a:extLst>
          </a:blip>
          <a:srcRect l="11437" b="5859"/>
          <a:stretch/>
        </p:blipFill>
        <p:spPr>
          <a:xfrm>
            <a:off x="1023524" y="4076067"/>
            <a:ext cx="2002669" cy="1962783"/>
          </a:xfrm>
          <a:prstGeom prst="rect">
            <a:avLst/>
          </a:prstGeom>
        </p:spPr>
      </p:pic>
      <p:sp>
        <p:nvSpPr>
          <p:cNvPr id="26" name="テキスト プレースホルダー 2">
            <a:extLst>
              <a:ext uri="{FF2B5EF4-FFF2-40B4-BE49-F238E27FC236}">
                <a16:creationId xmlns:a16="http://schemas.microsoft.com/office/drawing/2014/main" id="{6634D577-8046-BF98-9523-98E4C4DDD37A}"/>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非凸の目的関数の一部の変数をバイナリ変数に置換した。</a:t>
            </a:r>
            <a:endParaRPr lang="en-US" altLang="ja-JP" sz="28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827CCD68-5A12-E689-BE90-4D453DEB355D}"/>
                  </a:ext>
                </a:extLst>
              </p:cNvPr>
              <p:cNvSpPr txBox="1"/>
              <p:nvPr/>
            </p:nvSpPr>
            <p:spPr>
              <a:xfrm>
                <a:off x="1253248" y="1592561"/>
                <a:ext cx="3775618" cy="369332"/>
              </a:xfrm>
              <a:prstGeom prst="rect">
                <a:avLst/>
              </a:prstGeom>
              <a:noFill/>
            </p:spPr>
            <p:txBody>
              <a:bodyPr wrap="square" rtlCol="0">
                <a:spAutoFit/>
              </a:bodyPr>
              <a:lstStyle/>
              <a:p>
                <a:pPr algn="ctr"/>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2</m:t>
                        </m:r>
                      </m:e>
                      <m:sup>
                        <m:r>
                          <a:rPr kumimoji="1" lang="en-US" altLang="ja-JP" b="0" i="1" smtClean="0">
                            <a:latin typeface="Cambria Math" panose="02040503050406030204" pitchFamily="18" charset="0"/>
                          </a:rPr>
                          <m:t>𝑁</m:t>
                        </m:r>
                      </m:sup>
                    </m:sSup>
                    <m:r>
                      <m:rPr>
                        <m:sty m:val="p"/>
                      </m:rPr>
                      <a:rPr kumimoji="1" lang="en-US" altLang="ja-JP" b="0" i="0" smtClean="0">
                        <a:latin typeface="Cambria Math" panose="02040503050406030204" pitchFamily="18" charset="0"/>
                      </a:rPr>
                      <m:t>minima</m:t>
                    </m:r>
                  </m:oMath>
                </a14:m>
                <a:r>
                  <a:rPr kumimoji="1" lang="ja-JP" altLang="en-US" dirty="0"/>
                  <a:t>関数</a:t>
                </a:r>
                <a:r>
                  <a:rPr kumimoji="1" lang="ja-JP" altLang="en-US" sz="1600" dirty="0"/>
                  <a:t>（これを</a:t>
                </a:r>
                <a14:m>
                  <m:oMath xmlns:m="http://schemas.openxmlformats.org/officeDocument/2006/math">
                    <m:r>
                      <a:rPr kumimoji="1" lang="en-US" altLang="ja-JP" sz="1600" i="1">
                        <a:latin typeface="Cambria Math" panose="02040503050406030204" pitchFamily="18" charset="0"/>
                      </a:rPr>
                      <m:t>𝑁</m:t>
                    </m:r>
                  </m:oMath>
                </a14:m>
                <a:r>
                  <a:rPr kumimoji="1" lang="ja-JP" altLang="en-US" sz="1600" dirty="0"/>
                  <a:t>で割った関数）</a:t>
                </a:r>
              </a:p>
            </p:txBody>
          </p:sp>
        </mc:Choice>
        <mc:Fallback xmlns="">
          <p:sp>
            <p:nvSpPr>
              <p:cNvPr id="27" name="テキスト ボックス 26">
                <a:extLst>
                  <a:ext uri="{FF2B5EF4-FFF2-40B4-BE49-F238E27FC236}">
                    <a16:creationId xmlns:a16="http://schemas.microsoft.com/office/drawing/2014/main" id="{827CCD68-5A12-E689-BE90-4D453DEB355D}"/>
                  </a:ext>
                </a:extLst>
              </p:cNvPr>
              <p:cNvSpPr txBox="1">
                <a:spLocks noRot="1" noChangeAspect="1" noMove="1" noResize="1" noEditPoints="1" noAdjustHandles="1" noChangeArrowheads="1" noChangeShapeType="1" noTextEdit="1"/>
              </p:cNvSpPr>
              <p:nvPr/>
            </p:nvSpPr>
            <p:spPr>
              <a:xfrm>
                <a:off x="1253248" y="1592561"/>
                <a:ext cx="3775618" cy="369332"/>
              </a:xfrm>
              <a:prstGeom prst="rect">
                <a:avLst/>
              </a:prstGeom>
              <a:blipFill>
                <a:blip r:embed="rId4"/>
                <a:stretch>
                  <a:fillRect t="-8197" r="-323" b="-24590"/>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657CD79B-0582-4EE3-FC12-B689AE359D6B}"/>
              </a:ext>
            </a:extLst>
          </p:cNvPr>
          <p:cNvSpPr txBox="1"/>
          <p:nvPr/>
        </p:nvSpPr>
        <p:spPr>
          <a:xfrm>
            <a:off x="764908" y="2129161"/>
            <a:ext cx="957318" cy="338554"/>
          </a:xfrm>
          <a:prstGeom prst="rect">
            <a:avLst/>
          </a:prstGeom>
          <a:noFill/>
        </p:spPr>
        <p:txBody>
          <a:bodyPr wrap="square" rtlCol="0">
            <a:spAutoFit/>
          </a:bodyPr>
          <a:lstStyle/>
          <a:p>
            <a:pPr algn="ctr"/>
            <a:r>
              <a:rPr kumimoji="1" lang="ja-JP" altLang="en-US" sz="1600" dirty="0"/>
              <a:t>概形図</a:t>
            </a:r>
          </a:p>
        </p:txBody>
      </p:sp>
      <p:sp>
        <p:nvSpPr>
          <p:cNvPr id="30" name="テキスト ボックス 29">
            <a:extLst>
              <a:ext uri="{FF2B5EF4-FFF2-40B4-BE49-F238E27FC236}">
                <a16:creationId xmlns:a16="http://schemas.microsoft.com/office/drawing/2014/main" id="{6E2086DA-405F-CD19-FB9F-77159CD248EC}"/>
              </a:ext>
            </a:extLst>
          </p:cNvPr>
          <p:cNvSpPr txBox="1"/>
          <p:nvPr/>
        </p:nvSpPr>
        <p:spPr>
          <a:xfrm>
            <a:off x="7647230" y="1592561"/>
            <a:ext cx="2578797" cy="369332"/>
          </a:xfrm>
          <a:prstGeom prst="rect">
            <a:avLst/>
          </a:prstGeom>
          <a:noFill/>
        </p:spPr>
        <p:txBody>
          <a:bodyPr wrap="square" rtlCol="0">
            <a:spAutoFit/>
          </a:bodyPr>
          <a:lstStyle/>
          <a:p>
            <a:pPr algn="ctr"/>
            <a:r>
              <a:rPr kumimoji="1" lang="ja-JP" altLang="en-US" dirty="0"/>
              <a:t>混合変数の与え方の例</a:t>
            </a:r>
          </a:p>
        </p:txBody>
      </p:sp>
      <p:cxnSp>
        <p:nvCxnSpPr>
          <p:cNvPr id="31" name="直線コネクタ 30">
            <a:extLst>
              <a:ext uri="{FF2B5EF4-FFF2-40B4-BE49-F238E27FC236}">
                <a16:creationId xmlns:a16="http://schemas.microsoft.com/office/drawing/2014/main" id="{CE653077-A3BE-37D1-E7AF-5F70920BAF46}"/>
              </a:ext>
            </a:extLst>
          </p:cNvPr>
          <p:cNvCxnSpPr>
            <a:cxnSpLocks/>
          </p:cNvCxnSpPr>
          <p:nvPr/>
        </p:nvCxnSpPr>
        <p:spPr>
          <a:xfrm flipH="1" flipV="1">
            <a:off x="6359787" y="1994035"/>
            <a:ext cx="504397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CEDD740-1B87-B231-5AFC-0143623FE5D7}"/>
              </a:ext>
            </a:extLst>
          </p:cNvPr>
          <p:cNvCxnSpPr>
            <a:cxnSpLocks/>
          </p:cNvCxnSpPr>
          <p:nvPr/>
        </p:nvCxnSpPr>
        <p:spPr>
          <a:xfrm flipH="1" flipV="1">
            <a:off x="694497" y="1994035"/>
            <a:ext cx="504397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33" name="表 14">
            <a:extLst>
              <a:ext uri="{FF2B5EF4-FFF2-40B4-BE49-F238E27FC236}">
                <a16:creationId xmlns:a16="http://schemas.microsoft.com/office/drawing/2014/main" id="{CF8C90CD-18B8-27D3-E6CD-58F526956193}"/>
              </a:ext>
            </a:extLst>
          </p:cNvPr>
          <p:cNvGraphicFramePr>
            <a:graphicFrameLocks noGrp="1"/>
          </p:cNvGraphicFramePr>
          <p:nvPr>
            <p:extLst>
              <p:ext uri="{D42A27DB-BD31-4B8C-83A1-F6EECF244321}">
                <p14:modId xmlns:p14="http://schemas.microsoft.com/office/powerpoint/2010/main" val="1220430348"/>
              </p:ext>
            </p:extLst>
          </p:nvPr>
        </p:nvGraphicFramePr>
        <p:xfrm>
          <a:off x="7398571" y="2943113"/>
          <a:ext cx="4119488"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gridCol w="514936">
                  <a:extLst>
                    <a:ext uri="{9D8B030D-6E8A-4147-A177-3AD203B41FA5}">
                      <a16:colId xmlns:a16="http://schemas.microsoft.com/office/drawing/2014/main" val="1450295517"/>
                    </a:ext>
                  </a:extLst>
                </a:gridCol>
                <a:gridCol w="514936">
                  <a:extLst>
                    <a:ext uri="{9D8B030D-6E8A-4147-A177-3AD203B41FA5}">
                      <a16:colId xmlns:a16="http://schemas.microsoft.com/office/drawing/2014/main" val="2901525942"/>
                    </a:ext>
                  </a:extLst>
                </a:gridCol>
                <a:gridCol w="514936">
                  <a:extLst>
                    <a:ext uri="{9D8B030D-6E8A-4147-A177-3AD203B41FA5}">
                      <a16:colId xmlns:a16="http://schemas.microsoft.com/office/drawing/2014/main" val="4227269188"/>
                    </a:ext>
                  </a:extLst>
                </a:gridCol>
              </a:tblGrid>
              <a:tr h="370840">
                <a:tc>
                  <a:txBody>
                    <a:bodyPr/>
                    <a:lstStyle/>
                    <a:p>
                      <a:pPr algn="ctr"/>
                      <a:r>
                        <a:rPr kumimoji="1" lang="en-US" altLang="ja-JP" dirty="0"/>
                        <a:t>14</a:t>
                      </a:r>
                      <a:endParaRPr kumimoji="1" lang="ja-JP" altLang="en-US" dirty="0"/>
                    </a:p>
                  </a:txBody>
                  <a:tcPr/>
                </a:tc>
                <a:tc>
                  <a:txBody>
                    <a:bodyPr/>
                    <a:lstStyle/>
                    <a:p>
                      <a:pPr algn="ctr"/>
                      <a:r>
                        <a:rPr kumimoji="1" lang="en-US" altLang="ja-JP" dirty="0"/>
                        <a:t>5.5</a:t>
                      </a:r>
                      <a:endParaRPr kumimoji="1" lang="ja-JP" altLang="en-US" dirty="0"/>
                    </a:p>
                  </a:txBody>
                  <a:tcPr/>
                </a:tc>
                <a:tc>
                  <a:txBody>
                    <a:bodyPr/>
                    <a:lstStyle/>
                    <a:p>
                      <a:pPr algn="ctr"/>
                      <a:r>
                        <a:rPr kumimoji="1" lang="en-US" altLang="ja-JP" dirty="0"/>
                        <a:t>1</a:t>
                      </a:r>
                      <a:endParaRPr kumimoji="1" lang="ja-JP" altLang="en-US" dirty="0"/>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0</a:t>
                      </a:r>
                      <a:endParaRPr kumimoji="1" lang="ja-JP" altLang="en-US" dirty="0"/>
                    </a:p>
                  </a:txBody>
                  <a:tcPr>
                    <a:solidFill>
                      <a:schemeClr val="accent1"/>
                    </a:solidFill>
                  </a:tcPr>
                </a:tc>
                <a:tc>
                  <a:txBody>
                    <a:bodyPr/>
                    <a:lstStyle/>
                    <a:p>
                      <a:pPr algn="ctr"/>
                      <a:r>
                        <a:rPr kumimoji="1" lang="en-US" altLang="ja-JP" dirty="0"/>
                        <a:t>1</a:t>
                      </a:r>
                      <a:endParaRPr kumimoji="1" lang="ja-JP" altLang="en-US" dirty="0"/>
                    </a:p>
                  </a:txBody>
                  <a:tcPr>
                    <a:solidFill>
                      <a:schemeClr val="accent1"/>
                    </a:solidFill>
                  </a:tcPr>
                </a:tc>
                <a:tc>
                  <a:txBody>
                    <a:bodyPr/>
                    <a:lstStyle/>
                    <a:p>
                      <a:pPr algn="ctr"/>
                      <a:r>
                        <a:rPr kumimoji="1" lang="en-US" altLang="ja-JP" dirty="0"/>
                        <a:t>1</a:t>
                      </a:r>
                      <a:endParaRPr kumimoji="1" lang="ja-JP" altLang="en-US" dirty="0"/>
                    </a:p>
                  </a:txBody>
                  <a:tcPr>
                    <a:solidFill>
                      <a:schemeClr val="accent1"/>
                    </a:solidFill>
                  </a:tcPr>
                </a:tc>
                <a:tc>
                  <a:txBody>
                    <a:bodyPr/>
                    <a:lstStyle/>
                    <a:p>
                      <a:pPr algn="ctr"/>
                      <a:r>
                        <a:rPr kumimoji="1" lang="en-US" altLang="ja-JP" dirty="0"/>
                        <a:t>0</a:t>
                      </a:r>
                      <a:endParaRPr kumimoji="1" lang="ja-JP" altLang="en-US" dirty="0"/>
                    </a:p>
                  </a:txBody>
                  <a:tcPr>
                    <a:solidFill>
                      <a:schemeClr val="accent2"/>
                    </a:solidFill>
                  </a:tcPr>
                </a:tc>
                <a:extLst>
                  <a:ext uri="{0D108BD9-81ED-4DB2-BD59-A6C34878D82A}">
                    <a16:rowId xmlns:a16="http://schemas.microsoft.com/office/drawing/2014/main" val="341670715"/>
                  </a:ext>
                </a:extLst>
              </a:tr>
            </a:tbl>
          </a:graphicData>
        </a:graphic>
      </p:graphicFrame>
      <p:sp>
        <p:nvSpPr>
          <p:cNvPr id="34" name="テキスト ボックス 33">
            <a:extLst>
              <a:ext uri="{FF2B5EF4-FFF2-40B4-BE49-F238E27FC236}">
                <a16:creationId xmlns:a16="http://schemas.microsoft.com/office/drawing/2014/main" id="{8E9C3BAE-799F-A9FE-4BE7-8E1811633F11}"/>
              </a:ext>
            </a:extLst>
          </p:cNvPr>
          <p:cNvSpPr txBox="1"/>
          <p:nvPr/>
        </p:nvSpPr>
        <p:spPr>
          <a:xfrm>
            <a:off x="7761530" y="2400523"/>
            <a:ext cx="1203799" cy="369332"/>
          </a:xfrm>
          <a:prstGeom prst="rect">
            <a:avLst/>
          </a:prstGeom>
          <a:noFill/>
        </p:spPr>
        <p:txBody>
          <a:bodyPr wrap="square" rtlCol="0">
            <a:spAutoFit/>
          </a:bodyPr>
          <a:lstStyle/>
          <a:p>
            <a:pPr algn="ctr"/>
            <a:r>
              <a:rPr kumimoji="1" lang="ja-JP" altLang="en-US" dirty="0">
                <a:solidFill>
                  <a:schemeClr val="accent1"/>
                </a:solidFill>
              </a:rPr>
              <a:t>実数部</a:t>
            </a:r>
          </a:p>
        </p:txBody>
      </p:sp>
      <p:sp>
        <p:nvSpPr>
          <p:cNvPr id="35" name="テキスト ボックス 34">
            <a:extLst>
              <a:ext uri="{FF2B5EF4-FFF2-40B4-BE49-F238E27FC236}">
                <a16:creationId xmlns:a16="http://schemas.microsoft.com/office/drawing/2014/main" id="{65381C65-BF95-3E11-9947-1C2AA76CDDEA}"/>
              </a:ext>
            </a:extLst>
          </p:cNvPr>
          <p:cNvSpPr txBox="1"/>
          <p:nvPr/>
        </p:nvSpPr>
        <p:spPr>
          <a:xfrm>
            <a:off x="9821274" y="2396066"/>
            <a:ext cx="1482937" cy="378246"/>
          </a:xfrm>
          <a:prstGeom prst="rect">
            <a:avLst/>
          </a:prstGeom>
          <a:noFill/>
        </p:spPr>
        <p:txBody>
          <a:bodyPr wrap="square" rtlCol="0">
            <a:spAutoFit/>
          </a:bodyPr>
          <a:lstStyle/>
          <a:p>
            <a:pPr algn="ctr"/>
            <a:r>
              <a:rPr kumimoji="1" lang="ja-JP" altLang="en-US" dirty="0">
                <a:solidFill>
                  <a:schemeClr val="accent2"/>
                </a:solidFill>
              </a:rPr>
              <a:t>バイナリ部</a:t>
            </a:r>
          </a:p>
        </p:txBody>
      </p:sp>
      <p:graphicFrame>
        <p:nvGraphicFramePr>
          <p:cNvPr id="39" name="表 14">
            <a:extLst>
              <a:ext uri="{FF2B5EF4-FFF2-40B4-BE49-F238E27FC236}">
                <a16:creationId xmlns:a16="http://schemas.microsoft.com/office/drawing/2014/main" id="{8B0BD78A-6C3E-CFF0-363F-4CB486020C75}"/>
              </a:ext>
            </a:extLst>
          </p:cNvPr>
          <p:cNvGraphicFramePr>
            <a:graphicFrameLocks noGrp="1"/>
          </p:cNvGraphicFramePr>
          <p:nvPr>
            <p:extLst>
              <p:ext uri="{D42A27DB-BD31-4B8C-83A1-F6EECF244321}">
                <p14:modId xmlns:p14="http://schemas.microsoft.com/office/powerpoint/2010/main" val="1279448311"/>
              </p:ext>
            </p:extLst>
          </p:nvPr>
        </p:nvGraphicFramePr>
        <p:xfrm>
          <a:off x="7398571" y="3907398"/>
          <a:ext cx="4119488"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gridCol w="514936">
                  <a:extLst>
                    <a:ext uri="{9D8B030D-6E8A-4147-A177-3AD203B41FA5}">
                      <a16:colId xmlns:a16="http://schemas.microsoft.com/office/drawing/2014/main" val="1450295517"/>
                    </a:ext>
                  </a:extLst>
                </a:gridCol>
                <a:gridCol w="514936">
                  <a:extLst>
                    <a:ext uri="{9D8B030D-6E8A-4147-A177-3AD203B41FA5}">
                      <a16:colId xmlns:a16="http://schemas.microsoft.com/office/drawing/2014/main" val="2901525942"/>
                    </a:ext>
                  </a:extLst>
                </a:gridCol>
                <a:gridCol w="514936">
                  <a:extLst>
                    <a:ext uri="{9D8B030D-6E8A-4147-A177-3AD203B41FA5}">
                      <a16:colId xmlns:a16="http://schemas.microsoft.com/office/drawing/2014/main" val="4227269188"/>
                    </a:ext>
                  </a:extLst>
                </a:gridCol>
              </a:tblGrid>
              <a:tr h="370840">
                <a:tc>
                  <a:txBody>
                    <a:bodyPr/>
                    <a:lstStyle/>
                    <a:p>
                      <a:pPr algn="ctr"/>
                      <a:r>
                        <a:rPr kumimoji="1" lang="en-US" altLang="ja-JP" dirty="0"/>
                        <a:t>14</a:t>
                      </a:r>
                      <a:endParaRPr kumimoji="1" lang="ja-JP" altLang="en-US" dirty="0"/>
                    </a:p>
                  </a:txBody>
                  <a:tcPr/>
                </a:tc>
                <a:tc>
                  <a:txBody>
                    <a:bodyPr/>
                    <a:lstStyle/>
                    <a:p>
                      <a:pPr algn="ctr"/>
                      <a:r>
                        <a:rPr kumimoji="1" lang="en-US" altLang="ja-JP" dirty="0"/>
                        <a:t>5.5</a:t>
                      </a:r>
                      <a:endParaRPr kumimoji="1" lang="ja-JP" altLang="en-US" dirty="0"/>
                    </a:p>
                  </a:txBody>
                  <a:tcPr/>
                </a:tc>
                <a:tc>
                  <a:txBody>
                    <a:bodyPr/>
                    <a:lstStyle/>
                    <a:p>
                      <a:pPr algn="ctr"/>
                      <a:r>
                        <a:rPr kumimoji="1" lang="en-US" altLang="ja-JP" dirty="0"/>
                        <a:t>1</a:t>
                      </a:r>
                      <a:endParaRPr kumimoji="1" lang="ja-JP" altLang="en-US" dirty="0"/>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0</a:t>
                      </a:r>
                      <a:endParaRPr kumimoji="1" lang="ja-JP" altLang="en-US" dirty="0"/>
                    </a:p>
                  </a:txBody>
                  <a:tcPr>
                    <a:solidFill>
                      <a:schemeClr val="accent1"/>
                    </a:solidFill>
                  </a:tcPr>
                </a:tc>
                <a:tc>
                  <a:txBody>
                    <a:bodyPr/>
                    <a:lstStyle/>
                    <a:p>
                      <a:pPr algn="ctr"/>
                      <a:r>
                        <a:rPr kumimoji="1" lang="en-US" altLang="ja-JP" dirty="0"/>
                        <a:t>1</a:t>
                      </a:r>
                      <a:endParaRPr kumimoji="1" lang="ja-JP" altLang="en-US" dirty="0"/>
                    </a:p>
                  </a:txBody>
                  <a:tcPr>
                    <a:solidFill>
                      <a:schemeClr val="accent1"/>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0</a:t>
                      </a:r>
                      <a:endParaRPr kumimoji="1" lang="ja-JP" altLang="en-US" dirty="0"/>
                    </a:p>
                  </a:txBody>
                  <a:tcPr>
                    <a:solidFill>
                      <a:schemeClr val="accent2"/>
                    </a:solidFill>
                  </a:tcPr>
                </a:tc>
                <a:extLst>
                  <a:ext uri="{0D108BD9-81ED-4DB2-BD59-A6C34878D82A}">
                    <a16:rowId xmlns:a16="http://schemas.microsoft.com/office/drawing/2014/main" val="341670715"/>
                  </a:ext>
                </a:extLst>
              </a:tr>
            </a:tbl>
          </a:graphicData>
        </a:graphic>
      </p:graphicFrame>
      <p:graphicFrame>
        <p:nvGraphicFramePr>
          <p:cNvPr id="40" name="表 14">
            <a:extLst>
              <a:ext uri="{FF2B5EF4-FFF2-40B4-BE49-F238E27FC236}">
                <a16:creationId xmlns:a16="http://schemas.microsoft.com/office/drawing/2014/main" id="{EE6F9A69-E6BF-22E3-C387-70D23AF1CE9A}"/>
              </a:ext>
            </a:extLst>
          </p:cNvPr>
          <p:cNvGraphicFramePr>
            <a:graphicFrameLocks noGrp="1"/>
          </p:cNvGraphicFramePr>
          <p:nvPr>
            <p:extLst>
              <p:ext uri="{D42A27DB-BD31-4B8C-83A1-F6EECF244321}">
                <p14:modId xmlns:p14="http://schemas.microsoft.com/office/powerpoint/2010/main" val="3334769786"/>
              </p:ext>
            </p:extLst>
          </p:nvPr>
        </p:nvGraphicFramePr>
        <p:xfrm>
          <a:off x="7398571" y="4881059"/>
          <a:ext cx="4119488"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gridCol w="514936">
                  <a:extLst>
                    <a:ext uri="{9D8B030D-6E8A-4147-A177-3AD203B41FA5}">
                      <a16:colId xmlns:a16="http://schemas.microsoft.com/office/drawing/2014/main" val="1450295517"/>
                    </a:ext>
                  </a:extLst>
                </a:gridCol>
                <a:gridCol w="514936">
                  <a:extLst>
                    <a:ext uri="{9D8B030D-6E8A-4147-A177-3AD203B41FA5}">
                      <a16:colId xmlns:a16="http://schemas.microsoft.com/office/drawing/2014/main" val="2901525942"/>
                    </a:ext>
                  </a:extLst>
                </a:gridCol>
                <a:gridCol w="514936">
                  <a:extLst>
                    <a:ext uri="{9D8B030D-6E8A-4147-A177-3AD203B41FA5}">
                      <a16:colId xmlns:a16="http://schemas.microsoft.com/office/drawing/2014/main" val="4227269188"/>
                    </a:ext>
                  </a:extLst>
                </a:gridCol>
              </a:tblGrid>
              <a:tr h="370840">
                <a:tc>
                  <a:txBody>
                    <a:bodyPr/>
                    <a:lstStyle/>
                    <a:p>
                      <a:pPr algn="ctr"/>
                      <a:r>
                        <a:rPr kumimoji="1" lang="en-US" altLang="ja-JP" dirty="0"/>
                        <a:t>14</a:t>
                      </a:r>
                      <a:endParaRPr kumimoji="1" lang="ja-JP" altLang="en-US" dirty="0"/>
                    </a:p>
                  </a:txBody>
                  <a:tcPr/>
                </a:tc>
                <a:tc>
                  <a:txBody>
                    <a:bodyPr/>
                    <a:lstStyle/>
                    <a:p>
                      <a:pPr algn="ctr"/>
                      <a:r>
                        <a:rPr kumimoji="1" lang="en-US" altLang="ja-JP" dirty="0"/>
                        <a:t>5.5</a:t>
                      </a:r>
                      <a:endParaRPr kumimoji="1" lang="ja-JP" altLang="en-US" dirty="0"/>
                    </a:p>
                  </a:txBody>
                  <a:tcPr/>
                </a:tc>
                <a:tc>
                  <a:txBody>
                    <a:bodyPr/>
                    <a:lstStyle/>
                    <a:p>
                      <a:pPr algn="ctr"/>
                      <a:r>
                        <a:rPr kumimoji="1" lang="en-US" altLang="ja-JP" dirty="0"/>
                        <a:t>1</a:t>
                      </a:r>
                      <a:endParaRPr kumimoji="1" lang="ja-JP" altLang="en-US" dirty="0"/>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0</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0</a:t>
                      </a:r>
                      <a:endParaRPr kumimoji="1" lang="ja-JP" altLang="en-US" dirty="0"/>
                    </a:p>
                  </a:txBody>
                  <a:tcPr>
                    <a:solidFill>
                      <a:schemeClr val="accent2"/>
                    </a:solidFill>
                  </a:tcPr>
                </a:tc>
                <a:extLst>
                  <a:ext uri="{0D108BD9-81ED-4DB2-BD59-A6C34878D82A}">
                    <a16:rowId xmlns:a16="http://schemas.microsoft.com/office/drawing/2014/main" val="341670715"/>
                  </a:ext>
                </a:extLst>
              </a:tr>
            </a:tbl>
          </a:graphicData>
        </a:graphic>
      </p:graphicFrame>
      <p:sp>
        <p:nvSpPr>
          <p:cNvPr id="41" name="テキスト ボックス 40">
            <a:extLst>
              <a:ext uri="{FF2B5EF4-FFF2-40B4-BE49-F238E27FC236}">
                <a16:creationId xmlns:a16="http://schemas.microsoft.com/office/drawing/2014/main" id="{AB617980-D76F-79C2-465E-D10D69F2B7AB}"/>
              </a:ext>
            </a:extLst>
          </p:cNvPr>
          <p:cNvSpPr txBox="1"/>
          <p:nvPr/>
        </p:nvSpPr>
        <p:spPr>
          <a:xfrm>
            <a:off x="6335460" y="2943867"/>
            <a:ext cx="1127888" cy="369332"/>
          </a:xfrm>
          <a:prstGeom prst="rect">
            <a:avLst/>
          </a:prstGeom>
          <a:noFill/>
        </p:spPr>
        <p:txBody>
          <a:bodyPr wrap="square" rtlCol="0">
            <a:spAutoFit/>
          </a:bodyPr>
          <a:lstStyle/>
          <a:p>
            <a:pPr algn="ctr"/>
            <a:r>
              <a:rPr kumimoji="1" lang="en-US" altLang="ja-JP" dirty="0"/>
              <a:t>7</a:t>
            </a:r>
            <a:r>
              <a:rPr kumimoji="1" lang="ja-JP" altLang="en-US" dirty="0"/>
              <a:t>：</a:t>
            </a:r>
            <a:r>
              <a:rPr kumimoji="1" lang="en-US" altLang="ja-JP" dirty="0"/>
              <a:t>1</a:t>
            </a:r>
            <a:endParaRPr kumimoji="1" lang="ja-JP" altLang="en-US" dirty="0"/>
          </a:p>
        </p:txBody>
      </p:sp>
      <p:sp>
        <p:nvSpPr>
          <p:cNvPr id="42" name="テキスト ボックス 41">
            <a:extLst>
              <a:ext uri="{FF2B5EF4-FFF2-40B4-BE49-F238E27FC236}">
                <a16:creationId xmlns:a16="http://schemas.microsoft.com/office/drawing/2014/main" id="{0276353C-AFBD-34FC-8036-973F059218E6}"/>
              </a:ext>
            </a:extLst>
          </p:cNvPr>
          <p:cNvSpPr txBox="1"/>
          <p:nvPr/>
        </p:nvSpPr>
        <p:spPr>
          <a:xfrm>
            <a:off x="6335460" y="2400523"/>
            <a:ext cx="1127888" cy="369332"/>
          </a:xfrm>
          <a:prstGeom prst="rect">
            <a:avLst/>
          </a:prstGeom>
          <a:noFill/>
        </p:spPr>
        <p:txBody>
          <a:bodyPr wrap="square" rtlCol="0">
            <a:spAutoFit/>
          </a:bodyPr>
          <a:lstStyle/>
          <a:p>
            <a:pPr algn="ctr"/>
            <a:r>
              <a:rPr kumimoji="1" lang="ja-JP" altLang="en-US" dirty="0"/>
              <a:t>混合比</a:t>
            </a:r>
          </a:p>
        </p:txBody>
      </p:sp>
      <p:sp>
        <p:nvSpPr>
          <p:cNvPr id="43" name="テキスト ボックス 42">
            <a:extLst>
              <a:ext uri="{FF2B5EF4-FFF2-40B4-BE49-F238E27FC236}">
                <a16:creationId xmlns:a16="http://schemas.microsoft.com/office/drawing/2014/main" id="{6DA0F0C6-8F8A-67EC-BB95-D389D1F26464}"/>
              </a:ext>
            </a:extLst>
          </p:cNvPr>
          <p:cNvSpPr txBox="1"/>
          <p:nvPr/>
        </p:nvSpPr>
        <p:spPr>
          <a:xfrm>
            <a:off x="6335460" y="3907398"/>
            <a:ext cx="1127888" cy="369332"/>
          </a:xfrm>
          <a:prstGeom prst="rect">
            <a:avLst/>
          </a:prstGeom>
          <a:noFill/>
        </p:spPr>
        <p:txBody>
          <a:bodyPr wrap="square" rtlCol="0">
            <a:spAutoFit/>
          </a:bodyPr>
          <a:lstStyle/>
          <a:p>
            <a:pPr algn="ctr"/>
            <a:r>
              <a:rPr kumimoji="1" lang="en-US" altLang="ja-JP" dirty="0"/>
              <a:t>6</a:t>
            </a:r>
            <a:r>
              <a:rPr kumimoji="1" lang="ja-JP" altLang="en-US" dirty="0"/>
              <a:t>：</a:t>
            </a:r>
            <a:r>
              <a:rPr kumimoji="1" lang="en-US" altLang="ja-JP" dirty="0"/>
              <a:t>2</a:t>
            </a:r>
            <a:endParaRPr kumimoji="1" lang="ja-JP" altLang="en-US" dirty="0"/>
          </a:p>
        </p:txBody>
      </p:sp>
      <p:sp>
        <p:nvSpPr>
          <p:cNvPr id="44" name="テキスト ボックス 43">
            <a:extLst>
              <a:ext uri="{FF2B5EF4-FFF2-40B4-BE49-F238E27FC236}">
                <a16:creationId xmlns:a16="http://schemas.microsoft.com/office/drawing/2014/main" id="{1DF4A5B3-87DB-D2EA-2AFF-7AFB3080FDEE}"/>
              </a:ext>
            </a:extLst>
          </p:cNvPr>
          <p:cNvSpPr txBox="1"/>
          <p:nvPr/>
        </p:nvSpPr>
        <p:spPr>
          <a:xfrm>
            <a:off x="6335460" y="4881059"/>
            <a:ext cx="1127888" cy="369332"/>
          </a:xfrm>
          <a:prstGeom prst="rect">
            <a:avLst/>
          </a:prstGeom>
          <a:noFill/>
        </p:spPr>
        <p:txBody>
          <a:bodyPr wrap="square" rtlCol="0">
            <a:spAutoFit/>
          </a:bodyPr>
          <a:lstStyle/>
          <a:p>
            <a:pPr algn="ctr"/>
            <a:r>
              <a:rPr kumimoji="1" lang="en-US" altLang="ja-JP" dirty="0"/>
              <a:t>5</a:t>
            </a:r>
            <a:r>
              <a:rPr kumimoji="1" lang="ja-JP" altLang="en-US" dirty="0"/>
              <a:t>：</a:t>
            </a:r>
            <a:r>
              <a:rPr kumimoji="1" lang="en-US" altLang="ja-JP" dirty="0"/>
              <a:t>5</a:t>
            </a:r>
            <a:endParaRPr kumimoji="1" lang="ja-JP" altLang="en-US" dirty="0"/>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FF78617C-34E6-F3BB-2A7A-20D91D77B5AC}"/>
                  </a:ext>
                </a:extLst>
              </p:cNvPr>
              <p:cNvSpPr txBox="1"/>
              <p:nvPr/>
            </p:nvSpPr>
            <p:spPr>
              <a:xfrm>
                <a:off x="3532542" y="2876939"/>
                <a:ext cx="2101377" cy="49564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f>
                        <m:fPr>
                          <m:ctrlPr>
                            <a:rPr kumimoji="1" lang="en-US" altLang="ja-JP" sz="1400" i="1">
                              <a:latin typeface="Cambria Math" panose="02040503050406030204" pitchFamily="18" charset="0"/>
                            </a:rPr>
                          </m:ctrlPr>
                        </m:fPr>
                        <m:num>
                          <m:r>
                            <a:rPr kumimoji="1" lang="en-US" altLang="ja-JP" sz="1400" i="1">
                              <a:latin typeface="Cambria Math" panose="02040503050406030204" pitchFamily="18" charset="0"/>
                            </a:rPr>
                            <m:t>1</m:t>
                          </m:r>
                        </m:num>
                        <m:den>
                          <m:r>
                            <a:rPr kumimoji="1" lang="en-US" altLang="ja-JP" sz="1400" i="1">
                              <a:latin typeface="Cambria Math" panose="02040503050406030204" pitchFamily="18" charset="0"/>
                            </a:rPr>
                            <m:t>𝑁</m:t>
                          </m:r>
                        </m:den>
                      </m:f>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2</m:t>
                              </m:r>
                            </m:e>
                            <m:sup>
                              <m:r>
                                <a:rPr kumimoji="1" lang="en-US" altLang="ja-JP" sz="1400" i="1">
                                  <a:latin typeface="Cambria Math" panose="02040503050406030204" pitchFamily="18" charset="0"/>
                                </a:rPr>
                                <m:t>𝑁</m:t>
                              </m:r>
                            </m:sup>
                          </m:sSup>
                          <m:r>
                            <m:rPr>
                              <m:sty m:val="p"/>
                            </m:rPr>
                            <a:rPr kumimoji="1" lang="en-US" altLang="ja-JP" sz="1400" i="0">
                              <a:latin typeface="Cambria Math" panose="02040503050406030204" pitchFamily="18" charset="0"/>
                            </a:rPr>
                            <m:t>minima</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46" name="テキスト ボックス 45">
                <a:extLst>
                  <a:ext uri="{FF2B5EF4-FFF2-40B4-BE49-F238E27FC236}">
                    <a16:creationId xmlns:a16="http://schemas.microsoft.com/office/drawing/2014/main" id="{FF78617C-34E6-F3BB-2A7A-20D91D77B5AC}"/>
                  </a:ext>
                </a:extLst>
              </p:cNvPr>
              <p:cNvSpPr txBox="1">
                <a:spLocks noRot="1" noChangeAspect="1" noMove="1" noResize="1" noEditPoints="1" noAdjustHandles="1" noChangeArrowheads="1" noChangeShapeType="1" noTextEdit="1"/>
              </p:cNvSpPr>
              <p:nvPr/>
            </p:nvSpPr>
            <p:spPr>
              <a:xfrm>
                <a:off x="3532542" y="2876939"/>
                <a:ext cx="2101377" cy="495649"/>
              </a:xfrm>
              <a:prstGeom prst="rect">
                <a:avLst/>
              </a:prstGeom>
              <a:blipFill>
                <a:blip r:embed="rId5"/>
                <a:stretch>
                  <a:fillRect b="-1235"/>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D05348BC-29FD-A280-265F-04D6E31BBD6E}"/>
              </a:ext>
            </a:extLst>
          </p:cNvPr>
          <p:cNvSpPr txBox="1"/>
          <p:nvPr/>
        </p:nvSpPr>
        <p:spPr>
          <a:xfrm>
            <a:off x="3496596" y="2590895"/>
            <a:ext cx="1095352" cy="338554"/>
          </a:xfrm>
          <a:prstGeom prst="rect">
            <a:avLst/>
          </a:prstGeom>
          <a:noFill/>
        </p:spPr>
        <p:txBody>
          <a:bodyPr wrap="square" rtlCol="0">
            <a:spAutoFit/>
          </a:bodyPr>
          <a:lstStyle/>
          <a:p>
            <a:r>
              <a:rPr kumimoji="1" lang="ja-JP" altLang="en-US" sz="1600" dirty="0"/>
              <a:t>目的関数</a:t>
            </a:r>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AFA8DB1D-B7EC-1E04-9F28-CD8EF5C072A6}"/>
                  </a:ext>
                </a:extLst>
              </p:cNvPr>
              <p:cNvSpPr txBox="1"/>
              <p:nvPr/>
            </p:nvSpPr>
            <p:spPr>
              <a:xfrm>
                <a:off x="3526147" y="4352030"/>
                <a:ext cx="2487258"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kumimoji="1" lang="en-US" altLang="ja-JP" sz="1400" b="0" i="1" smtClean="0">
                              <a:latin typeface="Cambria Math" panose="02040503050406030204" pitchFamily="18" charset="0"/>
                            </a:rPr>
                          </m:ctrlPr>
                        </m:sSubSup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up>
                          <m:r>
                            <a:rPr kumimoji="1" lang="en-US" altLang="ja-JP" sz="1400" b="0" i="1" smtClean="0">
                              <a:latin typeface="Cambria Math" panose="02040503050406030204" pitchFamily="18" charset="0"/>
                            </a:rPr>
                            <m:t>∗</m:t>
                          </m:r>
                        </m:sup>
                      </m:sSubSup>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i="1">
                          <a:latin typeface="Cambria Math" panose="02040503050406030204" pitchFamily="18" charset="0"/>
                          <a:ea typeface="Cambria Math" panose="02040503050406030204" pitchFamily="18" charset="0"/>
                        </a:rPr>
                        <m:t>2.903534027771177</m:t>
                      </m:r>
                    </m:oMath>
                  </m:oMathPara>
                </a14:m>
                <a:endParaRPr kumimoji="1" lang="ja-JP" altLang="en-US" sz="1400" dirty="0"/>
              </a:p>
            </p:txBody>
          </p:sp>
        </mc:Choice>
        <mc:Fallback xmlns="">
          <p:sp>
            <p:nvSpPr>
              <p:cNvPr id="49" name="テキスト ボックス 48">
                <a:extLst>
                  <a:ext uri="{FF2B5EF4-FFF2-40B4-BE49-F238E27FC236}">
                    <a16:creationId xmlns:a16="http://schemas.microsoft.com/office/drawing/2014/main" id="{AFA8DB1D-B7EC-1E04-9F28-CD8EF5C072A6}"/>
                  </a:ext>
                </a:extLst>
              </p:cNvPr>
              <p:cNvSpPr txBox="1">
                <a:spLocks noRot="1" noChangeAspect="1" noMove="1" noResize="1" noEditPoints="1" noAdjustHandles="1" noChangeArrowheads="1" noChangeShapeType="1" noTextEdit="1"/>
              </p:cNvSpPr>
              <p:nvPr/>
            </p:nvSpPr>
            <p:spPr>
              <a:xfrm>
                <a:off x="3526147" y="4352030"/>
                <a:ext cx="2487258" cy="307777"/>
              </a:xfrm>
              <a:prstGeom prst="rect">
                <a:avLst/>
              </a:prstGeom>
              <a:blipFill>
                <a:blip r:embed="rId6"/>
                <a:stretch>
                  <a:fillRect/>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762FCAAE-5629-01C8-38F1-1E22AD07F6EE}"/>
              </a:ext>
            </a:extLst>
          </p:cNvPr>
          <p:cNvSpPr txBox="1"/>
          <p:nvPr/>
        </p:nvSpPr>
        <p:spPr>
          <a:xfrm>
            <a:off x="3496596" y="4025333"/>
            <a:ext cx="1095352" cy="338554"/>
          </a:xfrm>
          <a:prstGeom prst="rect">
            <a:avLst/>
          </a:prstGeom>
          <a:noFill/>
        </p:spPr>
        <p:txBody>
          <a:bodyPr wrap="square" rtlCol="0">
            <a:spAutoFit/>
          </a:bodyPr>
          <a:lstStyle/>
          <a:p>
            <a:r>
              <a:rPr kumimoji="1" lang="ja-JP" altLang="en-US" sz="1600" dirty="0"/>
              <a:t>最適解</a:t>
            </a:r>
          </a:p>
        </p:txBody>
      </p:sp>
      <p:sp>
        <p:nvSpPr>
          <p:cNvPr id="51" name="テキスト ボックス 50">
            <a:extLst>
              <a:ext uri="{FF2B5EF4-FFF2-40B4-BE49-F238E27FC236}">
                <a16:creationId xmlns:a16="http://schemas.microsoft.com/office/drawing/2014/main" id="{2DEF918D-2050-E3EC-5618-F2EF828BBF07}"/>
              </a:ext>
            </a:extLst>
          </p:cNvPr>
          <p:cNvSpPr txBox="1"/>
          <p:nvPr/>
        </p:nvSpPr>
        <p:spPr>
          <a:xfrm>
            <a:off x="4874142" y="4587533"/>
            <a:ext cx="1065397" cy="338554"/>
          </a:xfrm>
          <a:prstGeom prst="rect">
            <a:avLst/>
          </a:prstGeom>
          <a:noFill/>
        </p:spPr>
        <p:txBody>
          <a:bodyPr wrap="square" rtlCol="0">
            <a:spAutoFit/>
          </a:bodyPr>
          <a:lstStyle/>
          <a:p>
            <a:pPr algn="ctr"/>
            <a:r>
              <a:rPr kumimoji="1" lang="en-US" altLang="ja-JP" sz="1600" dirty="0"/>
              <a:t>(</a:t>
            </a:r>
            <a:r>
              <a:rPr kumimoji="1" lang="ja-JP" altLang="en-US" sz="1600" dirty="0"/>
              <a:t>実数部</a:t>
            </a:r>
            <a:r>
              <a:rPr kumimoji="1"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A5024A07-4B6B-2483-8485-2B48575124E4}"/>
                  </a:ext>
                </a:extLst>
              </p:cNvPr>
              <p:cNvSpPr txBox="1"/>
              <p:nvPr/>
            </p:nvSpPr>
            <p:spPr>
              <a:xfrm>
                <a:off x="3547217" y="5034825"/>
                <a:ext cx="2487258"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kumimoji="1" lang="en-US" altLang="ja-JP" sz="1400" i="1">
                              <a:latin typeface="Cambria Math" panose="02040503050406030204" pitchFamily="18" charset="0"/>
                            </a:rPr>
                          </m:ctrlPr>
                        </m:sSubSup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𝑛</m:t>
                          </m:r>
                        </m:sub>
                        <m:sup>
                          <m:r>
                            <a:rPr kumimoji="1" lang="en-US" altLang="ja-JP" sz="1400" i="1">
                              <a:latin typeface="Cambria Math" panose="02040503050406030204" pitchFamily="18" charset="0"/>
                            </a:rPr>
                            <m:t>∗</m:t>
                          </m:r>
                        </m:sup>
                      </m:sSubSup>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1</m:t>
                      </m:r>
                    </m:oMath>
                  </m:oMathPara>
                </a14:m>
                <a:endParaRPr kumimoji="1" lang="ja-JP" altLang="en-US" sz="1400" dirty="0"/>
              </a:p>
            </p:txBody>
          </p:sp>
        </mc:Choice>
        <mc:Fallback xmlns="">
          <p:sp>
            <p:nvSpPr>
              <p:cNvPr id="52" name="テキスト ボックス 51">
                <a:extLst>
                  <a:ext uri="{FF2B5EF4-FFF2-40B4-BE49-F238E27FC236}">
                    <a16:creationId xmlns:a16="http://schemas.microsoft.com/office/drawing/2014/main" id="{A5024A07-4B6B-2483-8485-2B48575124E4}"/>
                  </a:ext>
                </a:extLst>
              </p:cNvPr>
              <p:cNvSpPr txBox="1">
                <a:spLocks noRot="1" noChangeAspect="1" noMove="1" noResize="1" noEditPoints="1" noAdjustHandles="1" noChangeArrowheads="1" noChangeShapeType="1" noTextEdit="1"/>
              </p:cNvSpPr>
              <p:nvPr/>
            </p:nvSpPr>
            <p:spPr>
              <a:xfrm>
                <a:off x="3547217" y="5034825"/>
                <a:ext cx="2487258" cy="307777"/>
              </a:xfrm>
              <a:prstGeom prst="rect">
                <a:avLst/>
              </a:prstGeom>
              <a:blipFill>
                <a:blip r:embed="rId7"/>
                <a:stretch>
                  <a:fillRect/>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0834A91F-1378-51D0-24D9-6857B608DC42}"/>
              </a:ext>
            </a:extLst>
          </p:cNvPr>
          <p:cNvSpPr txBox="1"/>
          <p:nvPr/>
        </p:nvSpPr>
        <p:spPr>
          <a:xfrm>
            <a:off x="4265715" y="5019436"/>
            <a:ext cx="1289131" cy="338554"/>
          </a:xfrm>
          <a:prstGeom prst="rect">
            <a:avLst/>
          </a:prstGeom>
          <a:noFill/>
        </p:spPr>
        <p:txBody>
          <a:bodyPr wrap="square" rtlCol="0">
            <a:spAutoFit/>
          </a:bodyPr>
          <a:lstStyle/>
          <a:p>
            <a:pPr algn="ctr"/>
            <a:r>
              <a:rPr kumimoji="1" lang="en-US" altLang="ja-JP" sz="1600" dirty="0"/>
              <a:t>(</a:t>
            </a:r>
            <a:r>
              <a:rPr kumimoji="1" lang="ja-JP" altLang="en-US" sz="1600" dirty="0"/>
              <a:t>バイナリ部</a:t>
            </a:r>
            <a:r>
              <a:rPr kumimoji="1" lang="en-US" altLang="ja-JP" sz="1600" dirty="0"/>
              <a:t>)</a:t>
            </a:r>
            <a:endParaRPr kumimoji="1" lang="ja-JP" altLang="en-US" sz="1600" dirty="0"/>
          </a:p>
        </p:txBody>
      </p:sp>
      <p:sp>
        <p:nvSpPr>
          <p:cNvPr id="55" name="星: 5 pt 54">
            <a:extLst>
              <a:ext uri="{FF2B5EF4-FFF2-40B4-BE49-F238E27FC236}">
                <a16:creationId xmlns:a16="http://schemas.microsoft.com/office/drawing/2014/main" id="{EF883DCC-471A-8D1D-87E2-D6033F3213F3}"/>
              </a:ext>
            </a:extLst>
          </p:cNvPr>
          <p:cNvSpPr/>
          <p:nvPr/>
        </p:nvSpPr>
        <p:spPr>
          <a:xfrm>
            <a:off x="4292943" y="4100544"/>
            <a:ext cx="157558" cy="167056"/>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A9C04EE7-50A0-8F69-CBCD-F5563FE20213}"/>
                  </a:ext>
                </a:extLst>
              </p:cNvPr>
              <p:cNvSpPr txBox="1"/>
              <p:nvPr/>
            </p:nvSpPr>
            <p:spPr>
              <a:xfrm>
                <a:off x="1722226" y="5992068"/>
                <a:ext cx="666271"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1</m:t>
                          </m:r>
                        </m:sub>
                      </m:sSub>
                    </m:oMath>
                  </m:oMathPara>
                </a14:m>
                <a:endParaRPr kumimoji="1" lang="ja-JP" altLang="en-US" sz="1400" dirty="0"/>
              </a:p>
            </p:txBody>
          </p:sp>
        </mc:Choice>
        <mc:Fallback xmlns="">
          <p:sp>
            <p:nvSpPr>
              <p:cNvPr id="2" name="テキスト ボックス 1">
                <a:extLst>
                  <a:ext uri="{FF2B5EF4-FFF2-40B4-BE49-F238E27FC236}">
                    <a16:creationId xmlns:a16="http://schemas.microsoft.com/office/drawing/2014/main" id="{A9C04EE7-50A0-8F69-CBCD-F5563FE20213}"/>
                  </a:ext>
                </a:extLst>
              </p:cNvPr>
              <p:cNvSpPr txBox="1">
                <a:spLocks noRot="1" noChangeAspect="1" noMove="1" noResize="1" noEditPoints="1" noAdjustHandles="1" noChangeArrowheads="1" noChangeShapeType="1" noTextEdit="1"/>
              </p:cNvSpPr>
              <p:nvPr/>
            </p:nvSpPr>
            <p:spPr>
              <a:xfrm>
                <a:off x="1722226" y="5992068"/>
                <a:ext cx="666271"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5BA7F32C-0AF2-35CC-B10F-1941CF696F7F}"/>
                  </a:ext>
                </a:extLst>
              </p:cNvPr>
              <p:cNvSpPr txBox="1"/>
              <p:nvPr/>
            </p:nvSpPr>
            <p:spPr>
              <a:xfrm>
                <a:off x="2730884" y="5992068"/>
                <a:ext cx="455072"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5</m:t>
                      </m:r>
                    </m:oMath>
                  </m:oMathPara>
                </a14:m>
                <a:endParaRPr kumimoji="1" lang="ja-JP" altLang="en-US" sz="1400" dirty="0"/>
              </a:p>
            </p:txBody>
          </p:sp>
        </mc:Choice>
        <mc:Fallback xmlns="">
          <p:sp>
            <p:nvSpPr>
              <p:cNvPr id="4" name="テキスト ボックス 3">
                <a:extLst>
                  <a:ext uri="{FF2B5EF4-FFF2-40B4-BE49-F238E27FC236}">
                    <a16:creationId xmlns:a16="http://schemas.microsoft.com/office/drawing/2014/main" id="{5BA7F32C-0AF2-35CC-B10F-1941CF696F7F}"/>
                  </a:ext>
                </a:extLst>
              </p:cNvPr>
              <p:cNvSpPr txBox="1">
                <a:spLocks noRot="1" noChangeAspect="1" noMove="1" noResize="1" noEditPoints="1" noAdjustHandles="1" noChangeArrowheads="1" noChangeShapeType="1" noTextEdit="1"/>
              </p:cNvSpPr>
              <p:nvPr/>
            </p:nvSpPr>
            <p:spPr>
              <a:xfrm>
                <a:off x="2730884" y="5992068"/>
                <a:ext cx="455072"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F92265D-E197-3A63-D6AD-A64003DFFD76}"/>
                  </a:ext>
                </a:extLst>
              </p:cNvPr>
              <p:cNvSpPr txBox="1"/>
              <p:nvPr/>
            </p:nvSpPr>
            <p:spPr>
              <a:xfrm>
                <a:off x="859420" y="5992068"/>
                <a:ext cx="455072"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−5</m:t>
                      </m:r>
                    </m:oMath>
                  </m:oMathPara>
                </a14:m>
                <a:endParaRPr kumimoji="1" lang="ja-JP" altLang="en-US" sz="1400" dirty="0"/>
              </a:p>
            </p:txBody>
          </p:sp>
        </mc:Choice>
        <mc:Fallback xmlns="">
          <p:sp>
            <p:nvSpPr>
              <p:cNvPr id="5" name="テキスト ボックス 4">
                <a:extLst>
                  <a:ext uri="{FF2B5EF4-FFF2-40B4-BE49-F238E27FC236}">
                    <a16:creationId xmlns:a16="http://schemas.microsoft.com/office/drawing/2014/main" id="{CF92265D-E197-3A63-D6AD-A64003DFFD76}"/>
                  </a:ext>
                </a:extLst>
              </p:cNvPr>
              <p:cNvSpPr txBox="1">
                <a:spLocks noRot="1" noChangeAspect="1" noMove="1" noResize="1" noEditPoints="1" noAdjustHandles="1" noChangeArrowheads="1" noChangeShapeType="1" noTextEdit="1"/>
              </p:cNvSpPr>
              <p:nvPr/>
            </p:nvSpPr>
            <p:spPr>
              <a:xfrm>
                <a:off x="859420" y="5992068"/>
                <a:ext cx="455072" cy="307777"/>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2CA473D-BE8E-8CE7-24BA-85851565A63D}"/>
                  </a:ext>
                </a:extLst>
              </p:cNvPr>
              <p:cNvSpPr txBox="1"/>
              <p:nvPr/>
            </p:nvSpPr>
            <p:spPr>
              <a:xfrm>
                <a:off x="466581" y="5037801"/>
                <a:ext cx="376093"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2</m:t>
                          </m:r>
                        </m:sub>
                      </m:sSub>
                    </m:oMath>
                  </m:oMathPara>
                </a14:m>
                <a:endParaRPr kumimoji="1" lang="ja-JP" altLang="en-US" sz="1400" dirty="0"/>
              </a:p>
            </p:txBody>
          </p:sp>
        </mc:Choice>
        <mc:Fallback xmlns="">
          <p:sp>
            <p:nvSpPr>
              <p:cNvPr id="6" name="テキスト ボックス 5">
                <a:extLst>
                  <a:ext uri="{FF2B5EF4-FFF2-40B4-BE49-F238E27FC236}">
                    <a16:creationId xmlns:a16="http://schemas.microsoft.com/office/drawing/2014/main" id="{32CA473D-BE8E-8CE7-24BA-85851565A63D}"/>
                  </a:ext>
                </a:extLst>
              </p:cNvPr>
              <p:cNvSpPr txBox="1">
                <a:spLocks noRot="1" noChangeAspect="1" noMove="1" noResize="1" noEditPoints="1" noAdjustHandles="1" noChangeArrowheads="1" noChangeShapeType="1" noTextEdit="1"/>
              </p:cNvSpPr>
              <p:nvPr/>
            </p:nvSpPr>
            <p:spPr>
              <a:xfrm>
                <a:off x="466581" y="5037801"/>
                <a:ext cx="376093"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C011B36-5257-0282-02BF-9D98D9189FA4}"/>
                  </a:ext>
                </a:extLst>
              </p:cNvPr>
              <p:cNvSpPr txBox="1"/>
              <p:nvPr/>
            </p:nvSpPr>
            <p:spPr>
              <a:xfrm>
                <a:off x="763276" y="5055900"/>
                <a:ext cx="282565"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7" name="テキスト ボックス 6">
                <a:extLst>
                  <a:ext uri="{FF2B5EF4-FFF2-40B4-BE49-F238E27FC236}">
                    <a16:creationId xmlns:a16="http://schemas.microsoft.com/office/drawing/2014/main" id="{9C011B36-5257-0282-02BF-9D98D9189FA4}"/>
                  </a:ext>
                </a:extLst>
              </p:cNvPr>
              <p:cNvSpPr txBox="1">
                <a:spLocks noRot="1" noChangeAspect="1" noMove="1" noResize="1" noEditPoints="1" noAdjustHandles="1" noChangeArrowheads="1" noChangeShapeType="1" noTextEdit="1"/>
              </p:cNvSpPr>
              <p:nvPr/>
            </p:nvSpPr>
            <p:spPr>
              <a:xfrm>
                <a:off x="763276" y="5055900"/>
                <a:ext cx="282565"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F1F820D-7DF4-AAF9-F136-C9490C9F5E89}"/>
                  </a:ext>
                </a:extLst>
              </p:cNvPr>
              <p:cNvSpPr txBox="1"/>
              <p:nvPr/>
            </p:nvSpPr>
            <p:spPr>
              <a:xfrm>
                <a:off x="765971" y="4786405"/>
                <a:ext cx="282565"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8" name="テキスト ボックス 7">
                <a:extLst>
                  <a:ext uri="{FF2B5EF4-FFF2-40B4-BE49-F238E27FC236}">
                    <a16:creationId xmlns:a16="http://schemas.microsoft.com/office/drawing/2014/main" id="{2F1F820D-7DF4-AAF9-F136-C9490C9F5E89}"/>
                  </a:ext>
                </a:extLst>
              </p:cNvPr>
              <p:cNvSpPr txBox="1">
                <a:spLocks noRot="1" noChangeAspect="1" noMove="1" noResize="1" noEditPoints="1" noAdjustHandles="1" noChangeArrowheads="1" noChangeShapeType="1" noTextEdit="1"/>
              </p:cNvSpPr>
              <p:nvPr/>
            </p:nvSpPr>
            <p:spPr>
              <a:xfrm>
                <a:off x="765971" y="4786405"/>
                <a:ext cx="282565"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4E55BC4-B46C-C31C-D62A-6385218C506D}"/>
                  </a:ext>
                </a:extLst>
              </p:cNvPr>
              <p:cNvSpPr txBox="1"/>
              <p:nvPr/>
            </p:nvSpPr>
            <p:spPr>
              <a:xfrm>
                <a:off x="3547217" y="5441196"/>
                <a:ext cx="1289131"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sSubSup>
                        <m:sSubSupPr>
                          <m:ctrlPr>
                            <a:rPr kumimoji="1" lang="en-US" altLang="ja-JP" sz="1400" i="1">
                              <a:latin typeface="Cambria Math" panose="02040503050406030204" pitchFamily="18" charset="0"/>
                            </a:rPr>
                          </m:ctrlPr>
                        </m:sSubSupPr>
                        <m:e>
                          <m:r>
                            <a:rPr kumimoji="1" lang="en-US" altLang="ja-JP" sz="1400" b="1" i="1">
                              <a:latin typeface="Cambria Math" panose="02040503050406030204" pitchFamily="18" charset="0"/>
                            </a:rPr>
                            <m:t>𝒙</m:t>
                          </m:r>
                        </m:e>
                        <m:sub>
                          <m:r>
                            <a:rPr kumimoji="1" lang="en-US" altLang="ja-JP" sz="1400" i="1">
                              <a:latin typeface="Cambria Math" panose="02040503050406030204" pitchFamily="18" charset="0"/>
                            </a:rPr>
                            <m:t>𝑛</m:t>
                          </m:r>
                        </m:sub>
                        <m:sup>
                          <m:r>
                            <a:rPr kumimoji="1" lang="en-US" altLang="ja-JP" sz="1400" i="1">
                              <a:latin typeface="Cambria Math" panose="02040503050406030204" pitchFamily="18" charset="0"/>
                            </a:rPr>
                            <m:t>∗</m:t>
                          </m:r>
                        </m:sup>
                      </m:sSubSup>
                      <m:r>
                        <a:rPr kumimoji="1" lang="en-US" altLang="ja-JP" sz="1400" b="0" i="1" smtClean="0">
                          <a:latin typeface="Cambria Math" panose="02040503050406030204" pitchFamily="18" charset="0"/>
                        </a:rPr>
                        <m:t>)</m:t>
                      </m:r>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−78</m:t>
                      </m:r>
                    </m:oMath>
                  </m:oMathPara>
                </a14:m>
                <a:endParaRPr kumimoji="1" lang="ja-JP" altLang="en-US" sz="1400" dirty="0"/>
              </a:p>
            </p:txBody>
          </p:sp>
        </mc:Choice>
        <mc:Fallback xmlns="">
          <p:sp>
            <p:nvSpPr>
              <p:cNvPr id="9" name="テキスト ボックス 8">
                <a:extLst>
                  <a:ext uri="{FF2B5EF4-FFF2-40B4-BE49-F238E27FC236}">
                    <a16:creationId xmlns:a16="http://schemas.microsoft.com/office/drawing/2014/main" id="{84E55BC4-B46C-C31C-D62A-6385218C506D}"/>
                  </a:ext>
                </a:extLst>
              </p:cNvPr>
              <p:cNvSpPr txBox="1">
                <a:spLocks noRot="1" noChangeAspect="1" noMove="1" noResize="1" noEditPoints="1" noAdjustHandles="1" noChangeArrowheads="1" noChangeShapeType="1" noTextEdit="1"/>
              </p:cNvSpPr>
              <p:nvPr/>
            </p:nvSpPr>
            <p:spPr>
              <a:xfrm>
                <a:off x="3547217" y="5441196"/>
                <a:ext cx="1289131" cy="307777"/>
              </a:xfrm>
              <a:prstGeom prst="rect">
                <a:avLst/>
              </a:prstGeom>
              <a:blipFill>
                <a:blip r:embed="rId1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80928FC-1BB2-2D85-97F5-D927C6C28EFC}"/>
                  </a:ext>
                </a:extLst>
              </p:cNvPr>
              <p:cNvSpPr txBox="1"/>
              <p:nvPr/>
            </p:nvSpPr>
            <p:spPr>
              <a:xfrm>
                <a:off x="3526147" y="3377633"/>
                <a:ext cx="2204764"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Sub>
                      <m:r>
                        <a:rPr kumimoji="1" lang="en-US" altLang="ja-JP" sz="1400" b="0" i="1" smtClean="0">
                          <a:latin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−5,5</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=1,2,…,</m:t>
                      </m:r>
                      <m:r>
                        <a:rPr kumimoji="1" lang="en-US" altLang="ja-JP" sz="1400" b="0" i="1" smtClean="0">
                          <a:latin typeface="Cambria Math" panose="02040503050406030204" pitchFamily="18" charset="0"/>
                        </a:rPr>
                        <m:t>𝑁</m:t>
                      </m:r>
                    </m:oMath>
                  </m:oMathPara>
                </a14:m>
                <a:endParaRPr kumimoji="1" lang="ja-JP" altLang="en-US" sz="1400" dirty="0"/>
              </a:p>
            </p:txBody>
          </p:sp>
        </mc:Choice>
        <mc:Fallback xmlns="">
          <p:sp>
            <p:nvSpPr>
              <p:cNvPr id="10" name="テキスト ボックス 9">
                <a:extLst>
                  <a:ext uri="{FF2B5EF4-FFF2-40B4-BE49-F238E27FC236}">
                    <a16:creationId xmlns:a16="http://schemas.microsoft.com/office/drawing/2014/main" id="{E80928FC-1BB2-2D85-97F5-D927C6C28EFC}"/>
                  </a:ext>
                </a:extLst>
              </p:cNvPr>
              <p:cNvSpPr txBox="1">
                <a:spLocks noRot="1" noChangeAspect="1" noMove="1" noResize="1" noEditPoints="1" noAdjustHandles="1" noChangeArrowheads="1" noChangeShapeType="1" noTextEdit="1"/>
              </p:cNvSpPr>
              <p:nvPr/>
            </p:nvSpPr>
            <p:spPr>
              <a:xfrm>
                <a:off x="3526147" y="3377633"/>
                <a:ext cx="2204764" cy="307777"/>
              </a:xfrm>
              <a:prstGeom prst="rect">
                <a:avLst/>
              </a:prstGeom>
              <a:blipFill>
                <a:blip r:embed="rId15"/>
                <a:stretch>
                  <a:fillRect/>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31B22E78-7C3F-56FC-71CF-3BC7C8CC4B2C}"/>
              </a:ext>
            </a:extLst>
          </p:cNvPr>
          <p:cNvSpPr/>
          <p:nvPr/>
        </p:nvSpPr>
        <p:spPr>
          <a:xfrm>
            <a:off x="1073319" y="4227439"/>
            <a:ext cx="1908434" cy="688253"/>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555A5AC0-9839-3DC4-C878-5875D7BD26CD}"/>
              </a:ext>
            </a:extLst>
          </p:cNvPr>
          <p:cNvSpPr/>
          <p:nvPr/>
        </p:nvSpPr>
        <p:spPr>
          <a:xfrm>
            <a:off x="1073319" y="5151531"/>
            <a:ext cx="1908434" cy="87676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正方形/長方形 16">
            <a:extLst>
              <a:ext uri="{FF2B5EF4-FFF2-40B4-BE49-F238E27FC236}">
                <a16:creationId xmlns:a16="http://schemas.microsoft.com/office/drawing/2014/main" id="{C9F382D3-752A-D676-7E82-803361F05F0B}"/>
              </a:ext>
            </a:extLst>
          </p:cNvPr>
          <p:cNvSpPr/>
          <p:nvPr/>
        </p:nvSpPr>
        <p:spPr>
          <a:xfrm>
            <a:off x="1073319" y="4946453"/>
            <a:ext cx="1908434" cy="173861"/>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星: 5 pt 10">
            <a:extLst>
              <a:ext uri="{FF2B5EF4-FFF2-40B4-BE49-F238E27FC236}">
                <a16:creationId xmlns:a16="http://schemas.microsoft.com/office/drawing/2014/main" id="{A0DFD6EF-513C-B5A6-822F-81AFAC666BEC}"/>
              </a:ext>
            </a:extLst>
          </p:cNvPr>
          <p:cNvSpPr/>
          <p:nvPr/>
        </p:nvSpPr>
        <p:spPr>
          <a:xfrm>
            <a:off x="1399022" y="4831726"/>
            <a:ext cx="157558" cy="167056"/>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B0A5C579-C7FE-4B2C-DEEB-4CF884009711}"/>
              </a:ext>
            </a:extLst>
          </p:cNvPr>
          <p:cNvSpPr txBox="1"/>
          <p:nvPr/>
        </p:nvSpPr>
        <p:spPr>
          <a:xfrm>
            <a:off x="767663" y="4044851"/>
            <a:ext cx="1127888" cy="338554"/>
          </a:xfrm>
          <a:prstGeom prst="rect">
            <a:avLst/>
          </a:prstGeom>
          <a:noFill/>
        </p:spPr>
        <p:txBody>
          <a:bodyPr wrap="square" rtlCol="0">
            <a:spAutoFit/>
          </a:bodyPr>
          <a:lstStyle/>
          <a:p>
            <a:pPr algn="ctr"/>
            <a:r>
              <a:rPr kumimoji="1" lang="ja-JP" altLang="en-US" sz="1600" dirty="0"/>
              <a:t>等高線図</a:t>
            </a: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13AAF696-3E0F-36B4-5E8F-341B8BAC4B73}"/>
                  </a:ext>
                </a:extLst>
              </p:cNvPr>
              <p:cNvSpPr txBox="1"/>
              <p:nvPr/>
            </p:nvSpPr>
            <p:spPr>
              <a:xfrm>
                <a:off x="2450361" y="2057767"/>
                <a:ext cx="1471189" cy="338554"/>
              </a:xfrm>
              <a:prstGeom prst="rect">
                <a:avLst/>
              </a:prstGeom>
              <a:noFill/>
            </p:spPr>
            <p:txBody>
              <a:bodyPr wrap="square" rtlCol="0">
                <a:spAutoFit/>
              </a:bodyPr>
              <a:lstStyle/>
              <a:p>
                <a:pPr algn="ctr"/>
                <a:r>
                  <a:rPr kumimoji="1" lang="ja-JP" altLang="en-US" sz="1600" dirty="0"/>
                  <a:t>局所解が</a:t>
                </a:r>
                <a14:m>
                  <m:oMath xmlns:m="http://schemas.openxmlformats.org/officeDocument/2006/math">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2</m:t>
                        </m:r>
                      </m:e>
                      <m:sup>
                        <m:r>
                          <a:rPr kumimoji="1" lang="en-US" altLang="ja-JP" sz="1600" b="0" i="1" smtClean="0">
                            <a:latin typeface="Cambria Math" panose="02040503050406030204" pitchFamily="18" charset="0"/>
                          </a:rPr>
                          <m:t>𝑁</m:t>
                        </m:r>
                      </m:sup>
                    </m:sSup>
                  </m:oMath>
                </a14:m>
                <a:r>
                  <a:rPr kumimoji="1" lang="ja-JP" altLang="en-US" sz="1600" dirty="0"/>
                  <a:t>個</a:t>
                </a:r>
              </a:p>
            </p:txBody>
          </p:sp>
        </mc:Choice>
        <mc:Fallback xmlns="">
          <p:sp>
            <p:nvSpPr>
              <p:cNvPr id="18" name="テキスト ボックス 17">
                <a:extLst>
                  <a:ext uri="{FF2B5EF4-FFF2-40B4-BE49-F238E27FC236}">
                    <a16:creationId xmlns:a16="http://schemas.microsoft.com/office/drawing/2014/main" id="{13AAF696-3E0F-36B4-5E8F-341B8BAC4B73}"/>
                  </a:ext>
                </a:extLst>
              </p:cNvPr>
              <p:cNvSpPr txBox="1">
                <a:spLocks noRot="1" noChangeAspect="1" noMove="1" noResize="1" noEditPoints="1" noAdjustHandles="1" noChangeArrowheads="1" noChangeShapeType="1" noTextEdit="1"/>
              </p:cNvSpPr>
              <p:nvPr/>
            </p:nvSpPr>
            <p:spPr>
              <a:xfrm>
                <a:off x="2450361" y="2057767"/>
                <a:ext cx="1471189" cy="338554"/>
              </a:xfrm>
              <a:prstGeom prst="rect">
                <a:avLst/>
              </a:prstGeom>
              <a:blipFill>
                <a:blip r:embed="rId16"/>
                <a:stretch>
                  <a:fillRect t="-5455" b="-23636"/>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6584E483-B2B8-C378-E36C-14F0BEEB76C5}"/>
              </a:ext>
            </a:extLst>
          </p:cNvPr>
          <p:cNvSpPr txBox="1"/>
          <p:nvPr/>
        </p:nvSpPr>
        <p:spPr>
          <a:xfrm>
            <a:off x="51525" y="5289875"/>
            <a:ext cx="984740" cy="276999"/>
          </a:xfrm>
          <a:prstGeom prst="rect">
            <a:avLst/>
          </a:prstGeom>
          <a:noFill/>
        </p:spPr>
        <p:txBody>
          <a:bodyPr wrap="square" rtlCol="0">
            <a:spAutoFit/>
          </a:bodyPr>
          <a:lstStyle/>
          <a:p>
            <a:pPr algn="ctr"/>
            <a:r>
              <a:rPr kumimoji="1" lang="en-US" altLang="ja-JP" sz="1200" dirty="0"/>
              <a:t>(</a:t>
            </a:r>
            <a:r>
              <a:rPr kumimoji="1" lang="ja-JP" altLang="en-US" sz="1200" dirty="0"/>
              <a:t>バイナリ部</a:t>
            </a:r>
            <a:r>
              <a:rPr kumimoji="1" lang="en-US" altLang="ja-JP" sz="1200" dirty="0"/>
              <a:t>)</a:t>
            </a:r>
            <a:endParaRPr kumimoji="1" lang="ja-JP" altLang="en-US" sz="1200" dirty="0"/>
          </a:p>
        </p:txBody>
      </p:sp>
      <p:sp>
        <p:nvSpPr>
          <p:cNvPr id="21" name="テキスト ボックス 20">
            <a:extLst>
              <a:ext uri="{FF2B5EF4-FFF2-40B4-BE49-F238E27FC236}">
                <a16:creationId xmlns:a16="http://schemas.microsoft.com/office/drawing/2014/main" id="{2C1C6A94-8DBD-ADF4-66DD-E8CD3CD07FA0}"/>
              </a:ext>
            </a:extLst>
          </p:cNvPr>
          <p:cNvSpPr txBox="1"/>
          <p:nvPr/>
        </p:nvSpPr>
        <p:spPr>
          <a:xfrm>
            <a:off x="1483194" y="6217850"/>
            <a:ext cx="1065397" cy="276999"/>
          </a:xfrm>
          <a:prstGeom prst="rect">
            <a:avLst/>
          </a:prstGeom>
          <a:noFill/>
        </p:spPr>
        <p:txBody>
          <a:bodyPr wrap="square" rtlCol="0">
            <a:spAutoFit/>
          </a:bodyPr>
          <a:lstStyle/>
          <a:p>
            <a:pPr algn="ctr"/>
            <a:r>
              <a:rPr kumimoji="1" lang="en-US" altLang="ja-JP" sz="1200" dirty="0"/>
              <a:t>(</a:t>
            </a:r>
            <a:r>
              <a:rPr kumimoji="1" lang="ja-JP" altLang="en-US" sz="1200" dirty="0"/>
              <a:t>実数部</a:t>
            </a:r>
            <a:r>
              <a:rPr kumimoji="1" lang="en-US" altLang="ja-JP" sz="1200" dirty="0"/>
              <a:t>)</a:t>
            </a:r>
            <a:endParaRPr kumimoji="1" lang="ja-JP" altLang="en-US" sz="1200" dirty="0"/>
          </a:p>
        </p:txBody>
      </p:sp>
    </p:spTree>
    <p:extLst>
      <p:ext uri="{BB962C8B-B14F-4D97-AF65-F5344CB8AC3E}">
        <p14:creationId xmlns:p14="http://schemas.microsoft.com/office/powerpoint/2010/main" val="1522007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図 45">
            <a:extLst>
              <a:ext uri="{FF2B5EF4-FFF2-40B4-BE49-F238E27FC236}">
                <a16:creationId xmlns:a16="http://schemas.microsoft.com/office/drawing/2014/main" id="{E10EE4E9-B05A-DD36-7C4F-EF8DAFF953C3}"/>
              </a:ext>
            </a:extLst>
          </p:cNvPr>
          <p:cNvPicPr>
            <a:picLocks noChangeAspect="1"/>
          </p:cNvPicPr>
          <p:nvPr/>
        </p:nvPicPr>
        <p:blipFill>
          <a:blip r:embed="rId2"/>
          <a:stretch>
            <a:fillRect/>
          </a:stretch>
        </p:blipFill>
        <p:spPr>
          <a:xfrm>
            <a:off x="6987138" y="2010444"/>
            <a:ext cx="4047206" cy="2614708"/>
          </a:xfrm>
          <a:prstGeom prst="rect">
            <a:avLst/>
          </a:prstGeom>
        </p:spPr>
      </p:pic>
      <p:pic>
        <p:nvPicPr>
          <p:cNvPr id="48" name="図 47">
            <a:extLst>
              <a:ext uri="{FF2B5EF4-FFF2-40B4-BE49-F238E27FC236}">
                <a16:creationId xmlns:a16="http://schemas.microsoft.com/office/drawing/2014/main" id="{983600AF-0135-82A6-5378-73090203873A}"/>
              </a:ext>
            </a:extLst>
          </p:cNvPr>
          <p:cNvPicPr>
            <a:picLocks noChangeAspect="1"/>
          </p:cNvPicPr>
          <p:nvPr/>
        </p:nvPicPr>
        <p:blipFill>
          <a:blip r:embed="rId3"/>
          <a:stretch>
            <a:fillRect/>
          </a:stretch>
        </p:blipFill>
        <p:spPr>
          <a:xfrm>
            <a:off x="6994459" y="4139620"/>
            <a:ext cx="4039884" cy="2601239"/>
          </a:xfrm>
          <a:prstGeom prst="rect">
            <a:avLst/>
          </a:prstGeom>
        </p:spPr>
      </p:pic>
      <p:pic>
        <p:nvPicPr>
          <p:cNvPr id="41" name="図 40">
            <a:extLst>
              <a:ext uri="{FF2B5EF4-FFF2-40B4-BE49-F238E27FC236}">
                <a16:creationId xmlns:a16="http://schemas.microsoft.com/office/drawing/2014/main" id="{4250E66E-8B80-589F-C389-424B4C87C6CC}"/>
              </a:ext>
            </a:extLst>
          </p:cNvPr>
          <p:cNvPicPr>
            <a:picLocks noChangeAspect="1"/>
          </p:cNvPicPr>
          <p:nvPr/>
        </p:nvPicPr>
        <p:blipFill>
          <a:blip r:embed="rId4"/>
          <a:stretch>
            <a:fillRect/>
          </a:stretch>
        </p:blipFill>
        <p:spPr>
          <a:xfrm>
            <a:off x="2225325" y="2010444"/>
            <a:ext cx="4061022" cy="2623633"/>
          </a:xfrm>
          <a:prstGeom prst="rect">
            <a:avLst/>
          </a:prstGeom>
        </p:spPr>
      </p:pic>
      <p:pic>
        <p:nvPicPr>
          <p:cNvPr id="42" name="図 41">
            <a:extLst>
              <a:ext uri="{FF2B5EF4-FFF2-40B4-BE49-F238E27FC236}">
                <a16:creationId xmlns:a16="http://schemas.microsoft.com/office/drawing/2014/main" id="{6B5E889E-1AD8-7193-4DEA-ACE274EC99F6}"/>
              </a:ext>
            </a:extLst>
          </p:cNvPr>
          <p:cNvPicPr>
            <a:picLocks noChangeAspect="1"/>
          </p:cNvPicPr>
          <p:nvPr/>
        </p:nvPicPr>
        <p:blipFill>
          <a:blip r:embed="rId5"/>
          <a:stretch>
            <a:fillRect/>
          </a:stretch>
        </p:blipFill>
        <p:spPr>
          <a:xfrm>
            <a:off x="2234360" y="4139695"/>
            <a:ext cx="4039885" cy="260124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探索性能と計算時間</a:t>
            </a:r>
            <a:endParaRPr lang="en-US"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611456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混合変数・非凸の検証</a:t>
            </a:r>
            <a:endParaRPr kumimoji="1" lang="en-US" altLang="ja-JP" sz="1600" b="1" dirty="0">
              <a:solidFill>
                <a:schemeClr val="bg1"/>
              </a:solidFill>
            </a:endParaRPr>
          </a:p>
        </p:txBody>
      </p:sp>
      <p:sp>
        <p:nvSpPr>
          <p:cNvPr id="8" name="テキスト ボックス 7">
            <a:extLst>
              <a:ext uri="{FF2B5EF4-FFF2-40B4-BE49-F238E27FC236}">
                <a16:creationId xmlns:a16="http://schemas.microsoft.com/office/drawing/2014/main" id="{EA3ECF2B-4F29-AB44-1FD4-04A7A4424008}"/>
              </a:ext>
            </a:extLst>
          </p:cNvPr>
          <p:cNvSpPr txBox="1"/>
          <p:nvPr/>
        </p:nvSpPr>
        <p:spPr>
          <a:xfrm>
            <a:off x="272110" y="2089936"/>
            <a:ext cx="1382035" cy="400110"/>
          </a:xfrm>
          <a:prstGeom prst="rect">
            <a:avLst/>
          </a:prstGeom>
          <a:noFill/>
        </p:spPr>
        <p:txBody>
          <a:bodyPr wrap="square" rtlCol="0">
            <a:spAutoFit/>
          </a:bodyPr>
          <a:lstStyle/>
          <a:p>
            <a:pPr algn="ctr"/>
            <a:r>
              <a:rPr lang="ja-JP" altLang="en-US" sz="2000" b="1" dirty="0"/>
              <a:t>探索性能</a:t>
            </a:r>
          </a:p>
        </p:txBody>
      </p:sp>
      <p:sp>
        <p:nvSpPr>
          <p:cNvPr id="10" name="テキスト ボックス 9">
            <a:extLst>
              <a:ext uri="{FF2B5EF4-FFF2-40B4-BE49-F238E27FC236}">
                <a16:creationId xmlns:a16="http://schemas.microsoft.com/office/drawing/2014/main" id="{F317F59F-4E3D-420E-B925-6AC86668F429}"/>
              </a:ext>
            </a:extLst>
          </p:cNvPr>
          <p:cNvSpPr txBox="1"/>
          <p:nvPr/>
        </p:nvSpPr>
        <p:spPr>
          <a:xfrm>
            <a:off x="195431" y="4364784"/>
            <a:ext cx="1535395" cy="707886"/>
          </a:xfrm>
          <a:prstGeom prst="rect">
            <a:avLst/>
          </a:prstGeom>
          <a:noFill/>
        </p:spPr>
        <p:txBody>
          <a:bodyPr wrap="square" rtlCol="0">
            <a:spAutoFit/>
          </a:bodyPr>
          <a:lstStyle/>
          <a:p>
            <a:pPr algn="ctr"/>
            <a:r>
              <a:rPr lang="ja-JP" altLang="en-US" sz="2000" b="1" dirty="0"/>
              <a:t>計算時間 </a:t>
            </a:r>
            <a:r>
              <a:rPr lang="en-US" altLang="ja-JP" sz="2000" b="1" dirty="0"/>
              <a:t>[min]</a:t>
            </a:r>
            <a:endParaRPr lang="ja-JP" altLang="en-US" sz="2000" b="1" dirty="0"/>
          </a:p>
        </p:txBody>
      </p:sp>
      <p:cxnSp>
        <p:nvCxnSpPr>
          <p:cNvPr id="11" name="直線コネクタ 10">
            <a:extLst>
              <a:ext uri="{FF2B5EF4-FFF2-40B4-BE49-F238E27FC236}">
                <a16:creationId xmlns:a16="http://schemas.microsoft.com/office/drawing/2014/main" id="{96E2A386-60FD-5A1F-0509-C34645F3CB8A}"/>
              </a:ext>
            </a:extLst>
          </p:cNvPr>
          <p:cNvCxnSpPr>
            <a:cxnSpLocks/>
          </p:cNvCxnSpPr>
          <p:nvPr/>
        </p:nvCxnSpPr>
        <p:spPr>
          <a:xfrm flipH="1" flipV="1">
            <a:off x="6739274" y="1884459"/>
            <a:ext cx="458542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608F4A4-4EB0-98CA-5BE0-0784920FB714}"/>
              </a:ext>
            </a:extLst>
          </p:cNvPr>
          <p:cNvCxnSpPr>
            <a:cxnSpLocks/>
          </p:cNvCxnSpPr>
          <p:nvPr/>
        </p:nvCxnSpPr>
        <p:spPr>
          <a:xfrm flipH="1" flipV="1">
            <a:off x="1937490" y="1884459"/>
            <a:ext cx="458542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059117B-EB21-1972-5694-9C99A2C77B59}"/>
              </a:ext>
            </a:extLst>
          </p:cNvPr>
          <p:cNvSpPr txBox="1"/>
          <p:nvPr/>
        </p:nvSpPr>
        <p:spPr>
          <a:xfrm>
            <a:off x="2577402" y="1275417"/>
            <a:ext cx="3305605" cy="615553"/>
          </a:xfrm>
          <a:prstGeom prst="rect">
            <a:avLst/>
          </a:prstGeom>
          <a:noFill/>
        </p:spPr>
        <p:txBody>
          <a:bodyPr wrap="square" rtlCol="0">
            <a:spAutoFit/>
          </a:bodyPr>
          <a:lstStyle/>
          <a:p>
            <a:pPr algn="ctr"/>
            <a:r>
              <a:rPr lang="ja-JP" altLang="en-US" b="1" dirty="0"/>
              <a:t>次元数を増加</a:t>
            </a:r>
            <a:endParaRPr lang="en-US" altLang="ja-JP" b="1" dirty="0"/>
          </a:p>
          <a:p>
            <a:pPr algn="ctr"/>
            <a:r>
              <a:rPr lang="ja-JP" altLang="en-US" sz="1600" dirty="0"/>
              <a:t>（バイナリ変数の割合＝</a:t>
            </a:r>
            <a:r>
              <a:rPr lang="en-US" altLang="ja-JP" sz="1600" dirty="0"/>
              <a:t>2</a:t>
            </a:r>
            <a:r>
              <a:rPr lang="ja-JP" altLang="en-US" sz="1600" dirty="0"/>
              <a:t>割）</a:t>
            </a:r>
          </a:p>
        </p:txBody>
      </p:sp>
      <p:sp>
        <p:nvSpPr>
          <p:cNvPr id="15" name="テキスト ボックス 14">
            <a:extLst>
              <a:ext uri="{FF2B5EF4-FFF2-40B4-BE49-F238E27FC236}">
                <a16:creationId xmlns:a16="http://schemas.microsoft.com/office/drawing/2014/main" id="{E2025476-E8C2-A2CE-A834-E56108E4F20A}"/>
              </a:ext>
            </a:extLst>
          </p:cNvPr>
          <p:cNvSpPr txBox="1"/>
          <p:nvPr/>
        </p:nvSpPr>
        <p:spPr>
          <a:xfrm>
            <a:off x="7854757" y="1269226"/>
            <a:ext cx="2354463" cy="615553"/>
          </a:xfrm>
          <a:prstGeom prst="rect">
            <a:avLst/>
          </a:prstGeom>
          <a:noFill/>
        </p:spPr>
        <p:txBody>
          <a:bodyPr wrap="square" rtlCol="0">
            <a:spAutoFit/>
          </a:bodyPr>
          <a:lstStyle/>
          <a:p>
            <a:pPr algn="ctr"/>
            <a:r>
              <a:rPr lang="ja-JP" altLang="en-US" b="1" dirty="0"/>
              <a:t>混合変数比を変化</a:t>
            </a:r>
            <a:endParaRPr lang="en-US" altLang="ja-JP" b="1" dirty="0"/>
          </a:p>
          <a:p>
            <a:pPr algn="ctr"/>
            <a:r>
              <a:rPr lang="ja-JP" altLang="en-US" sz="1600" dirty="0"/>
              <a:t>（全体変数＝</a:t>
            </a:r>
            <a:r>
              <a:rPr lang="en-US" altLang="ja-JP" sz="1600" dirty="0"/>
              <a:t>50</a:t>
            </a:r>
            <a:r>
              <a:rPr lang="ja-JP" altLang="en-US" sz="1600" dirty="0"/>
              <a:t>次元）</a:t>
            </a:r>
          </a:p>
        </p:txBody>
      </p:sp>
      <p:sp>
        <p:nvSpPr>
          <p:cNvPr id="16" name="テキスト ボックス 15">
            <a:extLst>
              <a:ext uri="{FF2B5EF4-FFF2-40B4-BE49-F238E27FC236}">
                <a16:creationId xmlns:a16="http://schemas.microsoft.com/office/drawing/2014/main" id="{61940820-95B6-FFBE-0056-C5E73B1E364D}"/>
              </a:ext>
            </a:extLst>
          </p:cNvPr>
          <p:cNvSpPr txBox="1"/>
          <p:nvPr/>
        </p:nvSpPr>
        <p:spPr>
          <a:xfrm>
            <a:off x="4200325" y="3624832"/>
            <a:ext cx="1942971" cy="523220"/>
          </a:xfrm>
          <a:prstGeom prst="rect">
            <a:avLst/>
          </a:prstGeom>
          <a:noFill/>
        </p:spPr>
        <p:txBody>
          <a:bodyPr wrap="square" rtlCol="0">
            <a:spAutoFit/>
          </a:bodyPr>
          <a:lstStyle/>
          <a:p>
            <a:pPr algn="ctr"/>
            <a:r>
              <a:rPr lang="en-US" altLang="ja-JP" sz="1600" dirty="0">
                <a:solidFill>
                  <a:srgbClr val="FFC000"/>
                </a:solidFill>
              </a:rPr>
              <a:t>B&amp;B</a:t>
            </a:r>
            <a:r>
              <a:rPr lang="ja-JP" altLang="en-US" sz="1600" dirty="0">
                <a:solidFill>
                  <a:srgbClr val="FFC000"/>
                </a:solidFill>
              </a:rPr>
              <a:t>は最適解を獲得</a:t>
            </a:r>
            <a:endParaRPr lang="en-US" altLang="ja-JP" sz="1600" dirty="0">
              <a:solidFill>
                <a:srgbClr val="FFC000"/>
              </a:solidFill>
            </a:endParaRPr>
          </a:p>
          <a:p>
            <a:pPr algn="ctr"/>
            <a:r>
              <a:rPr lang="en-US" altLang="ja-JP" sz="1200" dirty="0">
                <a:solidFill>
                  <a:srgbClr val="FFC000"/>
                </a:solidFill>
              </a:rPr>
              <a:t>(</a:t>
            </a:r>
            <a:r>
              <a:rPr lang="ja-JP" altLang="en-US" sz="1200" dirty="0">
                <a:solidFill>
                  <a:srgbClr val="FFC000"/>
                </a:solidFill>
              </a:rPr>
              <a:t>有効桁数以上の精度</a:t>
            </a:r>
            <a:r>
              <a:rPr lang="en-US" altLang="ja-JP" sz="1200" dirty="0">
                <a:solidFill>
                  <a:srgbClr val="FFC000"/>
                </a:solidFill>
              </a:rPr>
              <a:t>)</a:t>
            </a:r>
            <a:endParaRPr lang="ja-JP" altLang="en-US" sz="1200" dirty="0">
              <a:solidFill>
                <a:srgbClr val="FFC000"/>
              </a:solidFill>
            </a:endParaRPr>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A670E1B-6A6B-3726-6B3F-9CFBCAB243A3}"/>
                  </a:ext>
                </a:extLst>
              </p:cNvPr>
              <p:cNvSpPr txBox="1"/>
              <p:nvPr/>
            </p:nvSpPr>
            <p:spPr>
              <a:xfrm>
                <a:off x="7015150" y="2734314"/>
                <a:ext cx="338353" cy="1313495"/>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opt</m:t>
                        </m:r>
                      </m:sup>
                    </m:sSup>
                    <m:r>
                      <a:rPr kumimoji="1" lang="en-US" altLang="ja-JP" sz="1400" b="0" i="1" smtClean="0">
                        <a:latin typeface="Cambria Math" panose="02040503050406030204" pitchFamily="18" charset="0"/>
                      </a:rPr>
                      <m:t> −</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best</m:t>
                        </m:r>
                      </m:sup>
                    </m:sSup>
                  </m:oMath>
                </a14:m>
                <a:r>
                  <a:rPr kumimoji="1" lang="en-US" altLang="ja-JP" sz="1400" dirty="0"/>
                  <a:t>|</a:t>
                </a:r>
                <a:endParaRPr kumimoji="1" lang="ja-JP" altLang="en-US" sz="1400" dirty="0"/>
              </a:p>
            </p:txBody>
          </p:sp>
        </mc:Choice>
        <mc:Fallback xmlns="">
          <p:sp>
            <p:nvSpPr>
              <p:cNvPr id="23" name="テキスト ボックス 22">
                <a:extLst>
                  <a:ext uri="{FF2B5EF4-FFF2-40B4-BE49-F238E27FC236}">
                    <a16:creationId xmlns:a16="http://schemas.microsoft.com/office/drawing/2014/main" id="{7A670E1B-6A6B-3726-6B3F-9CFBCAB243A3}"/>
                  </a:ext>
                </a:extLst>
              </p:cNvPr>
              <p:cNvSpPr txBox="1">
                <a:spLocks noRot="1" noChangeAspect="1" noMove="1" noResize="1" noEditPoints="1" noAdjustHandles="1" noChangeArrowheads="1" noChangeShapeType="1" noTextEdit="1"/>
              </p:cNvSpPr>
              <p:nvPr/>
            </p:nvSpPr>
            <p:spPr>
              <a:xfrm>
                <a:off x="7015150" y="2734314"/>
                <a:ext cx="338353" cy="1313495"/>
              </a:xfrm>
              <a:prstGeom prst="rect">
                <a:avLst/>
              </a:prstGeom>
              <a:blipFill>
                <a:blip r:embed="rId6"/>
                <a:stretch>
                  <a:fillRect r="-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100FB64-B6AA-2A98-A354-A61C5EC58888}"/>
                  </a:ext>
                </a:extLst>
              </p:cNvPr>
              <p:cNvSpPr txBox="1"/>
              <p:nvPr/>
            </p:nvSpPr>
            <p:spPr>
              <a:xfrm>
                <a:off x="2234360" y="2713686"/>
                <a:ext cx="338353" cy="1313495"/>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opt</m:t>
                        </m:r>
                      </m:sup>
                    </m:sSup>
                    <m:r>
                      <a:rPr kumimoji="1" lang="en-US" altLang="ja-JP" sz="1400" b="0" i="1" smtClean="0">
                        <a:latin typeface="Cambria Math" panose="02040503050406030204" pitchFamily="18" charset="0"/>
                      </a:rPr>
                      <m:t> −</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best</m:t>
                        </m:r>
                      </m:sup>
                    </m:sSup>
                  </m:oMath>
                </a14:m>
                <a:r>
                  <a:rPr kumimoji="1" lang="en-US" altLang="ja-JP" sz="1400" dirty="0"/>
                  <a:t>|</a:t>
                </a:r>
                <a:endParaRPr kumimoji="1" lang="ja-JP" altLang="en-US" sz="1400" dirty="0"/>
              </a:p>
            </p:txBody>
          </p:sp>
        </mc:Choice>
        <mc:Fallback xmlns="">
          <p:sp>
            <p:nvSpPr>
              <p:cNvPr id="24" name="テキスト ボックス 23">
                <a:extLst>
                  <a:ext uri="{FF2B5EF4-FFF2-40B4-BE49-F238E27FC236}">
                    <a16:creationId xmlns:a16="http://schemas.microsoft.com/office/drawing/2014/main" id="{D100FB64-B6AA-2A98-A354-A61C5EC58888}"/>
                  </a:ext>
                </a:extLst>
              </p:cNvPr>
              <p:cNvSpPr txBox="1">
                <a:spLocks noRot="1" noChangeAspect="1" noMove="1" noResize="1" noEditPoints="1" noAdjustHandles="1" noChangeArrowheads="1" noChangeShapeType="1" noTextEdit="1"/>
              </p:cNvSpPr>
              <p:nvPr/>
            </p:nvSpPr>
            <p:spPr>
              <a:xfrm>
                <a:off x="2234360" y="2713686"/>
                <a:ext cx="338353" cy="1313495"/>
              </a:xfrm>
              <a:prstGeom prst="rect">
                <a:avLst/>
              </a:prstGeom>
              <a:blipFill>
                <a:blip r:embed="rId7"/>
                <a:stretch>
                  <a:fillRect r="-27273"/>
                </a:stretch>
              </a:blipFill>
            </p:spPr>
            <p:txBody>
              <a:bodyPr/>
              <a:lstStyle/>
              <a:p>
                <a:r>
                  <a:rPr lang="ja-JP" altLang="en-US">
                    <a:noFill/>
                  </a:rPr>
                  <a:t> </a:t>
                </a:r>
              </a:p>
            </p:txBody>
          </p:sp>
        </mc:Fallback>
      </mc:AlternateContent>
      <p:sp>
        <p:nvSpPr>
          <p:cNvPr id="7" name="テキスト プレースホルダー 2">
            <a:extLst>
              <a:ext uri="{FF2B5EF4-FFF2-40B4-BE49-F238E27FC236}">
                <a16:creationId xmlns:a16="http://schemas.microsoft.com/office/drawing/2014/main" id="{5156FE5C-5DA7-693E-CE04-5344EA5D6F55}"/>
              </a:ext>
            </a:extLst>
          </p:cNvPr>
          <p:cNvSpPr txBox="1">
            <a:spLocks/>
          </p:cNvSpPr>
          <p:nvPr/>
        </p:nvSpPr>
        <p:spPr>
          <a:xfrm>
            <a:off x="408177" y="860357"/>
            <a:ext cx="11200645" cy="48733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性能に大差は無い。</a:t>
            </a:r>
            <a:endParaRPr lang="en-US" altLang="ja-JP" sz="2800" dirty="0"/>
          </a:p>
        </p:txBody>
      </p:sp>
      <p:sp>
        <p:nvSpPr>
          <p:cNvPr id="25" name="テキスト ボックス 24">
            <a:extLst>
              <a:ext uri="{FF2B5EF4-FFF2-40B4-BE49-F238E27FC236}">
                <a16:creationId xmlns:a16="http://schemas.microsoft.com/office/drawing/2014/main" id="{C6F128D7-26AB-06E7-BD93-66A542C5DB5B}"/>
              </a:ext>
            </a:extLst>
          </p:cNvPr>
          <p:cNvSpPr txBox="1"/>
          <p:nvPr/>
        </p:nvSpPr>
        <p:spPr>
          <a:xfrm>
            <a:off x="5429281" y="4880124"/>
            <a:ext cx="1707998" cy="338554"/>
          </a:xfrm>
          <a:prstGeom prst="rect">
            <a:avLst/>
          </a:prstGeom>
          <a:noFill/>
        </p:spPr>
        <p:txBody>
          <a:bodyPr wrap="square" rtlCol="0">
            <a:spAutoFit/>
          </a:bodyPr>
          <a:lstStyle/>
          <a:p>
            <a:pPr algn="ctr"/>
            <a:r>
              <a:rPr lang="ja-JP" altLang="en-US" sz="1600" dirty="0">
                <a:solidFill>
                  <a:schemeClr val="accent4"/>
                </a:solidFill>
              </a:rPr>
              <a:t>時間上限</a:t>
            </a:r>
            <a:r>
              <a:rPr lang="en-US" altLang="ja-JP" sz="1600" dirty="0">
                <a:solidFill>
                  <a:schemeClr val="accent4"/>
                </a:solidFill>
              </a:rPr>
              <a:t>(15</a:t>
            </a:r>
            <a:r>
              <a:rPr lang="ja-JP" altLang="en-US" sz="1600" dirty="0">
                <a:solidFill>
                  <a:schemeClr val="accent4"/>
                </a:solidFill>
              </a:rPr>
              <a:t>分</a:t>
            </a:r>
            <a:r>
              <a:rPr lang="en-US" altLang="ja-JP" sz="1600" dirty="0">
                <a:solidFill>
                  <a:schemeClr val="accent4"/>
                </a:solidFill>
              </a:rPr>
              <a:t>)</a:t>
            </a:r>
            <a:endParaRPr lang="ja-JP" altLang="en-US" sz="1600" dirty="0">
              <a:solidFill>
                <a:schemeClr val="accent4"/>
              </a:solidFill>
            </a:endParaRPr>
          </a:p>
        </p:txBody>
      </p:sp>
      <p:sp>
        <p:nvSpPr>
          <p:cNvPr id="28" name="テキスト ボックス 27">
            <a:extLst>
              <a:ext uri="{FF2B5EF4-FFF2-40B4-BE49-F238E27FC236}">
                <a16:creationId xmlns:a16="http://schemas.microsoft.com/office/drawing/2014/main" id="{16A4AD84-AFC8-4943-6EEF-DAAECEA70E63}"/>
              </a:ext>
            </a:extLst>
          </p:cNvPr>
          <p:cNvSpPr txBox="1"/>
          <p:nvPr/>
        </p:nvSpPr>
        <p:spPr>
          <a:xfrm>
            <a:off x="5426297" y="5806730"/>
            <a:ext cx="1707998" cy="338554"/>
          </a:xfrm>
          <a:prstGeom prst="rect">
            <a:avLst/>
          </a:prstGeom>
          <a:noFill/>
        </p:spPr>
        <p:txBody>
          <a:bodyPr wrap="square" rtlCol="0">
            <a:spAutoFit/>
          </a:bodyPr>
          <a:lstStyle/>
          <a:p>
            <a:pPr algn="ctr"/>
            <a:r>
              <a:rPr lang="ja-JP" altLang="en-US" sz="1600" dirty="0">
                <a:solidFill>
                  <a:schemeClr val="bg1">
                    <a:lumMod val="50000"/>
                  </a:schemeClr>
                </a:solidFill>
              </a:rPr>
              <a:t>時間上限</a:t>
            </a:r>
            <a:r>
              <a:rPr lang="en-US" altLang="ja-JP" sz="1600" dirty="0">
                <a:solidFill>
                  <a:schemeClr val="bg1">
                    <a:lumMod val="50000"/>
                  </a:schemeClr>
                </a:solidFill>
              </a:rPr>
              <a:t>(1</a:t>
            </a:r>
            <a:r>
              <a:rPr lang="ja-JP" altLang="en-US" sz="1600" dirty="0">
                <a:solidFill>
                  <a:schemeClr val="bg1">
                    <a:lumMod val="50000"/>
                  </a:schemeClr>
                </a:solidFill>
              </a:rPr>
              <a:t>分</a:t>
            </a:r>
            <a:r>
              <a:rPr lang="en-US" altLang="ja-JP" sz="1600" dirty="0">
                <a:solidFill>
                  <a:schemeClr val="bg1">
                    <a:lumMod val="50000"/>
                  </a:schemeClr>
                </a:solidFill>
              </a:rPr>
              <a:t>)</a:t>
            </a:r>
            <a:endParaRPr lang="ja-JP" altLang="en-US" sz="1600" dirty="0">
              <a:solidFill>
                <a:schemeClr val="bg1">
                  <a:lumMod val="50000"/>
                </a:schemeClr>
              </a:solidFill>
            </a:endParaRPr>
          </a:p>
        </p:txBody>
      </p:sp>
      <p:sp>
        <p:nvSpPr>
          <p:cNvPr id="32" name="テキスト ボックス 31">
            <a:extLst>
              <a:ext uri="{FF2B5EF4-FFF2-40B4-BE49-F238E27FC236}">
                <a16:creationId xmlns:a16="http://schemas.microsoft.com/office/drawing/2014/main" id="{6E240DBA-59F0-A883-92BB-975B2E59CD9B}"/>
              </a:ext>
            </a:extLst>
          </p:cNvPr>
          <p:cNvSpPr txBox="1"/>
          <p:nvPr/>
        </p:nvSpPr>
        <p:spPr>
          <a:xfrm>
            <a:off x="7809931" y="3630978"/>
            <a:ext cx="2024345" cy="523220"/>
          </a:xfrm>
          <a:prstGeom prst="rect">
            <a:avLst/>
          </a:prstGeom>
          <a:noFill/>
        </p:spPr>
        <p:txBody>
          <a:bodyPr wrap="square" rtlCol="0">
            <a:spAutoFit/>
          </a:bodyPr>
          <a:lstStyle/>
          <a:p>
            <a:pPr algn="ctr"/>
            <a:r>
              <a:rPr lang="en-US" altLang="ja-JP" sz="1600" dirty="0">
                <a:solidFill>
                  <a:srgbClr val="FFC000"/>
                </a:solidFill>
              </a:rPr>
              <a:t>B&amp;B</a:t>
            </a:r>
            <a:r>
              <a:rPr lang="ja-JP" altLang="en-US" sz="1600" dirty="0">
                <a:solidFill>
                  <a:srgbClr val="FFC000"/>
                </a:solidFill>
              </a:rPr>
              <a:t>は最適解を獲得</a:t>
            </a:r>
            <a:endParaRPr lang="en-US" altLang="ja-JP" sz="1600" dirty="0">
              <a:solidFill>
                <a:srgbClr val="FFC000"/>
              </a:solidFill>
            </a:endParaRPr>
          </a:p>
          <a:p>
            <a:pPr algn="ctr"/>
            <a:r>
              <a:rPr lang="en-US" altLang="ja-JP" sz="1200" dirty="0">
                <a:solidFill>
                  <a:srgbClr val="FFC000"/>
                </a:solidFill>
              </a:rPr>
              <a:t>(</a:t>
            </a:r>
            <a:r>
              <a:rPr lang="ja-JP" altLang="en-US" sz="1200" dirty="0">
                <a:solidFill>
                  <a:srgbClr val="FFC000"/>
                </a:solidFill>
              </a:rPr>
              <a:t>有効桁数以上の精度</a:t>
            </a:r>
            <a:r>
              <a:rPr lang="en-US" altLang="ja-JP" sz="1200" dirty="0">
                <a:solidFill>
                  <a:srgbClr val="FFC000"/>
                </a:solidFill>
              </a:rPr>
              <a:t>)</a:t>
            </a:r>
            <a:endParaRPr lang="ja-JP" altLang="en-US" sz="1200" dirty="0">
              <a:solidFill>
                <a:srgbClr val="FFC000"/>
              </a:solidFill>
            </a:endParaRPr>
          </a:p>
        </p:txBody>
      </p:sp>
      <p:cxnSp>
        <p:nvCxnSpPr>
          <p:cNvPr id="34" name="直線コネクタ 33">
            <a:extLst>
              <a:ext uri="{FF2B5EF4-FFF2-40B4-BE49-F238E27FC236}">
                <a16:creationId xmlns:a16="http://schemas.microsoft.com/office/drawing/2014/main" id="{E0302669-C7CF-C503-3DE8-1F1678A6E25A}"/>
              </a:ext>
            </a:extLst>
          </p:cNvPr>
          <p:cNvCxnSpPr/>
          <p:nvPr/>
        </p:nvCxnSpPr>
        <p:spPr>
          <a:xfrm>
            <a:off x="5638801" y="2913530"/>
            <a:ext cx="0" cy="720267"/>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9CAE344-7BC9-FE3B-A504-FAEF178E739F}"/>
              </a:ext>
            </a:extLst>
          </p:cNvPr>
          <p:cNvCxnSpPr/>
          <p:nvPr/>
        </p:nvCxnSpPr>
        <p:spPr>
          <a:xfrm>
            <a:off x="8247530" y="3045906"/>
            <a:ext cx="0" cy="595262"/>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F7697D30-6F80-18F1-48CE-AC332089BB2B}"/>
              </a:ext>
            </a:extLst>
          </p:cNvPr>
          <p:cNvSpPr txBox="1"/>
          <p:nvPr/>
        </p:nvSpPr>
        <p:spPr>
          <a:xfrm>
            <a:off x="10459519" y="4911386"/>
            <a:ext cx="1707998" cy="338554"/>
          </a:xfrm>
          <a:prstGeom prst="rect">
            <a:avLst/>
          </a:prstGeom>
          <a:noFill/>
        </p:spPr>
        <p:txBody>
          <a:bodyPr wrap="square" rtlCol="0">
            <a:spAutoFit/>
          </a:bodyPr>
          <a:lstStyle/>
          <a:p>
            <a:pPr algn="ctr"/>
            <a:r>
              <a:rPr lang="ja-JP" altLang="en-US" sz="1600" dirty="0">
                <a:solidFill>
                  <a:schemeClr val="accent4"/>
                </a:solidFill>
              </a:rPr>
              <a:t>時間上限</a:t>
            </a:r>
            <a:r>
              <a:rPr lang="en-US" altLang="ja-JP" sz="1600" dirty="0">
                <a:solidFill>
                  <a:schemeClr val="accent4"/>
                </a:solidFill>
              </a:rPr>
              <a:t>(15</a:t>
            </a:r>
            <a:r>
              <a:rPr lang="ja-JP" altLang="en-US" sz="1600" dirty="0">
                <a:solidFill>
                  <a:schemeClr val="accent4"/>
                </a:solidFill>
              </a:rPr>
              <a:t>分</a:t>
            </a:r>
            <a:r>
              <a:rPr lang="en-US" altLang="ja-JP" sz="1600" dirty="0">
                <a:solidFill>
                  <a:schemeClr val="accent4"/>
                </a:solidFill>
              </a:rPr>
              <a:t>)</a:t>
            </a:r>
            <a:endParaRPr lang="ja-JP" altLang="en-US" sz="1600" dirty="0">
              <a:solidFill>
                <a:schemeClr val="accent4"/>
              </a:solidFill>
            </a:endParaRPr>
          </a:p>
        </p:txBody>
      </p:sp>
      <p:sp>
        <p:nvSpPr>
          <p:cNvPr id="44" name="テキスト ボックス 43">
            <a:extLst>
              <a:ext uri="{FF2B5EF4-FFF2-40B4-BE49-F238E27FC236}">
                <a16:creationId xmlns:a16="http://schemas.microsoft.com/office/drawing/2014/main" id="{0EBE78D0-FAD5-7E60-05DB-A753A9D00FE8}"/>
              </a:ext>
            </a:extLst>
          </p:cNvPr>
          <p:cNvSpPr txBox="1"/>
          <p:nvPr/>
        </p:nvSpPr>
        <p:spPr>
          <a:xfrm>
            <a:off x="10465500" y="5766275"/>
            <a:ext cx="1707998" cy="338554"/>
          </a:xfrm>
          <a:prstGeom prst="rect">
            <a:avLst/>
          </a:prstGeom>
          <a:noFill/>
        </p:spPr>
        <p:txBody>
          <a:bodyPr wrap="square" rtlCol="0">
            <a:spAutoFit/>
          </a:bodyPr>
          <a:lstStyle/>
          <a:p>
            <a:pPr algn="ctr"/>
            <a:r>
              <a:rPr lang="ja-JP" altLang="en-US" sz="1600" dirty="0">
                <a:solidFill>
                  <a:schemeClr val="bg1">
                    <a:lumMod val="50000"/>
                  </a:schemeClr>
                </a:solidFill>
              </a:rPr>
              <a:t>時間上限</a:t>
            </a:r>
            <a:r>
              <a:rPr lang="en-US" altLang="ja-JP" sz="1600" dirty="0">
                <a:solidFill>
                  <a:schemeClr val="bg1">
                    <a:lumMod val="50000"/>
                  </a:schemeClr>
                </a:solidFill>
              </a:rPr>
              <a:t>(1</a:t>
            </a:r>
            <a:r>
              <a:rPr lang="ja-JP" altLang="en-US" sz="1600" dirty="0">
                <a:solidFill>
                  <a:schemeClr val="bg1">
                    <a:lumMod val="50000"/>
                  </a:schemeClr>
                </a:solidFill>
              </a:rPr>
              <a:t>分</a:t>
            </a:r>
            <a:r>
              <a:rPr lang="en-US" altLang="ja-JP" sz="1600" dirty="0">
                <a:solidFill>
                  <a:schemeClr val="bg1">
                    <a:lumMod val="50000"/>
                  </a:schemeClr>
                </a:solidFill>
              </a:rPr>
              <a:t>)</a:t>
            </a:r>
            <a:endParaRPr lang="ja-JP" altLang="en-US" sz="1600" dirty="0">
              <a:solidFill>
                <a:schemeClr val="bg1">
                  <a:lumMod val="50000"/>
                </a:schemeClr>
              </a:solidFill>
            </a:endParaRPr>
          </a:p>
        </p:txBody>
      </p:sp>
      <p:sp>
        <p:nvSpPr>
          <p:cNvPr id="49" name="吹き出し: 角を丸めた四角形 48">
            <a:extLst>
              <a:ext uri="{FF2B5EF4-FFF2-40B4-BE49-F238E27FC236}">
                <a16:creationId xmlns:a16="http://schemas.microsoft.com/office/drawing/2014/main" id="{BA6A9D80-D91C-3471-1D44-1FCF57E099AE}"/>
              </a:ext>
            </a:extLst>
          </p:cNvPr>
          <p:cNvSpPr/>
          <p:nvPr/>
        </p:nvSpPr>
        <p:spPr>
          <a:xfrm>
            <a:off x="5262282" y="67669"/>
            <a:ext cx="6546020" cy="1082083"/>
          </a:xfrm>
          <a:prstGeom prst="wedgeRoundRectCallout">
            <a:avLst>
              <a:gd name="adj1" fmla="val -24290"/>
              <a:gd name="adj2" fmla="val 6560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5000</a:t>
            </a:r>
            <a:r>
              <a:rPr kumimoji="1" lang="ja-JP" altLang="en-US" sz="1600" dirty="0">
                <a:solidFill>
                  <a:schemeClr val="tx1"/>
                </a:solidFill>
              </a:rPr>
              <a:t>次元（</a:t>
            </a:r>
            <a:r>
              <a:rPr kumimoji="1" lang="en-US" altLang="ja-JP" sz="1600" dirty="0">
                <a:solidFill>
                  <a:schemeClr val="tx1"/>
                </a:solidFill>
              </a:rPr>
              <a:t>1:1</a:t>
            </a:r>
            <a:r>
              <a:rPr kumimoji="1" lang="ja-JP" altLang="en-US" sz="1600" dirty="0">
                <a:solidFill>
                  <a:schemeClr val="tx1"/>
                </a:solidFill>
              </a:rPr>
              <a:t>の混合比）でやったが、</a:t>
            </a:r>
            <a:r>
              <a:rPr kumimoji="1" lang="en-US" altLang="ja-JP" sz="1600" dirty="0">
                <a:solidFill>
                  <a:schemeClr val="tx1"/>
                </a:solidFill>
              </a:rPr>
              <a:t>1</a:t>
            </a:r>
            <a:r>
              <a:rPr kumimoji="1" lang="ja-JP" altLang="en-US" sz="1600" dirty="0">
                <a:solidFill>
                  <a:schemeClr val="tx1"/>
                </a:solidFill>
              </a:rPr>
              <a:t>分制限でほぼ最適解を獲得できた。</a:t>
            </a:r>
            <a:endParaRPr kumimoji="1" lang="en-US" altLang="ja-JP" sz="1600" dirty="0">
              <a:solidFill>
                <a:schemeClr val="tx1"/>
              </a:solidFill>
            </a:endParaRPr>
          </a:p>
          <a:p>
            <a:pPr algn="ctr"/>
            <a:r>
              <a:rPr kumimoji="1" lang="ja-JP" altLang="en-US" sz="1600" dirty="0">
                <a:solidFill>
                  <a:schemeClr val="tx1"/>
                </a:solidFill>
              </a:rPr>
              <a:t>一方、高次元だと中間変数が増えて、結果的に問題規模が大きくなるため、</a:t>
            </a:r>
            <a:endParaRPr kumimoji="1" lang="en-US" altLang="ja-JP" sz="1600" dirty="0">
              <a:solidFill>
                <a:schemeClr val="tx1"/>
              </a:solidFill>
            </a:endParaRPr>
          </a:p>
          <a:p>
            <a:pPr algn="ctr"/>
            <a:r>
              <a:rPr kumimoji="1" lang="ja-JP" altLang="en-US" sz="1600" dirty="0">
                <a:solidFill>
                  <a:schemeClr val="tx1"/>
                </a:solidFill>
              </a:rPr>
              <a:t>高次元には向かないと思っている。また、</a:t>
            </a:r>
            <a:r>
              <a:rPr kumimoji="1" lang="en-US" altLang="ja-JP" sz="1600" dirty="0">
                <a:solidFill>
                  <a:schemeClr val="tx1"/>
                </a:solidFill>
              </a:rPr>
              <a:t>RO</a:t>
            </a:r>
            <a:r>
              <a:rPr kumimoji="1" lang="ja-JP" altLang="en-US" sz="1600" dirty="0">
                <a:solidFill>
                  <a:schemeClr val="tx1"/>
                </a:solidFill>
              </a:rPr>
              <a:t>問題などは</a:t>
            </a:r>
            <a:r>
              <a:rPr kumimoji="1" lang="en-US" altLang="ja-JP" sz="1600" dirty="0">
                <a:solidFill>
                  <a:schemeClr val="tx1"/>
                </a:solidFill>
              </a:rPr>
              <a:t>SIMPLE</a:t>
            </a:r>
            <a:r>
              <a:rPr kumimoji="1" lang="ja-JP" altLang="en-US" sz="1600" dirty="0">
                <a:solidFill>
                  <a:schemeClr val="tx1"/>
                </a:solidFill>
              </a:rPr>
              <a:t>実装などが課題で、すぐには検証できない。</a:t>
            </a:r>
            <a:endParaRPr kumimoji="1" lang="en-US" altLang="ja-JP" sz="1600" dirty="0">
              <a:solidFill>
                <a:schemeClr val="tx1"/>
              </a:solidFill>
            </a:endParaRPr>
          </a:p>
        </p:txBody>
      </p:sp>
    </p:spTree>
    <p:extLst>
      <p:ext uri="{BB962C8B-B14F-4D97-AF65-F5344CB8AC3E}">
        <p14:creationId xmlns:p14="http://schemas.microsoft.com/office/powerpoint/2010/main" val="3241688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再生水プロセス検証</a:t>
            </a:r>
            <a:r>
              <a:rPr lang="ja-JP" altLang="en-US" dirty="0"/>
              <a:t>（横河）</a:t>
            </a:r>
            <a:endParaRPr lang="en-US" altLang="ja-JP" dirty="0"/>
          </a:p>
          <a:p>
            <a:pPr lvl="1"/>
            <a:r>
              <a:rPr lang="ja-JP" altLang="en-US" sz="2400" dirty="0"/>
              <a:t>メタヒューリスティクスとデータ駆動モデリングを組み合わせた最適化モジュールを実装し、</a:t>
            </a:r>
            <a:br>
              <a:rPr lang="en-US" altLang="ja-JP" sz="2400" dirty="0"/>
            </a:br>
            <a:r>
              <a:rPr lang="ja-JP" altLang="en-US" sz="2400" dirty="0"/>
              <a:t>操業計画問題を解けるようにした。</a:t>
            </a:r>
            <a:endParaRPr lang="en-US" altLang="ja-JP" sz="2400" dirty="0"/>
          </a:p>
          <a:p>
            <a:pPr lvl="1"/>
            <a:r>
              <a:rPr lang="ja-JP" altLang="en-US" sz="2400" dirty="0"/>
              <a:t>再生水プロセスの実データに適用し、制約を満たしながらコスト削減する解を獲得できる</a:t>
            </a:r>
            <a:br>
              <a:rPr lang="en-US" altLang="ja-JP" sz="2400" dirty="0"/>
            </a:br>
            <a:r>
              <a:rPr lang="ja-JP" altLang="en-US" sz="2400" dirty="0"/>
              <a:t>ことを確認した。</a:t>
            </a:r>
            <a:endParaRPr lang="en-US" altLang="ja-JP" sz="2400" dirty="0"/>
          </a:p>
          <a:p>
            <a:pPr lvl="1"/>
            <a:r>
              <a:rPr lang="ja-JP" altLang="en-US" sz="2400" dirty="0"/>
              <a:t>ただし、連続／線形計画問題なので、非凸性・バイナリ変数を有する実データ検証には至っていない。</a:t>
            </a:r>
            <a:endParaRPr lang="en-US" altLang="ja-JP" sz="2800" dirty="0"/>
          </a:p>
          <a:p>
            <a:r>
              <a:rPr lang="ja-JP" altLang="en-US" sz="2800" dirty="0"/>
              <a:t>アルゴリズム開発・検証</a:t>
            </a:r>
            <a:r>
              <a:rPr lang="ja-JP" altLang="en-US" dirty="0"/>
              <a:t>（都立大）</a:t>
            </a:r>
            <a:endParaRPr lang="en-US" altLang="ja-JP" sz="2800" dirty="0"/>
          </a:p>
          <a:p>
            <a:pPr lvl="1"/>
            <a:r>
              <a:rPr lang="ja-JP" altLang="en-US" sz="2400" dirty="0"/>
              <a:t>上記問題で生じる可能性が高い性質に対するアルゴリズムの性能・挙動を明らかにした。</a:t>
            </a:r>
            <a:endParaRPr lang="en-US" altLang="ja-JP" sz="2400" dirty="0"/>
          </a:p>
          <a:p>
            <a:pPr lvl="1"/>
            <a:r>
              <a:rPr lang="ja-JP" altLang="en-US" sz="2400" dirty="0"/>
              <a:t>相反する性質に対するロバスト性を両立可能なハイブリッド手法を開発した。</a:t>
            </a:r>
            <a:endParaRPr lang="en-US" altLang="ja-JP" sz="2400" dirty="0"/>
          </a:p>
        </p:txBody>
      </p:sp>
      <p:sp>
        <p:nvSpPr>
          <p:cNvPr id="18" name="テキスト ボックス 17">
            <a:extLst>
              <a:ext uri="{FF2B5EF4-FFF2-40B4-BE49-F238E27FC236}">
                <a16:creationId xmlns:a16="http://schemas.microsoft.com/office/drawing/2014/main" id="{1F5B842D-CFB3-41C2-9E6D-EA19A5D74C57}"/>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a:t>
            </a:r>
          </a:p>
        </p:txBody>
      </p:sp>
      <p:sp>
        <p:nvSpPr>
          <p:cNvPr id="20" name="タイトル 1">
            <a:extLst>
              <a:ext uri="{FF2B5EF4-FFF2-40B4-BE49-F238E27FC236}">
                <a16:creationId xmlns:a16="http://schemas.microsoft.com/office/drawing/2014/main" id="{D73BD743-A3B9-40E2-8498-58E291D594E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
        <p:nvSpPr>
          <p:cNvPr id="2" name="吹き出し: 四角形 1">
            <a:extLst>
              <a:ext uri="{FF2B5EF4-FFF2-40B4-BE49-F238E27FC236}">
                <a16:creationId xmlns:a16="http://schemas.microsoft.com/office/drawing/2014/main" id="{F2969C06-B472-61AF-9066-533E42FE9256}"/>
              </a:ext>
            </a:extLst>
          </p:cNvPr>
          <p:cNvSpPr/>
          <p:nvPr/>
        </p:nvSpPr>
        <p:spPr>
          <a:xfrm>
            <a:off x="8477250" y="144572"/>
            <a:ext cx="2000250" cy="518094"/>
          </a:xfrm>
          <a:prstGeom prst="wedgeRectCallou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作成予定</a:t>
            </a:r>
          </a:p>
        </p:txBody>
      </p:sp>
    </p:spTree>
    <p:extLst>
      <p:ext uri="{BB962C8B-B14F-4D97-AF65-F5344CB8AC3E}">
        <p14:creationId xmlns:p14="http://schemas.microsoft.com/office/powerpoint/2010/main" val="3295541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外部発表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44</a:t>
            </a:fld>
            <a:endParaRPr kumimoji="1" lang="ja-JP" altLang="en-US"/>
          </a:p>
        </p:txBody>
      </p:sp>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3. </a:t>
            </a:r>
            <a:r>
              <a:rPr kumimoji="1" lang="ja-JP" altLang="en-US" sz="1600" b="1" dirty="0">
                <a:solidFill>
                  <a:schemeClr val="bg1"/>
                </a:solidFill>
              </a:rPr>
              <a:t>共同研究の外部発表</a:t>
            </a:r>
          </a:p>
        </p:txBody>
      </p:sp>
      <p:sp>
        <p:nvSpPr>
          <p:cNvPr id="5" name="テキスト プレースホルダー 2">
            <a:extLst>
              <a:ext uri="{FF2B5EF4-FFF2-40B4-BE49-F238E27FC236}">
                <a16:creationId xmlns:a16="http://schemas.microsoft.com/office/drawing/2014/main" id="{6A180520-848F-6C9D-1ED1-EB9D9748A423}"/>
              </a:ext>
            </a:extLst>
          </p:cNvPr>
          <p:cNvSpPr txBox="1">
            <a:spLocks/>
          </p:cNvSpPr>
          <p:nvPr/>
        </p:nvSpPr>
        <p:spPr>
          <a:xfrm>
            <a:off x="408177" y="1078309"/>
            <a:ext cx="11364723" cy="56374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学生と先生のご協力のおかげで、計</a:t>
            </a:r>
            <a:r>
              <a:rPr lang="en-US" altLang="ja-JP" sz="2800" dirty="0"/>
              <a:t>19</a:t>
            </a:r>
            <a:r>
              <a:rPr lang="ja-JP" altLang="en-US" sz="2800" dirty="0"/>
              <a:t>件の外部発表を実施した。</a:t>
            </a:r>
            <a:endParaRPr lang="en-US" altLang="ja-JP" sz="2800" dirty="0"/>
          </a:p>
          <a:p>
            <a:pPr lvl="1">
              <a:defRPr/>
            </a:pPr>
            <a:r>
              <a:rPr lang="ja-JP" altLang="en-US" sz="2400" dirty="0"/>
              <a:t>査読無 国内会議：</a:t>
            </a:r>
            <a:r>
              <a:rPr lang="en-US" altLang="ja-JP" sz="2400" dirty="0"/>
              <a:t>14</a:t>
            </a:r>
            <a:r>
              <a:rPr lang="ja-JP" altLang="en-US" sz="2400" dirty="0"/>
              <a:t>件</a:t>
            </a:r>
            <a:endParaRPr lang="en-US" altLang="ja-JP" sz="2400" dirty="0"/>
          </a:p>
          <a:p>
            <a:pPr lvl="1">
              <a:defRPr/>
            </a:pPr>
            <a:r>
              <a:rPr lang="ja-JP" altLang="en-US" sz="2400" dirty="0"/>
              <a:t>査読有 国際会議：</a:t>
            </a:r>
            <a:r>
              <a:rPr lang="en-US" altLang="ja-JP" sz="2400" dirty="0"/>
              <a:t>3</a:t>
            </a:r>
            <a:r>
              <a:rPr lang="ja-JP" altLang="en-US" sz="2400" dirty="0"/>
              <a:t>件</a:t>
            </a:r>
            <a:endParaRPr lang="en-US" altLang="ja-JP" sz="2400" dirty="0"/>
          </a:p>
          <a:p>
            <a:pPr lvl="1">
              <a:defRPr/>
            </a:pPr>
            <a:r>
              <a:rPr lang="ja-JP" altLang="en-US" sz="2400" dirty="0"/>
              <a:t>査読有 投稿論文：</a:t>
            </a:r>
            <a:r>
              <a:rPr lang="en-US" altLang="ja-JP" sz="2400" dirty="0"/>
              <a:t>2</a:t>
            </a:r>
            <a:r>
              <a:rPr lang="ja-JP" altLang="en-US" sz="2400" dirty="0"/>
              <a:t>件（もう</a:t>
            </a:r>
            <a:r>
              <a:rPr lang="en-US" altLang="ja-JP" sz="2400" dirty="0"/>
              <a:t>1</a:t>
            </a:r>
            <a:r>
              <a:rPr lang="ja-JP" altLang="en-US" sz="2400" dirty="0"/>
              <a:t>件は査読中）</a:t>
            </a:r>
            <a:endParaRPr lang="en-US" altLang="ja-JP" sz="2400" dirty="0"/>
          </a:p>
          <a:p>
            <a:pPr lvl="1">
              <a:defRPr/>
            </a:pPr>
            <a:r>
              <a:rPr lang="ja-JP" altLang="en-US" sz="2400" dirty="0"/>
              <a:t>授賞：</a:t>
            </a:r>
            <a:r>
              <a:rPr lang="en-US" altLang="ja-JP" sz="2400" dirty="0"/>
              <a:t>SICE SSI</a:t>
            </a:r>
            <a:r>
              <a:rPr lang="ja-JP" altLang="en-US" sz="2400" dirty="0"/>
              <a:t>優秀論文賞（安田さんは</a:t>
            </a:r>
            <a:r>
              <a:rPr lang="en-US" altLang="ja-JP" sz="2400" dirty="0"/>
              <a:t>SSI</a:t>
            </a:r>
            <a:r>
              <a:rPr lang="ja-JP" altLang="en-US" sz="2400" dirty="0"/>
              <a:t>研究奨励賞も授賞）</a:t>
            </a:r>
            <a:endParaRPr lang="en-US" altLang="ja-JP" sz="2400" dirty="0"/>
          </a:p>
        </p:txBody>
      </p:sp>
    </p:spTree>
    <p:extLst>
      <p:ext uri="{BB962C8B-B14F-4D97-AF65-F5344CB8AC3E}">
        <p14:creationId xmlns:p14="http://schemas.microsoft.com/office/powerpoint/2010/main" val="1055761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外部発表リスト：国内会議①</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45</a:t>
            </a:fld>
            <a:endParaRPr kumimoji="1" lang="ja-JP" altLang="en-US"/>
          </a:p>
        </p:txBody>
      </p:sp>
      <p:graphicFrame>
        <p:nvGraphicFramePr>
          <p:cNvPr id="7" name="表 6">
            <a:extLst>
              <a:ext uri="{FF2B5EF4-FFF2-40B4-BE49-F238E27FC236}">
                <a16:creationId xmlns:a16="http://schemas.microsoft.com/office/drawing/2014/main" id="{7A60E2C5-8187-4488-926F-648C13EC553F}"/>
              </a:ext>
            </a:extLst>
          </p:cNvPr>
          <p:cNvGraphicFramePr>
            <a:graphicFrameLocks noGrp="1"/>
          </p:cNvGraphicFramePr>
          <p:nvPr>
            <p:extLst>
              <p:ext uri="{D42A27DB-BD31-4B8C-83A1-F6EECF244321}">
                <p14:modId xmlns:p14="http://schemas.microsoft.com/office/powerpoint/2010/main" val="3283963726"/>
              </p:ext>
            </p:extLst>
          </p:nvPr>
        </p:nvGraphicFramePr>
        <p:xfrm>
          <a:off x="85142" y="899200"/>
          <a:ext cx="12021715" cy="4846320"/>
        </p:xfrm>
        <a:graphic>
          <a:graphicData uri="http://schemas.openxmlformats.org/drawingml/2006/table">
            <a:tbl>
              <a:tblPr firstRow="1" bandRow="1">
                <a:tableStyleId>{5C22544A-7EE6-4342-B048-85BDC9FD1C3A}</a:tableStyleId>
              </a:tblPr>
              <a:tblGrid>
                <a:gridCol w="553033">
                  <a:extLst>
                    <a:ext uri="{9D8B030D-6E8A-4147-A177-3AD203B41FA5}">
                      <a16:colId xmlns:a16="http://schemas.microsoft.com/office/drawing/2014/main" val="1557529332"/>
                    </a:ext>
                  </a:extLst>
                </a:gridCol>
                <a:gridCol w="11468682">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国内会議発表</a:t>
                      </a:r>
                      <a:endParaRPr kumimoji="1" lang="en-US" altLang="ja-JP"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1</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ja-JP" sz="1800" kern="1200" dirty="0">
                          <a:solidFill>
                            <a:schemeClr val="dk1"/>
                          </a:solidFill>
                          <a:effectLst/>
                          <a:latin typeface="+mn-lt"/>
                          <a:ea typeface="+mn-ea"/>
                          <a:cs typeface="+mn-cs"/>
                        </a:rPr>
                        <a:t>安田・熊谷・田村・安田：「メタヒューリスティクスのための制約対処法に関する解析とその課題」、令和</a:t>
                      </a:r>
                      <a:r>
                        <a:rPr kumimoji="1" lang="en-US" altLang="ja-JP" sz="1800" kern="1200" dirty="0">
                          <a:solidFill>
                            <a:schemeClr val="dk1"/>
                          </a:solidFill>
                          <a:effectLst/>
                          <a:latin typeface="+mn-lt"/>
                          <a:ea typeface="+mn-ea"/>
                          <a:cs typeface="+mn-cs"/>
                        </a:rPr>
                        <a:t>2</a:t>
                      </a:r>
                      <a:r>
                        <a:rPr kumimoji="1" lang="ja-JP" altLang="ja-JP" sz="1800" kern="1200" dirty="0">
                          <a:solidFill>
                            <a:schemeClr val="dk1"/>
                          </a:solidFill>
                          <a:effectLst/>
                          <a:latin typeface="+mn-lt"/>
                          <a:ea typeface="+mn-ea"/>
                          <a:cs typeface="+mn-cs"/>
                        </a:rPr>
                        <a:t>年電気学会全国大会、</a:t>
                      </a:r>
                      <a:r>
                        <a:rPr kumimoji="1" lang="en-US" altLang="ja-JP" sz="1800" kern="1200" dirty="0">
                          <a:solidFill>
                            <a:schemeClr val="dk1"/>
                          </a:solidFill>
                          <a:effectLst/>
                          <a:latin typeface="+mn-lt"/>
                          <a:ea typeface="+mn-ea"/>
                          <a:cs typeface="+mn-cs"/>
                        </a:rPr>
                        <a:t>3-018</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pp.24-25</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2020.03.11</a:t>
                      </a:r>
                      <a:r>
                        <a:rPr kumimoji="1" lang="ja-JP" altLang="ja-JP" sz="1800" kern="1200" dirty="0">
                          <a:solidFill>
                            <a:schemeClr val="dk1"/>
                          </a:solidFill>
                          <a:effectLst/>
                          <a:latin typeface="+mn-lt"/>
                          <a:ea typeface="+mn-ea"/>
                          <a:cs typeface="+mn-cs"/>
                        </a:rPr>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309497">
                <a:tc>
                  <a:txBody>
                    <a:bodyPr/>
                    <a:lstStyle/>
                    <a:p>
                      <a:pPr algn="ctr"/>
                      <a:r>
                        <a:rPr kumimoji="1" lang="en-US" altLang="ja-JP" sz="1800" dirty="0"/>
                        <a:t>2</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800" kern="1200" dirty="0">
                          <a:solidFill>
                            <a:schemeClr val="dk1"/>
                          </a:solidFill>
                          <a:effectLst/>
                          <a:latin typeface="+mn-lt"/>
                          <a:ea typeface="+mn-ea"/>
                          <a:cs typeface="+mn-cs"/>
                        </a:rPr>
                        <a:t>安田・熊谷・田村・安田：「メタヒューリスティクスにおける加重和に基づく制約対処法の基礎検討」、計測自動制御学会 システム・情報部門学術講演会</a:t>
                      </a:r>
                      <a:r>
                        <a:rPr kumimoji="1" lang="en-US" altLang="ja-JP" sz="1800" kern="1200" dirty="0">
                          <a:solidFill>
                            <a:schemeClr val="dk1"/>
                          </a:solidFill>
                          <a:effectLst/>
                          <a:latin typeface="+mn-lt"/>
                          <a:ea typeface="+mn-ea"/>
                          <a:cs typeface="+mn-cs"/>
                        </a:rPr>
                        <a:t> 2020</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GS1-3-1</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pp.256-261</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2020.11.17</a:t>
                      </a:r>
                      <a:r>
                        <a:rPr kumimoji="1" lang="ja-JP" altLang="ja-JP" sz="1800" kern="1200" dirty="0">
                          <a:solidFill>
                            <a:schemeClr val="dk1"/>
                          </a:solidFill>
                          <a:effectLst/>
                          <a:latin typeface="+mn-lt"/>
                          <a:ea typeface="+mn-ea"/>
                          <a:cs typeface="+mn-cs"/>
                        </a:rPr>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309497">
                <a:tc>
                  <a:txBody>
                    <a:bodyPr/>
                    <a:lstStyle/>
                    <a:p>
                      <a:pPr algn="ctr"/>
                      <a:r>
                        <a:rPr kumimoji="1" lang="en-US" altLang="ja-JP" sz="1800" dirty="0"/>
                        <a:t>3</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ja-JP" sz="1800" kern="1200" dirty="0">
                          <a:solidFill>
                            <a:schemeClr val="dk1"/>
                          </a:solidFill>
                          <a:effectLst/>
                          <a:latin typeface="+mn-lt"/>
                          <a:ea typeface="+mn-ea"/>
                          <a:cs typeface="+mn-cs"/>
                        </a:rPr>
                        <a:t>安田・熊谷・田村・安田：「有制約最適化問題のための</a:t>
                      </a:r>
                      <a:r>
                        <a:rPr kumimoji="1" lang="en-US" altLang="ja-JP" sz="1800" kern="1200" dirty="0">
                          <a:solidFill>
                            <a:schemeClr val="dk1"/>
                          </a:solidFill>
                          <a:effectLst/>
                          <a:latin typeface="+mn-lt"/>
                          <a:ea typeface="+mn-ea"/>
                          <a:cs typeface="+mn-cs"/>
                        </a:rPr>
                        <a:t>MOEA/D</a:t>
                      </a:r>
                      <a:r>
                        <a:rPr kumimoji="1" lang="ja-JP" altLang="ja-JP" sz="1800" kern="1200" dirty="0">
                          <a:solidFill>
                            <a:schemeClr val="dk1"/>
                          </a:solidFill>
                          <a:effectLst/>
                          <a:latin typeface="+mn-lt"/>
                          <a:ea typeface="+mn-ea"/>
                          <a:cs typeface="+mn-cs"/>
                        </a:rPr>
                        <a:t>に基づく制約対処法のパラメータ解析」、</a:t>
                      </a:r>
                      <a:r>
                        <a:rPr kumimoji="1" lang="en-US" altLang="ja-JP" sz="1800" kern="1200" dirty="0">
                          <a:solidFill>
                            <a:schemeClr val="dk1"/>
                          </a:solidFill>
                          <a:effectLst/>
                          <a:latin typeface="+mn-lt"/>
                          <a:ea typeface="+mn-ea"/>
                          <a:cs typeface="+mn-cs"/>
                        </a:rPr>
                        <a:t>2021</a:t>
                      </a:r>
                      <a:r>
                        <a:rPr kumimoji="1" lang="ja-JP" altLang="ja-JP" sz="1800" kern="1200" dirty="0">
                          <a:solidFill>
                            <a:schemeClr val="dk1"/>
                          </a:solidFill>
                          <a:effectLst/>
                          <a:latin typeface="+mn-lt"/>
                          <a:ea typeface="+mn-ea"/>
                          <a:cs typeface="+mn-cs"/>
                        </a:rPr>
                        <a:t>年 電気学会 電子・情報・システム部門大会，</a:t>
                      </a:r>
                      <a:r>
                        <a:rPr kumimoji="1" lang="en-US" altLang="ja-JP" sz="1800" kern="1200" dirty="0">
                          <a:solidFill>
                            <a:schemeClr val="dk1"/>
                          </a:solidFill>
                          <a:effectLst/>
                          <a:latin typeface="+mn-lt"/>
                          <a:ea typeface="+mn-ea"/>
                          <a:cs typeface="+mn-cs"/>
                        </a:rPr>
                        <a:t>GS12-5</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pp.1226-1231</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2021.09.18</a:t>
                      </a:r>
                      <a:r>
                        <a:rPr kumimoji="1" lang="ja-JP" altLang="ja-JP" sz="1800" kern="1200" dirty="0">
                          <a:solidFill>
                            <a:schemeClr val="dk1"/>
                          </a:solidFill>
                          <a:effectLst/>
                          <a:latin typeface="+mn-lt"/>
                          <a:ea typeface="+mn-ea"/>
                          <a:cs typeface="+mn-cs"/>
                        </a:rPr>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0827824"/>
                  </a:ext>
                </a:extLst>
              </a:tr>
              <a:tr h="309497">
                <a:tc>
                  <a:txBody>
                    <a:bodyPr/>
                    <a:lstStyle/>
                    <a:p>
                      <a:pPr algn="ctr"/>
                      <a:r>
                        <a:rPr kumimoji="1" lang="en-US" altLang="ja-JP" sz="1800" dirty="0"/>
                        <a:t>4</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ja-JP" sz="1800" kern="1200" dirty="0">
                          <a:solidFill>
                            <a:schemeClr val="dk1"/>
                          </a:solidFill>
                          <a:effectLst/>
                          <a:latin typeface="+mn-lt"/>
                          <a:ea typeface="+mn-ea"/>
                          <a:cs typeface="+mn-cs"/>
                        </a:rPr>
                        <a:t>安田・熊谷・田村・安田：「適応的重み調整を用いた</a:t>
                      </a:r>
                      <a:r>
                        <a:rPr kumimoji="1" lang="en-US" altLang="ja-JP" sz="1800" kern="1200" dirty="0">
                          <a:solidFill>
                            <a:schemeClr val="dk1"/>
                          </a:solidFill>
                          <a:effectLst/>
                          <a:latin typeface="+mn-lt"/>
                          <a:ea typeface="+mn-ea"/>
                          <a:cs typeface="+mn-cs"/>
                        </a:rPr>
                        <a:t>MOEA/D</a:t>
                      </a:r>
                      <a:r>
                        <a:rPr kumimoji="1" lang="ja-JP" altLang="ja-JP" sz="1800" kern="1200" dirty="0">
                          <a:solidFill>
                            <a:schemeClr val="dk1"/>
                          </a:solidFill>
                          <a:effectLst/>
                          <a:latin typeface="+mn-lt"/>
                          <a:ea typeface="+mn-ea"/>
                          <a:cs typeface="+mn-cs"/>
                        </a:rPr>
                        <a:t>による有制約最適化」、計測自動制御学会 システム・情報部門学術講演会</a:t>
                      </a:r>
                      <a:r>
                        <a:rPr kumimoji="1" lang="en-US" altLang="ja-JP" sz="1800" kern="1200" dirty="0">
                          <a:solidFill>
                            <a:schemeClr val="dk1"/>
                          </a:solidFill>
                          <a:effectLst/>
                          <a:latin typeface="+mn-lt"/>
                          <a:ea typeface="+mn-ea"/>
                          <a:cs typeface="+mn-cs"/>
                        </a:rPr>
                        <a:t> 2021</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GS5-2-1</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pp.252-257</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2021.11.22</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SSI</a:t>
                      </a:r>
                      <a:r>
                        <a:rPr kumimoji="1" lang="ja-JP" altLang="ja-JP" sz="1800" kern="1200" dirty="0">
                          <a:solidFill>
                            <a:schemeClr val="dk1"/>
                          </a:solidFill>
                          <a:effectLst/>
                          <a:latin typeface="+mn-lt"/>
                          <a:ea typeface="+mn-ea"/>
                          <a:cs typeface="+mn-cs"/>
                        </a:rPr>
                        <a:t>優秀論文賞】</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2691315"/>
                  </a:ext>
                </a:extLst>
              </a:tr>
              <a:tr h="309497">
                <a:tc>
                  <a:txBody>
                    <a:bodyPr/>
                    <a:lstStyle/>
                    <a:p>
                      <a:pPr algn="ctr"/>
                      <a:r>
                        <a:rPr kumimoji="1" lang="en-US" altLang="ja-JP" sz="1800" dirty="0"/>
                        <a:t>5</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800" kern="1200" dirty="0">
                          <a:solidFill>
                            <a:schemeClr val="dk1"/>
                          </a:solidFill>
                          <a:effectLst/>
                          <a:latin typeface="+mn-lt"/>
                          <a:ea typeface="+mn-ea"/>
                          <a:cs typeface="+mn-cs"/>
                        </a:rPr>
                        <a:t>Y. Yasuda, W. Kumagai, K. Tamura, K. Yasuda: “Feasibility-based Weighted MOEA/D in Constrained Optimization”, </a:t>
                      </a:r>
                      <a:r>
                        <a:rPr kumimoji="1" lang="ja-JP" altLang="ja-JP" sz="1800" kern="1200" dirty="0">
                          <a:solidFill>
                            <a:schemeClr val="dk1"/>
                          </a:solidFill>
                          <a:effectLst/>
                          <a:latin typeface="+mn-lt"/>
                          <a:ea typeface="+mn-ea"/>
                          <a:cs typeface="+mn-cs"/>
                        </a:rPr>
                        <a:t>電気学会</a:t>
                      </a:r>
                      <a:r>
                        <a:rPr kumimoji="1" lang="en-US" altLang="ja-JP" sz="1800" kern="1200" dirty="0">
                          <a:solidFill>
                            <a:schemeClr val="dk1"/>
                          </a:solidFill>
                          <a:effectLst/>
                          <a:latin typeface="+mn-lt"/>
                          <a:ea typeface="+mn-ea"/>
                          <a:cs typeface="+mn-cs"/>
                        </a:rPr>
                        <a:t>C</a:t>
                      </a:r>
                      <a:r>
                        <a:rPr kumimoji="1" lang="ja-JP" altLang="ja-JP" sz="1800" kern="1200" dirty="0">
                          <a:solidFill>
                            <a:schemeClr val="dk1"/>
                          </a:solidFill>
                          <a:effectLst/>
                          <a:latin typeface="+mn-lt"/>
                          <a:ea typeface="+mn-ea"/>
                          <a:cs typeface="+mn-cs"/>
                        </a:rPr>
                        <a:t>部門大会</a:t>
                      </a:r>
                      <a:r>
                        <a:rPr kumimoji="1" lang="en-US" altLang="ja-JP" sz="1800" kern="1200" dirty="0">
                          <a:solidFill>
                            <a:schemeClr val="dk1"/>
                          </a:solidFill>
                          <a:effectLst/>
                          <a:latin typeface="+mn-lt"/>
                          <a:ea typeface="+mn-ea"/>
                          <a:cs typeface="+mn-cs"/>
                        </a:rPr>
                        <a:t>2022, SS1-1, pp.1557-1558 (2022.08.31)</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718915"/>
                  </a:ext>
                </a:extLst>
              </a:tr>
              <a:tr h="309497">
                <a:tc>
                  <a:txBody>
                    <a:bodyPr/>
                    <a:lstStyle/>
                    <a:p>
                      <a:pPr algn="ctr"/>
                      <a:r>
                        <a:rPr kumimoji="1" lang="en-US" altLang="ja-JP" sz="1800" dirty="0"/>
                        <a:t>6</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安田・熊谷・田村・安田：「制約条件を目的関数に変換する有制約メタヒューリスティクスの提案」、</a:t>
                      </a:r>
                      <a:r>
                        <a:rPr kumimoji="1" lang="en-US" altLang="ja-JP" sz="1800" dirty="0"/>
                        <a:t>2022</a:t>
                      </a:r>
                      <a:r>
                        <a:rPr kumimoji="1" lang="ja-JP" altLang="en-US" sz="1800" dirty="0"/>
                        <a:t>年 電気学会 電子・情報・システム部門大会、</a:t>
                      </a:r>
                      <a:r>
                        <a:rPr kumimoji="1" lang="en-US" altLang="ja-JP" sz="1800" dirty="0"/>
                        <a:t>GS10-2</a:t>
                      </a:r>
                      <a:r>
                        <a:rPr kumimoji="1" lang="ja-JP" altLang="en-US" sz="1800" dirty="0"/>
                        <a:t>，</a:t>
                      </a:r>
                      <a:r>
                        <a:rPr kumimoji="1" lang="en-US" altLang="ja-JP" sz="1800" dirty="0"/>
                        <a:t>pp.1232-1237</a:t>
                      </a:r>
                      <a:r>
                        <a:rPr kumimoji="1" lang="ja-JP" altLang="en-US" sz="1800" dirty="0"/>
                        <a:t>（</a:t>
                      </a:r>
                      <a:r>
                        <a:rPr kumimoji="1" lang="en-US" altLang="ja-JP" sz="1800" dirty="0"/>
                        <a:t>2022.09.02</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4308835"/>
                  </a:ext>
                </a:extLst>
              </a:tr>
              <a:tr h="309497">
                <a:tc>
                  <a:txBody>
                    <a:bodyPr/>
                    <a:lstStyle/>
                    <a:p>
                      <a:pPr algn="ctr"/>
                      <a:r>
                        <a:rPr kumimoji="1" lang="en-US" altLang="ja-JP" sz="1800" dirty="0"/>
                        <a:t>7</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a:t>小嶋・熊谷・田村・安田：「有制約最適化のための</a:t>
                      </a:r>
                      <a:r>
                        <a:rPr kumimoji="1" lang="en-US" altLang="ja-JP" sz="1800"/>
                        <a:t>MOEA/D</a:t>
                      </a:r>
                      <a:r>
                        <a:rPr kumimoji="1" lang="ja-JP" altLang="en-US" sz="1800"/>
                        <a:t>に基づく制約対処法の検討」、</a:t>
                      </a:r>
                      <a:r>
                        <a:rPr kumimoji="1" lang="en-US" altLang="ja-JP" sz="1800"/>
                        <a:t>2022</a:t>
                      </a:r>
                      <a:r>
                        <a:rPr kumimoji="1" lang="ja-JP" altLang="en-US" sz="1800"/>
                        <a:t>年 電気学会 電子・情報・システム部門大会，</a:t>
                      </a:r>
                      <a:r>
                        <a:rPr kumimoji="1" lang="en-US" altLang="ja-JP" sz="1800"/>
                        <a:t>GS10-3</a:t>
                      </a:r>
                      <a:r>
                        <a:rPr kumimoji="1" lang="ja-JP" altLang="en-US" sz="1800"/>
                        <a:t>，</a:t>
                      </a:r>
                      <a:r>
                        <a:rPr kumimoji="1" lang="en-US" altLang="ja-JP" sz="1800"/>
                        <a:t>pp.1238-1243</a:t>
                      </a:r>
                      <a:r>
                        <a:rPr kumimoji="1" lang="ja-JP" altLang="en-US" sz="1800"/>
                        <a:t>（</a:t>
                      </a:r>
                      <a:r>
                        <a:rPr kumimoji="1" lang="en-US" altLang="ja-JP" sz="1800"/>
                        <a:t>2022.09.02</a:t>
                      </a:r>
                      <a:r>
                        <a:rPr kumimoji="1" lang="ja-JP" altLang="en-US" sz="1800"/>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445778"/>
                  </a:ext>
                </a:extLst>
              </a:tr>
            </a:tbl>
          </a:graphicData>
        </a:graphic>
      </p:graphicFrame>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3. </a:t>
            </a:r>
            <a:r>
              <a:rPr kumimoji="1" lang="ja-JP" altLang="en-US" sz="1600" b="1" dirty="0">
                <a:solidFill>
                  <a:schemeClr val="bg1"/>
                </a:solidFill>
              </a:rPr>
              <a:t>共同研究の外部発表</a:t>
            </a:r>
          </a:p>
        </p:txBody>
      </p:sp>
    </p:spTree>
    <p:extLst>
      <p:ext uri="{BB962C8B-B14F-4D97-AF65-F5344CB8AC3E}">
        <p14:creationId xmlns:p14="http://schemas.microsoft.com/office/powerpoint/2010/main" val="34367930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外部発表リスト：国内会議②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46</a:t>
            </a:fld>
            <a:endParaRPr kumimoji="1" lang="ja-JP" altLang="en-US"/>
          </a:p>
        </p:txBody>
      </p:sp>
      <p:graphicFrame>
        <p:nvGraphicFramePr>
          <p:cNvPr id="7" name="表 6">
            <a:extLst>
              <a:ext uri="{FF2B5EF4-FFF2-40B4-BE49-F238E27FC236}">
                <a16:creationId xmlns:a16="http://schemas.microsoft.com/office/drawing/2014/main" id="{7A60E2C5-8187-4488-926F-648C13EC553F}"/>
              </a:ext>
            </a:extLst>
          </p:cNvPr>
          <p:cNvGraphicFramePr>
            <a:graphicFrameLocks noGrp="1"/>
          </p:cNvGraphicFramePr>
          <p:nvPr>
            <p:extLst>
              <p:ext uri="{D42A27DB-BD31-4B8C-83A1-F6EECF244321}">
                <p14:modId xmlns:p14="http://schemas.microsoft.com/office/powerpoint/2010/main" val="580060484"/>
              </p:ext>
            </p:extLst>
          </p:nvPr>
        </p:nvGraphicFramePr>
        <p:xfrm>
          <a:off x="85142" y="899200"/>
          <a:ext cx="12021715" cy="5394960"/>
        </p:xfrm>
        <a:graphic>
          <a:graphicData uri="http://schemas.openxmlformats.org/drawingml/2006/table">
            <a:tbl>
              <a:tblPr firstRow="1" bandRow="1">
                <a:tableStyleId>{5C22544A-7EE6-4342-B048-85BDC9FD1C3A}</a:tableStyleId>
              </a:tblPr>
              <a:tblGrid>
                <a:gridCol w="553033">
                  <a:extLst>
                    <a:ext uri="{9D8B030D-6E8A-4147-A177-3AD203B41FA5}">
                      <a16:colId xmlns:a16="http://schemas.microsoft.com/office/drawing/2014/main" val="1557529332"/>
                    </a:ext>
                  </a:extLst>
                </a:gridCol>
                <a:gridCol w="11468682">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国内会議発表</a:t>
                      </a:r>
                      <a:endParaRPr kumimoji="1" lang="en-US" altLang="ja-JP"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8</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佐藤・熊谷・安田・田村・安田：「有制約最適化のための</a:t>
                      </a:r>
                      <a:r>
                        <a:rPr kumimoji="1" lang="en-US" altLang="ja-JP" sz="1800" dirty="0"/>
                        <a:t>Differential Evolution</a:t>
                      </a:r>
                      <a:r>
                        <a:rPr kumimoji="1" lang="ja-JP" altLang="en-US" sz="1800" dirty="0"/>
                        <a:t>の基礎検討」、</a:t>
                      </a:r>
                      <a:r>
                        <a:rPr kumimoji="1" lang="en-US" altLang="ja-JP" sz="1800" dirty="0"/>
                        <a:t>2022</a:t>
                      </a:r>
                      <a:r>
                        <a:rPr kumimoji="1" lang="ja-JP" altLang="en-US" sz="1800" dirty="0"/>
                        <a:t>年 電気学会 電子・情報・システム部門大会、</a:t>
                      </a:r>
                      <a:r>
                        <a:rPr kumimoji="1" lang="en-US" altLang="ja-JP" sz="1800" dirty="0"/>
                        <a:t>GS10-4</a:t>
                      </a:r>
                      <a:r>
                        <a:rPr kumimoji="1" lang="ja-JP" altLang="en-US" sz="1800" dirty="0"/>
                        <a:t>，</a:t>
                      </a:r>
                      <a:r>
                        <a:rPr kumimoji="1" lang="en-US" altLang="ja-JP" sz="1800" dirty="0"/>
                        <a:t>pp.1244-1249</a:t>
                      </a:r>
                      <a:r>
                        <a:rPr kumimoji="1" lang="ja-JP" altLang="en-US" sz="1800" dirty="0"/>
                        <a:t>（</a:t>
                      </a:r>
                      <a:r>
                        <a:rPr kumimoji="1" lang="en-US" altLang="ja-JP" sz="1800" dirty="0"/>
                        <a:t>2022.09.02</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309497">
                <a:tc>
                  <a:txBody>
                    <a:bodyPr/>
                    <a:lstStyle/>
                    <a:p>
                      <a:pPr algn="ctr"/>
                      <a:r>
                        <a:rPr kumimoji="1" lang="en-US" altLang="ja-JP" sz="1800" dirty="0"/>
                        <a:t>9</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Y. Yasuda, H. Kojima, W. Kumagai, K. Tamura, K. Yasuda: “Analysis and Switching of Normalization in the Decomposition-based Constraint Handling Technique for Constrained Optimization”,</a:t>
                      </a:r>
                      <a:r>
                        <a:rPr kumimoji="1" lang="ja-JP" altLang="en-US" sz="1800" dirty="0"/>
                        <a:t> </a:t>
                      </a:r>
                      <a:r>
                        <a:rPr kumimoji="1" lang="en-US" altLang="ja-JP" sz="1800" dirty="0"/>
                        <a:t>2023</a:t>
                      </a:r>
                      <a:r>
                        <a:rPr kumimoji="1" lang="ja-JP" altLang="en-US" sz="1800" dirty="0"/>
                        <a:t>年 電気学会 </a:t>
                      </a:r>
                      <a:r>
                        <a:rPr kumimoji="1" lang="en-US" altLang="ja-JP" sz="1800" dirty="0"/>
                        <a:t>C</a:t>
                      </a:r>
                      <a:r>
                        <a:rPr kumimoji="1" lang="ja-JP" altLang="en-US" sz="1800" dirty="0"/>
                        <a:t>部門大会、</a:t>
                      </a:r>
                      <a:r>
                        <a:rPr kumimoji="1" lang="en-US" altLang="ja-JP" sz="1800" dirty="0"/>
                        <a:t>SS2-2-7</a:t>
                      </a:r>
                      <a:r>
                        <a:rPr kumimoji="1" lang="ja-JP" altLang="en-US" sz="1800" dirty="0"/>
                        <a:t>（</a:t>
                      </a:r>
                      <a:r>
                        <a:rPr kumimoji="1" lang="en-US" altLang="ja-JP" sz="1800" dirty="0"/>
                        <a:t>2023.8.30</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1030018"/>
                  </a:ext>
                </a:extLst>
              </a:tr>
              <a:tr h="309497">
                <a:tc>
                  <a:txBody>
                    <a:bodyPr/>
                    <a:lstStyle/>
                    <a:p>
                      <a:pPr algn="ctr"/>
                      <a:r>
                        <a:rPr kumimoji="1" lang="en-US" altLang="ja-JP" sz="1800" dirty="0"/>
                        <a:t>10</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kern="1200" dirty="0">
                          <a:solidFill>
                            <a:schemeClr val="dk1"/>
                          </a:solidFill>
                          <a:effectLst/>
                          <a:latin typeface="+mn-lt"/>
                          <a:ea typeface="+mn-ea"/>
                          <a:cs typeface="+mn-cs"/>
                        </a:rPr>
                        <a:t>Y. Sato, W. Kumagai, Y. Yasuda, K. Tamura, K. Yasuda: “Constrained Differential Evolution with Superior Infeasible Solutions for Mutation”, 2023</a:t>
                      </a:r>
                      <a:r>
                        <a:rPr kumimoji="1" lang="ja-JP" altLang="ja-JP" sz="1800" kern="1200" dirty="0">
                          <a:solidFill>
                            <a:schemeClr val="dk1"/>
                          </a:solidFill>
                          <a:effectLst/>
                          <a:latin typeface="+mn-lt"/>
                          <a:ea typeface="+mn-ea"/>
                          <a:cs typeface="+mn-cs"/>
                        </a:rPr>
                        <a:t>年 電気学会 電子・情報・システム部門大会，</a:t>
                      </a:r>
                      <a:r>
                        <a:rPr kumimoji="1" lang="en-US" altLang="ja-JP" sz="1800" kern="1200" dirty="0">
                          <a:solidFill>
                            <a:schemeClr val="dk1"/>
                          </a:solidFill>
                          <a:effectLst/>
                          <a:latin typeface="+mn-lt"/>
                          <a:ea typeface="+mn-ea"/>
                          <a:cs typeface="+mn-cs"/>
                        </a:rPr>
                        <a:t>SS2-2-4</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pp.1906-1907 (2023.08.30)</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068968"/>
                  </a:ext>
                </a:extLst>
              </a:tr>
              <a:tr h="309497">
                <a:tc>
                  <a:txBody>
                    <a:bodyPr/>
                    <a:lstStyle/>
                    <a:p>
                      <a:pPr algn="ctr"/>
                      <a:r>
                        <a:rPr kumimoji="1" lang="en-US" altLang="ja-JP" sz="1800" dirty="0"/>
                        <a:t>11</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宇津本・安田・熊谷・田村・安田：「</a:t>
                      </a:r>
                      <a:r>
                        <a:rPr kumimoji="1" lang="ja-JP" altLang="en-US" sz="1800" b="0" i="0" kern="1200" dirty="0">
                          <a:solidFill>
                            <a:schemeClr val="dk1"/>
                          </a:solidFill>
                          <a:effectLst/>
                          <a:latin typeface="+mn-lt"/>
                          <a:ea typeface="+mn-ea"/>
                          <a:cs typeface="+mn-cs"/>
                        </a:rPr>
                        <a:t>有制約最適化のための</a:t>
                      </a:r>
                      <a:r>
                        <a:rPr kumimoji="1" lang="en-US" altLang="ja-JP" sz="1800" b="0" i="0" kern="1200" dirty="0">
                          <a:solidFill>
                            <a:schemeClr val="dk1"/>
                          </a:solidFill>
                          <a:effectLst/>
                          <a:latin typeface="+mn-lt"/>
                          <a:ea typeface="+mn-ea"/>
                          <a:cs typeface="+mn-cs"/>
                        </a:rPr>
                        <a:t>MOEA/D</a:t>
                      </a:r>
                      <a:r>
                        <a:rPr kumimoji="1" lang="ja-JP" altLang="en-US" sz="1800" b="0" i="0" kern="1200" dirty="0">
                          <a:solidFill>
                            <a:schemeClr val="dk1"/>
                          </a:solidFill>
                          <a:effectLst/>
                          <a:latin typeface="+mn-lt"/>
                          <a:ea typeface="+mn-ea"/>
                          <a:cs typeface="+mn-cs"/>
                        </a:rPr>
                        <a:t>と</a:t>
                      </a:r>
                      <a:r>
                        <a:rPr kumimoji="1" lang="en-US" altLang="ja-JP" sz="1800" b="0" i="0" kern="1200" dirty="0">
                          <a:solidFill>
                            <a:schemeClr val="dk1"/>
                          </a:solidFill>
                          <a:effectLst/>
                          <a:latin typeface="+mn-lt"/>
                          <a:ea typeface="+mn-ea"/>
                          <a:cs typeface="+mn-cs"/>
                        </a:rPr>
                        <a:t>Feasibility Rule</a:t>
                      </a:r>
                      <a:r>
                        <a:rPr kumimoji="1" lang="ja-JP" altLang="en-US" sz="1800" b="0" i="0" kern="1200" dirty="0">
                          <a:solidFill>
                            <a:schemeClr val="dk1"/>
                          </a:solidFill>
                          <a:effectLst/>
                          <a:latin typeface="+mn-lt"/>
                          <a:ea typeface="+mn-ea"/>
                          <a:cs typeface="+mn-cs"/>
                        </a:rPr>
                        <a:t>の比較検討</a:t>
                      </a:r>
                      <a:r>
                        <a:rPr kumimoji="1" lang="ja-JP" altLang="en-US" sz="1800" dirty="0"/>
                        <a:t>」、</a:t>
                      </a:r>
                      <a:r>
                        <a:rPr kumimoji="1" lang="en-US" altLang="ja-JP" sz="1800" dirty="0"/>
                        <a:t>2023</a:t>
                      </a:r>
                      <a:r>
                        <a:rPr kumimoji="1" lang="ja-JP" altLang="en-US" sz="1800" dirty="0"/>
                        <a:t>年 電気学会 </a:t>
                      </a:r>
                      <a:r>
                        <a:rPr kumimoji="1" lang="en-US" altLang="ja-JP" sz="1800" dirty="0"/>
                        <a:t>C</a:t>
                      </a:r>
                      <a:r>
                        <a:rPr kumimoji="1" lang="ja-JP" altLang="en-US" sz="1800" dirty="0"/>
                        <a:t>部門大会、</a:t>
                      </a:r>
                      <a:r>
                        <a:rPr kumimoji="1" lang="en-US" altLang="ja-JP" sz="1800" dirty="0"/>
                        <a:t>PS6-5</a:t>
                      </a:r>
                      <a:r>
                        <a:rPr kumimoji="1" lang="ja-JP" altLang="en-US" sz="1800" dirty="0"/>
                        <a:t>（</a:t>
                      </a:r>
                      <a:r>
                        <a:rPr kumimoji="1" lang="en-US" altLang="ja-JP" sz="1800" dirty="0"/>
                        <a:t>2023.8.30</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309497">
                <a:tc>
                  <a:txBody>
                    <a:bodyPr/>
                    <a:lstStyle/>
                    <a:p>
                      <a:pPr algn="ctr"/>
                      <a:r>
                        <a:rPr kumimoji="1" lang="en-US" altLang="ja-JP" sz="1800" dirty="0"/>
                        <a:t>12</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佐藤・熊谷・安田・田村・安田：「外部アーカイブを用いて優れた実行不可能解</a:t>
                      </a:r>
                      <a:r>
                        <a:rPr kumimoji="1" lang="ja-JP" altLang="en-US" sz="1800" b="0" i="0" kern="1200" dirty="0">
                          <a:solidFill>
                            <a:schemeClr val="dk1"/>
                          </a:solidFill>
                          <a:effectLst/>
                          <a:latin typeface="+mn-lt"/>
                          <a:ea typeface="+mn-ea"/>
                          <a:cs typeface="+mn-cs"/>
                        </a:rPr>
                        <a:t>を活用する有制約</a:t>
                      </a:r>
                      <a:r>
                        <a:rPr kumimoji="1" lang="en-US" altLang="ja-JP" sz="1800" b="0" i="0" kern="1200" dirty="0">
                          <a:solidFill>
                            <a:schemeClr val="dk1"/>
                          </a:solidFill>
                          <a:effectLst/>
                          <a:latin typeface="+mn-lt"/>
                          <a:ea typeface="+mn-ea"/>
                          <a:cs typeface="+mn-cs"/>
                        </a:rPr>
                        <a:t>Differential Evolution</a:t>
                      </a:r>
                      <a:r>
                        <a:rPr kumimoji="1" lang="ja-JP" altLang="en-US" sz="1800" b="0" i="0" kern="1200" dirty="0">
                          <a:solidFill>
                            <a:schemeClr val="dk1"/>
                          </a:solidFill>
                          <a:effectLst/>
                          <a:latin typeface="+mn-lt"/>
                          <a:ea typeface="+mn-ea"/>
                          <a:cs typeface="+mn-cs"/>
                        </a:rPr>
                        <a:t>の比較検討</a:t>
                      </a:r>
                      <a:r>
                        <a:rPr kumimoji="1" lang="ja-JP" altLang="en-US" sz="1800" dirty="0"/>
                        <a:t>」、</a:t>
                      </a:r>
                      <a:r>
                        <a:rPr kumimoji="1" lang="en-US" altLang="ja-JP" sz="1800" dirty="0"/>
                        <a:t>2023</a:t>
                      </a:r>
                      <a:r>
                        <a:rPr kumimoji="1" lang="ja-JP" altLang="en-US" sz="1800" dirty="0"/>
                        <a:t>年 電気学会 </a:t>
                      </a:r>
                      <a:r>
                        <a:rPr kumimoji="1" lang="en-US" altLang="ja-JP" sz="1800" dirty="0"/>
                        <a:t>C</a:t>
                      </a:r>
                      <a:r>
                        <a:rPr kumimoji="1" lang="ja-JP" altLang="en-US" sz="1800" dirty="0"/>
                        <a:t>部門大会、</a:t>
                      </a:r>
                      <a:r>
                        <a:rPr kumimoji="1" lang="en-US" altLang="ja-JP" sz="1800" dirty="0"/>
                        <a:t>GS11-5</a:t>
                      </a:r>
                      <a:r>
                        <a:rPr kumimoji="1" lang="ja-JP" altLang="en-US" sz="1800" dirty="0"/>
                        <a:t>（</a:t>
                      </a:r>
                      <a:r>
                        <a:rPr kumimoji="1" lang="en-US" altLang="ja-JP" sz="1800" dirty="0"/>
                        <a:t>2023.9.1</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0827824"/>
                  </a:ext>
                </a:extLst>
              </a:tr>
              <a:tr h="309497">
                <a:tc>
                  <a:txBody>
                    <a:bodyPr/>
                    <a:lstStyle/>
                    <a:p>
                      <a:pPr algn="ctr"/>
                      <a:r>
                        <a:rPr kumimoji="1" lang="en-US" altLang="ja-JP" sz="1800" dirty="0"/>
                        <a:t>13</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宇津本，安田，熊谷，田村，安田：「有制約最適化のための</a:t>
                      </a:r>
                      <a:r>
                        <a:rPr kumimoji="1" lang="en-US" altLang="ja-JP" sz="1800" dirty="0"/>
                        <a:t>Feasibility Rule</a:t>
                      </a:r>
                      <a:r>
                        <a:rPr kumimoji="1" lang="ja-JP" altLang="en-US" sz="1800" dirty="0"/>
                        <a:t>と</a:t>
                      </a:r>
                      <a:r>
                        <a:rPr kumimoji="1" lang="en-US" altLang="ja-JP" sz="1800" dirty="0"/>
                        <a:t>MOEA/D</a:t>
                      </a:r>
                      <a:r>
                        <a:rPr kumimoji="1" lang="ja-JP" altLang="en-US" sz="1800" dirty="0"/>
                        <a:t>に基づくハイブリッド制約対処法の検討」，進化計算シンポジウム</a:t>
                      </a:r>
                      <a:r>
                        <a:rPr kumimoji="1" lang="en-US" altLang="ja-JP" sz="1800" dirty="0"/>
                        <a:t>2023</a:t>
                      </a:r>
                      <a:r>
                        <a:rPr kumimoji="1" lang="ja-JP" altLang="en-US" sz="1800" dirty="0"/>
                        <a:t>，</a:t>
                      </a:r>
                      <a:r>
                        <a:rPr kumimoji="1" lang="en-US" altLang="ja-JP" sz="1800" dirty="0"/>
                        <a:t>P1-02</a:t>
                      </a:r>
                      <a:r>
                        <a:rPr kumimoji="1" lang="ja-JP" altLang="en-US" sz="1800" dirty="0"/>
                        <a:t>，</a:t>
                      </a:r>
                      <a:r>
                        <a:rPr kumimoji="1" lang="en-US" altLang="ja-JP" sz="1800" dirty="0"/>
                        <a:t>pp.7-13</a:t>
                      </a:r>
                      <a:r>
                        <a:rPr kumimoji="1" lang="ja-JP" altLang="en-US" sz="1800" dirty="0"/>
                        <a:t>（</a:t>
                      </a:r>
                      <a:r>
                        <a:rPr kumimoji="1" lang="en-US" altLang="ja-JP" sz="1800" dirty="0"/>
                        <a:t>2023.12.22</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2691315"/>
                  </a:ext>
                </a:extLst>
              </a:tr>
              <a:tr h="309497">
                <a:tc>
                  <a:txBody>
                    <a:bodyPr/>
                    <a:lstStyle/>
                    <a:p>
                      <a:pPr algn="ctr"/>
                      <a:r>
                        <a:rPr kumimoji="1" lang="en-US" altLang="ja-JP" sz="1800" dirty="0"/>
                        <a:t>14</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ja-JP" sz="1800" kern="1200" dirty="0">
                          <a:solidFill>
                            <a:schemeClr val="dk1"/>
                          </a:solidFill>
                          <a:effectLst/>
                          <a:latin typeface="+mn-lt"/>
                          <a:ea typeface="+mn-ea"/>
                          <a:cs typeface="+mn-cs"/>
                        </a:rPr>
                        <a:t>佐藤，熊谷，安田，田村，安田：「有制約</a:t>
                      </a:r>
                      <a:r>
                        <a:rPr kumimoji="1" lang="en-US" altLang="ja-JP" sz="1800" kern="1200" dirty="0">
                          <a:solidFill>
                            <a:schemeClr val="dk1"/>
                          </a:solidFill>
                          <a:effectLst/>
                          <a:latin typeface="+mn-lt"/>
                          <a:ea typeface="+mn-ea"/>
                          <a:cs typeface="+mn-cs"/>
                        </a:rPr>
                        <a:t>Differential Evolution</a:t>
                      </a:r>
                      <a:r>
                        <a:rPr kumimoji="1" lang="ja-JP" altLang="ja-JP" sz="1800" kern="1200" dirty="0">
                          <a:solidFill>
                            <a:schemeClr val="dk1"/>
                          </a:solidFill>
                          <a:effectLst/>
                          <a:latin typeface="+mn-lt"/>
                          <a:ea typeface="+mn-ea"/>
                          <a:cs typeface="+mn-cs"/>
                        </a:rPr>
                        <a:t>における外部アーカイブの活用法の解析」，進化計算シンポジウム</a:t>
                      </a:r>
                      <a:r>
                        <a:rPr kumimoji="1" lang="en-US" altLang="ja-JP" sz="1800" kern="1200" dirty="0">
                          <a:solidFill>
                            <a:schemeClr val="dk1"/>
                          </a:solidFill>
                          <a:effectLst/>
                          <a:latin typeface="+mn-lt"/>
                          <a:ea typeface="+mn-ea"/>
                          <a:cs typeface="+mn-cs"/>
                        </a:rPr>
                        <a:t>2023</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P1-16</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pp.97-104</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2023.12.22</a:t>
                      </a:r>
                      <a:r>
                        <a:rPr kumimoji="1" lang="ja-JP" altLang="ja-JP" sz="1800" kern="1200" dirty="0">
                          <a:solidFill>
                            <a:schemeClr val="dk1"/>
                          </a:solidFill>
                          <a:effectLst/>
                          <a:latin typeface="+mn-lt"/>
                          <a:ea typeface="+mn-ea"/>
                          <a:cs typeface="+mn-cs"/>
                        </a:rPr>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718915"/>
                  </a:ext>
                </a:extLst>
              </a:tr>
            </a:tbl>
          </a:graphicData>
        </a:graphic>
      </p:graphicFrame>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3. </a:t>
            </a:r>
            <a:r>
              <a:rPr kumimoji="1" lang="ja-JP" altLang="en-US" sz="1600" b="1" dirty="0">
                <a:solidFill>
                  <a:schemeClr val="bg1"/>
                </a:solidFill>
              </a:rPr>
              <a:t>共同研究の外部発表</a:t>
            </a:r>
          </a:p>
        </p:txBody>
      </p:sp>
    </p:spTree>
    <p:extLst>
      <p:ext uri="{BB962C8B-B14F-4D97-AF65-F5344CB8AC3E}">
        <p14:creationId xmlns:p14="http://schemas.microsoft.com/office/powerpoint/2010/main" val="2161286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外部発表リスト：国際会議・投稿論文</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47</a:t>
            </a:fld>
            <a:endParaRPr kumimoji="1" lang="ja-JP" altLang="en-US"/>
          </a:p>
        </p:txBody>
      </p:sp>
      <p:graphicFrame>
        <p:nvGraphicFramePr>
          <p:cNvPr id="7" name="表 6">
            <a:extLst>
              <a:ext uri="{FF2B5EF4-FFF2-40B4-BE49-F238E27FC236}">
                <a16:creationId xmlns:a16="http://schemas.microsoft.com/office/drawing/2014/main" id="{7A60E2C5-8187-4488-926F-648C13EC553F}"/>
              </a:ext>
            </a:extLst>
          </p:cNvPr>
          <p:cNvGraphicFramePr>
            <a:graphicFrameLocks noGrp="1"/>
          </p:cNvGraphicFramePr>
          <p:nvPr>
            <p:extLst>
              <p:ext uri="{D42A27DB-BD31-4B8C-83A1-F6EECF244321}">
                <p14:modId xmlns:p14="http://schemas.microsoft.com/office/powerpoint/2010/main" val="402361890"/>
              </p:ext>
            </p:extLst>
          </p:nvPr>
        </p:nvGraphicFramePr>
        <p:xfrm>
          <a:off x="85142" y="899200"/>
          <a:ext cx="12021715" cy="2804160"/>
        </p:xfrm>
        <a:graphic>
          <a:graphicData uri="http://schemas.openxmlformats.org/drawingml/2006/table">
            <a:tbl>
              <a:tblPr firstRow="1" bandRow="1">
                <a:tableStyleId>{5C22544A-7EE6-4342-B048-85BDC9FD1C3A}</a:tableStyleId>
              </a:tblPr>
              <a:tblGrid>
                <a:gridCol w="400404">
                  <a:extLst>
                    <a:ext uri="{9D8B030D-6E8A-4147-A177-3AD203B41FA5}">
                      <a16:colId xmlns:a16="http://schemas.microsoft.com/office/drawing/2014/main" val="1557529332"/>
                    </a:ext>
                  </a:extLst>
                </a:gridCol>
                <a:gridCol w="11621311">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国際会議発表</a:t>
                      </a:r>
                      <a:endParaRPr kumimoji="1" lang="en-US" altLang="ja-JP"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1</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kern="1200" dirty="0">
                          <a:solidFill>
                            <a:schemeClr val="dk1"/>
                          </a:solidFill>
                          <a:effectLst/>
                          <a:latin typeface="+mn-lt"/>
                          <a:ea typeface="+mn-ea"/>
                          <a:cs typeface="+mn-cs"/>
                        </a:rPr>
                        <a:t>Y. Yasuda, W. Kumagai, K. Tamura, K. Yasuda: </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MOEA/D with Feasibility-based Weight Adjustment for Constrained Optimization</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 IEEE Symposium Series on Computational Intelligence 2022, pp.1560-1566</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2022.12.7</a:t>
                      </a:r>
                      <a:r>
                        <a:rPr kumimoji="1" lang="ja-JP" altLang="ja-JP" sz="1800" kern="1200" dirty="0">
                          <a:solidFill>
                            <a:schemeClr val="dk1"/>
                          </a:solidFill>
                          <a:effectLst/>
                          <a:latin typeface="+mn-lt"/>
                          <a:ea typeface="+mn-ea"/>
                          <a:cs typeface="+mn-cs"/>
                        </a:rPr>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309497">
                <a:tc>
                  <a:txBody>
                    <a:bodyPr/>
                    <a:lstStyle/>
                    <a:p>
                      <a:pPr algn="ctr"/>
                      <a:r>
                        <a:rPr kumimoji="1" lang="en-US" altLang="ja-JP" sz="1800" dirty="0"/>
                        <a:t>2</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Y. Yasuda, H. Kojima, W. Kumagai, K. Tamura, K. Yasuda: “A Switching Normalization Method in Decomposition-based Constraint Handling for Constrained Optimization”,</a:t>
                      </a:r>
                      <a:r>
                        <a:rPr kumimoji="1" lang="ja-JP" altLang="en-US" sz="1800" dirty="0"/>
                        <a:t> </a:t>
                      </a:r>
                      <a:r>
                        <a:rPr kumimoji="1" lang="en-US" altLang="ja-JP" sz="1800" dirty="0"/>
                        <a:t>SICE Annual Conference 2023, SaPMT8.5</a:t>
                      </a:r>
                      <a:r>
                        <a:rPr kumimoji="1" lang="ja-JP" altLang="en-US" sz="1600" dirty="0"/>
                        <a:t>（</a:t>
                      </a:r>
                      <a:r>
                        <a:rPr kumimoji="1" lang="en-US" altLang="ja-JP" sz="1600" dirty="0"/>
                        <a:t>2023.9.9</a:t>
                      </a:r>
                      <a:r>
                        <a:rPr kumimoji="1" lang="ja-JP" altLang="en-US" sz="1600" dirty="0"/>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309497">
                <a:tc>
                  <a:txBody>
                    <a:bodyPr/>
                    <a:lstStyle/>
                    <a:p>
                      <a:pPr algn="ctr"/>
                      <a:r>
                        <a:rPr kumimoji="1" lang="en-US" altLang="ja-JP" sz="1800" dirty="0"/>
                        <a:t>3</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S. Sato, W. Kumagai, Y. Yasuda, K. Tamura, K. Yasuda: “Differential Evolution Using Superior Infeasible Solutions for Constrained Optimization”,</a:t>
                      </a:r>
                      <a:r>
                        <a:rPr kumimoji="1" lang="ja-JP" altLang="en-US" sz="1800" dirty="0"/>
                        <a:t> </a:t>
                      </a:r>
                      <a:r>
                        <a:rPr kumimoji="1" lang="en-US" altLang="ja-JP" sz="1800" dirty="0"/>
                        <a:t>IEEE Conference Systems, Man, Cybernetics 2023, </a:t>
                      </a:r>
                      <a:r>
                        <a:rPr kumimoji="1" lang="en-US" altLang="ja-JP" sz="1800" b="0" i="0" kern="1200" dirty="0">
                          <a:solidFill>
                            <a:schemeClr val="dk1"/>
                          </a:solidFill>
                          <a:effectLst/>
                          <a:latin typeface="+mn-lt"/>
                          <a:ea typeface="+mn-ea"/>
                          <a:cs typeface="+mn-cs"/>
                        </a:rPr>
                        <a:t>We-PS30-T8.3</a:t>
                      </a:r>
                      <a:r>
                        <a:rPr kumimoji="1" lang="ja-JP" altLang="en-US" sz="1600" dirty="0"/>
                        <a:t>（</a:t>
                      </a:r>
                      <a:r>
                        <a:rPr kumimoji="1" lang="en-US" altLang="ja-JP" sz="1600" dirty="0"/>
                        <a:t>2023.10.4</a:t>
                      </a:r>
                      <a:r>
                        <a:rPr kumimoji="1" lang="ja-JP" altLang="en-US" sz="1600" dirty="0"/>
                        <a:t>）</a:t>
                      </a:r>
                      <a:endParaRPr kumimoji="1" lang="ja-JP" altLang="en-US" sz="1800" dirty="0">
                        <a:solidFill>
                          <a:srgbClr val="FF0000"/>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0827824"/>
                  </a:ext>
                </a:extLst>
              </a:tr>
            </a:tbl>
          </a:graphicData>
        </a:graphic>
      </p:graphicFrame>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3. </a:t>
            </a:r>
            <a:r>
              <a:rPr kumimoji="1" lang="ja-JP" altLang="en-US" sz="1600" b="1" dirty="0">
                <a:solidFill>
                  <a:schemeClr val="bg1"/>
                </a:solidFill>
              </a:rPr>
              <a:t>共同研究の外部発表</a:t>
            </a:r>
          </a:p>
        </p:txBody>
      </p:sp>
      <p:graphicFrame>
        <p:nvGraphicFramePr>
          <p:cNvPr id="4" name="表 3">
            <a:extLst>
              <a:ext uri="{FF2B5EF4-FFF2-40B4-BE49-F238E27FC236}">
                <a16:creationId xmlns:a16="http://schemas.microsoft.com/office/drawing/2014/main" id="{1746C023-9E1C-0B8F-CB33-5BCFB98DAD3B}"/>
              </a:ext>
            </a:extLst>
          </p:cNvPr>
          <p:cNvGraphicFramePr>
            <a:graphicFrameLocks noGrp="1"/>
          </p:cNvGraphicFramePr>
          <p:nvPr>
            <p:extLst>
              <p:ext uri="{D42A27DB-BD31-4B8C-83A1-F6EECF244321}">
                <p14:modId xmlns:p14="http://schemas.microsoft.com/office/powerpoint/2010/main" val="1784417646"/>
              </p:ext>
            </p:extLst>
          </p:nvPr>
        </p:nvGraphicFramePr>
        <p:xfrm>
          <a:off x="85142" y="3828046"/>
          <a:ext cx="12021715" cy="2286000"/>
        </p:xfrm>
        <a:graphic>
          <a:graphicData uri="http://schemas.openxmlformats.org/drawingml/2006/table">
            <a:tbl>
              <a:tblPr firstRow="1" bandRow="1">
                <a:tableStyleId>{5C22544A-7EE6-4342-B048-85BDC9FD1C3A}</a:tableStyleId>
              </a:tblPr>
              <a:tblGrid>
                <a:gridCol w="418171">
                  <a:extLst>
                    <a:ext uri="{9D8B030D-6E8A-4147-A177-3AD203B41FA5}">
                      <a16:colId xmlns:a16="http://schemas.microsoft.com/office/drawing/2014/main" val="1557529332"/>
                    </a:ext>
                  </a:extLst>
                </a:gridCol>
                <a:gridCol w="11603544">
                  <a:extLst>
                    <a:ext uri="{9D8B030D-6E8A-4147-A177-3AD203B41FA5}">
                      <a16:colId xmlns:a16="http://schemas.microsoft.com/office/drawing/2014/main" val="1804296625"/>
                    </a:ext>
                  </a:extLst>
                </a:gridCol>
              </a:tblGrid>
              <a:tr h="169321">
                <a:tc gridSpan="2">
                  <a:txBody>
                    <a:bodyPr/>
                    <a:lstStyle/>
                    <a:p>
                      <a:pPr algn="ctr"/>
                      <a:r>
                        <a:rPr kumimoji="1" lang="ja-JP" altLang="en-US" sz="1800" dirty="0"/>
                        <a:t>投稿論文</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92464">
                <a:tc>
                  <a:txBody>
                    <a:bodyPr/>
                    <a:lstStyle/>
                    <a:p>
                      <a:pPr algn="ctr"/>
                      <a:r>
                        <a:rPr kumimoji="1" lang="en-US" altLang="ja-JP" sz="1800" dirty="0"/>
                        <a:t>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安田・熊谷・田村・安田：「</a:t>
                      </a:r>
                      <a:r>
                        <a:rPr kumimoji="1" lang="en-US" altLang="ja-JP" sz="1800" dirty="0"/>
                        <a:t>MOEA/D</a:t>
                      </a:r>
                      <a:r>
                        <a:rPr kumimoji="1" lang="ja-JP" altLang="en-US" sz="1800" dirty="0"/>
                        <a:t>の有制約最適化への拡張と適応的重み調整に関する基礎検討」，電気学会 </a:t>
                      </a:r>
                      <a:r>
                        <a:rPr kumimoji="1" lang="en-US" altLang="ja-JP" sz="1800" dirty="0"/>
                        <a:t>C</a:t>
                      </a:r>
                      <a:r>
                        <a:rPr kumimoji="1" lang="ja-JP" altLang="en-US" sz="1800" dirty="0"/>
                        <a:t>部門誌，</a:t>
                      </a:r>
                      <a:r>
                        <a:rPr kumimoji="1" lang="en-US" altLang="ja-JP" sz="1800" dirty="0"/>
                        <a:t>Vol.142</a:t>
                      </a:r>
                      <a:r>
                        <a:rPr kumimoji="1" lang="ja-JP" altLang="en-US" sz="1800" dirty="0"/>
                        <a:t>，</a:t>
                      </a:r>
                      <a:r>
                        <a:rPr kumimoji="1" lang="en-US" altLang="ja-JP" sz="1800" dirty="0"/>
                        <a:t>No.1</a:t>
                      </a:r>
                      <a:r>
                        <a:rPr kumimoji="1" lang="ja-JP" altLang="en-US" sz="1800" dirty="0"/>
                        <a:t>，</a:t>
                      </a:r>
                      <a:r>
                        <a:rPr kumimoji="1" lang="en-US" altLang="ja-JP" sz="1800" dirty="0"/>
                        <a:t>pp.108-109</a:t>
                      </a:r>
                      <a:r>
                        <a:rPr kumimoji="1" lang="ja-JP" altLang="en-US" sz="1800" dirty="0"/>
                        <a:t>（</a:t>
                      </a:r>
                      <a:r>
                        <a:rPr kumimoji="1" lang="en-US" altLang="ja-JP" sz="1800" dirty="0"/>
                        <a:t>2022.01</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292464">
                <a:tc>
                  <a:txBody>
                    <a:bodyPr/>
                    <a:lstStyle/>
                    <a:p>
                      <a:pPr algn="ctr"/>
                      <a:r>
                        <a:rPr kumimoji="1" lang="en-US" altLang="ja-JP" sz="1800" dirty="0"/>
                        <a:t>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安田・熊谷・田村・安田：「有制約最適化のための制約条件の目的関数化と適応的重み調整を用いた</a:t>
                      </a:r>
                      <a:r>
                        <a:rPr kumimoji="1" lang="en-US" altLang="ja-JP" sz="1800" dirty="0"/>
                        <a:t>MOEA/D</a:t>
                      </a:r>
                      <a:r>
                        <a:rPr kumimoji="1" lang="ja-JP" altLang="en-US" sz="1800" dirty="0"/>
                        <a:t>」，電気学会 </a:t>
                      </a:r>
                      <a:r>
                        <a:rPr kumimoji="1" lang="en-US" altLang="ja-JP" sz="1800" dirty="0"/>
                        <a:t>C</a:t>
                      </a:r>
                      <a:r>
                        <a:rPr kumimoji="1" lang="ja-JP" altLang="en-US" sz="1800" dirty="0"/>
                        <a:t>部門誌，</a:t>
                      </a:r>
                      <a:r>
                        <a:rPr kumimoji="1" lang="en-US" altLang="ja-JP" sz="1800" dirty="0"/>
                        <a:t>Vol.143</a:t>
                      </a:r>
                      <a:r>
                        <a:rPr kumimoji="1" lang="ja-JP" altLang="en-US" sz="1800" dirty="0"/>
                        <a:t>，</a:t>
                      </a:r>
                      <a:r>
                        <a:rPr kumimoji="1" lang="en-US" altLang="ja-JP" sz="1800" dirty="0"/>
                        <a:t>No.3</a:t>
                      </a:r>
                      <a:r>
                        <a:rPr kumimoji="1" lang="ja-JP" altLang="en-US" sz="1800" dirty="0"/>
                        <a:t>，</a:t>
                      </a:r>
                      <a:r>
                        <a:rPr kumimoji="1" lang="en-US" altLang="ja-JP" sz="1800" dirty="0"/>
                        <a:t>pp.353-363</a:t>
                      </a:r>
                      <a:r>
                        <a:rPr kumimoji="1" lang="ja-JP" altLang="en-US" sz="1800" dirty="0"/>
                        <a:t>（</a:t>
                      </a:r>
                      <a:r>
                        <a:rPr kumimoji="1" lang="en-US" altLang="ja-JP" sz="1800" dirty="0"/>
                        <a:t>2023.03</a:t>
                      </a:r>
                      <a:r>
                        <a:rPr kumimoji="1" lang="ja-JP" altLang="en-US" sz="1800" dirty="0"/>
                        <a:t>）</a:t>
                      </a:r>
                      <a:endParaRPr kumimoji="1" lang="ja-JP" altLang="en-US" sz="1800" dirty="0">
                        <a:solidFill>
                          <a:srgbClr val="FF0000"/>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292464">
                <a:tc>
                  <a:txBody>
                    <a:bodyPr/>
                    <a:lstStyle/>
                    <a:p>
                      <a:pPr algn="ctr"/>
                      <a:r>
                        <a:rPr kumimoji="1" lang="en-US" altLang="ja-JP" sz="1800" dirty="0"/>
                        <a:t>3</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solidFill>
                            <a:schemeClr val="tx1"/>
                          </a:solidFill>
                        </a:rPr>
                        <a:t>安田・小嶋・熊谷・田村・安田：「有制約最適化のための分割に基づく制約対処法における正規化の検討」，電気学会 </a:t>
                      </a:r>
                      <a:r>
                        <a:rPr kumimoji="1" lang="en-US" altLang="ja-JP" sz="1800" dirty="0">
                          <a:solidFill>
                            <a:schemeClr val="tx1"/>
                          </a:solidFill>
                        </a:rPr>
                        <a:t>C</a:t>
                      </a:r>
                      <a:r>
                        <a:rPr kumimoji="1" lang="ja-JP" altLang="en-US" sz="1800" dirty="0">
                          <a:solidFill>
                            <a:schemeClr val="tx1"/>
                          </a:solidFill>
                        </a:rPr>
                        <a:t>部門誌（</a:t>
                      </a:r>
                      <a:r>
                        <a:rPr kumimoji="1" lang="en-US" altLang="ja-JP" sz="1800" dirty="0">
                          <a:solidFill>
                            <a:schemeClr val="tx1"/>
                          </a:solidFill>
                        </a:rPr>
                        <a:t>2024</a:t>
                      </a:r>
                      <a:r>
                        <a:rPr kumimoji="1" lang="ja-JP" altLang="en-US" sz="1800" dirty="0">
                          <a:solidFill>
                            <a:schemeClr val="tx1"/>
                          </a:solidFill>
                        </a:rPr>
                        <a:t>）</a:t>
                      </a:r>
                      <a:r>
                        <a:rPr kumimoji="1" lang="en-US" altLang="ja-JP" sz="1800" dirty="0">
                          <a:solidFill>
                            <a:schemeClr val="accent4"/>
                          </a:solidFill>
                        </a:rPr>
                        <a:t>【</a:t>
                      </a:r>
                      <a:r>
                        <a:rPr kumimoji="1" lang="ja-JP" altLang="en-US" sz="1800" dirty="0">
                          <a:solidFill>
                            <a:schemeClr val="accent4"/>
                          </a:solidFill>
                        </a:rPr>
                        <a:t>査読中</a:t>
                      </a:r>
                      <a:r>
                        <a:rPr kumimoji="1" lang="en-US" altLang="ja-JP" sz="1800" dirty="0">
                          <a:solidFill>
                            <a:schemeClr val="accent4"/>
                          </a:solidFill>
                        </a:rPr>
                        <a:t>】</a:t>
                      </a:r>
                      <a:endParaRPr kumimoji="1" lang="ja-JP" altLang="en-US" sz="1800" dirty="0">
                        <a:solidFill>
                          <a:schemeClr val="accent4"/>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438087"/>
                  </a:ext>
                </a:extLst>
              </a:tr>
            </a:tbl>
          </a:graphicData>
        </a:graphic>
      </p:graphicFrame>
    </p:spTree>
    <p:extLst>
      <p:ext uri="{BB962C8B-B14F-4D97-AF65-F5344CB8AC3E}">
        <p14:creationId xmlns:p14="http://schemas.microsoft.com/office/powerpoint/2010/main" val="3805104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7258"/>
            <a:ext cx="11400125" cy="518094"/>
          </a:xfrm>
        </p:spPr>
        <p:txBody>
          <a:bodyPr/>
          <a:lstStyle/>
          <a:p>
            <a:r>
              <a:rPr lang="ja-JP" altLang="en-US" dirty="0"/>
              <a:t>今後の動向の確認</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48</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ja-JP" altLang="en-US" sz="2800" dirty="0"/>
              <a:t>共同研究契約書で今後の動向に関する記載があるため、双方で確認済の対応に従う。</a:t>
            </a:r>
            <a:endParaRPr lang="en-US" altLang="ja-JP" sz="2800" dirty="0"/>
          </a:p>
          <a:p>
            <a:pPr lvl="1"/>
            <a:r>
              <a:rPr lang="en-US" altLang="ja-JP" sz="2400" dirty="0"/>
              <a:t>[</a:t>
            </a:r>
            <a:r>
              <a:rPr lang="ja-JP" altLang="en-US" sz="2400" dirty="0"/>
              <a:t>第</a:t>
            </a:r>
            <a:r>
              <a:rPr lang="en-US" altLang="ja-JP" sz="2400" dirty="0"/>
              <a:t>2</a:t>
            </a:r>
            <a:r>
              <a:rPr lang="ja-JP" altLang="en-US" sz="2400" dirty="0"/>
              <a:t>条</a:t>
            </a:r>
            <a:r>
              <a:rPr lang="en-US" altLang="ja-JP" sz="2400" dirty="0"/>
              <a:t>]</a:t>
            </a:r>
            <a:r>
              <a:rPr lang="ja-JP" altLang="en-US" sz="2400" dirty="0"/>
              <a:t> 本共同研究は非線形</a:t>
            </a:r>
            <a:r>
              <a:rPr lang="en-US" altLang="ja-JP" sz="2400" dirty="0"/>
              <a:t>/</a:t>
            </a:r>
            <a:r>
              <a:rPr lang="ja-JP" altLang="en-US" sz="2400" dirty="0"/>
              <a:t>動的</a:t>
            </a:r>
            <a:r>
              <a:rPr lang="en-US" altLang="ja-JP" sz="2400" dirty="0"/>
              <a:t>/</a:t>
            </a:r>
            <a:r>
              <a:rPr lang="ja-JP" altLang="en-US" sz="2400" dirty="0"/>
              <a:t>有制約を対象としているため、今後の有制約に関する研究と重複することを疑われる可能性がある</a:t>
            </a:r>
            <a:endParaRPr lang="en-US" altLang="ja-JP" sz="2400" dirty="0"/>
          </a:p>
          <a:p>
            <a:pPr lvl="2">
              <a:spcBef>
                <a:spcPts val="1200"/>
              </a:spcBef>
              <a:buFont typeface="Wingdings" panose="05000000000000000000" pitchFamily="2" charset="2"/>
              <a:buChar char="Ø"/>
            </a:pPr>
            <a:r>
              <a:rPr lang="ja-JP" altLang="en-US" sz="2000" dirty="0"/>
              <a:t>目的数の記載がないため、単一目的の制約対処法だけでなく、多目的の制約対処法も含まれる</a:t>
            </a:r>
            <a:endParaRPr lang="en-US" altLang="ja-JP" sz="2000" dirty="0"/>
          </a:p>
          <a:p>
            <a:pPr lvl="1"/>
            <a:r>
              <a:rPr lang="en-US" altLang="ja-JP" sz="2400" dirty="0"/>
              <a:t>[</a:t>
            </a:r>
            <a:r>
              <a:rPr lang="ja-JP" altLang="en-US" sz="2400" dirty="0"/>
              <a:t>第</a:t>
            </a:r>
            <a:r>
              <a:rPr lang="en-US" altLang="ja-JP" sz="2400" dirty="0"/>
              <a:t>18</a:t>
            </a:r>
            <a:r>
              <a:rPr lang="ja-JP" altLang="en-US" sz="2400" dirty="0"/>
              <a:t>条</a:t>
            </a:r>
            <a:r>
              <a:rPr lang="en-US" altLang="ja-JP" sz="2400" dirty="0"/>
              <a:t>]</a:t>
            </a:r>
            <a:r>
              <a:rPr lang="ja-JP" altLang="en-US" sz="2400" dirty="0"/>
              <a:t> 成果公表の</a:t>
            </a:r>
            <a:r>
              <a:rPr lang="en-US" altLang="ja-JP" sz="2400" dirty="0"/>
              <a:t>1</a:t>
            </a:r>
            <a:r>
              <a:rPr lang="ja-JP" altLang="en-US" sz="2400" dirty="0"/>
              <a:t>か月前までに相手に書面にて通知する必要があるため、その通知方法は事前に決定したものに従う</a:t>
            </a:r>
            <a:endParaRPr lang="en-US" altLang="ja-JP" sz="2400" dirty="0"/>
          </a:p>
          <a:p>
            <a:pPr lvl="2">
              <a:spcBef>
                <a:spcPts val="1200"/>
              </a:spcBef>
              <a:buFont typeface="Wingdings" panose="05000000000000000000" pitchFamily="2" charset="2"/>
              <a:buChar char="Ø"/>
            </a:pPr>
            <a:r>
              <a:rPr lang="ja-JP" altLang="en-US" sz="2000" dirty="0"/>
              <a:t>条文と通知方法は後スライドに掲載</a:t>
            </a:r>
            <a:endParaRPr lang="en-US" altLang="ja-JP" sz="2000" dirty="0"/>
          </a:p>
          <a:p>
            <a:r>
              <a:rPr lang="ja-JP" altLang="en-US" sz="2800" dirty="0"/>
              <a:t>一方、本契約とは独立に、学生へのサポートは引き続き実施していく予定。</a:t>
            </a:r>
            <a:endParaRPr lang="en-US" altLang="ja-JP" sz="2800" dirty="0"/>
          </a:p>
          <a:p>
            <a:pPr lvl="1"/>
            <a:r>
              <a:rPr lang="ja-JP" altLang="en-US" sz="2400" dirty="0"/>
              <a:t>熊谷発端のテーマであるため、責任をもって修論・博論の完成を見据えたサポートをする</a:t>
            </a:r>
            <a:endParaRPr lang="en-US" altLang="ja-JP" sz="2400" dirty="0"/>
          </a:p>
          <a:p>
            <a:pPr lvl="1"/>
            <a:r>
              <a:rPr lang="ja-JP" altLang="en-US" sz="2400" dirty="0"/>
              <a:t>ただし、</a:t>
            </a:r>
            <a:r>
              <a:rPr lang="en-US" altLang="ja-JP" sz="2400" dirty="0"/>
              <a:t>OB</a:t>
            </a:r>
            <a:r>
              <a:rPr lang="ja-JP" altLang="en-US" sz="2400" dirty="0"/>
              <a:t>のアドバイスという位置づけのため、その期間の成果物の共著者にはならない</a:t>
            </a:r>
            <a:endParaRPr lang="en-US" altLang="ja-JP" sz="2400" dirty="0"/>
          </a:p>
        </p:txBody>
      </p:sp>
      <p:sp>
        <p:nvSpPr>
          <p:cNvPr id="4" name="テキスト ボックス 3">
            <a:extLst>
              <a:ext uri="{FF2B5EF4-FFF2-40B4-BE49-F238E27FC236}">
                <a16:creationId xmlns:a16="http://schemas.microsoft.com/office/drawing/2014/main" id="{D2DD1C69-DCA8-CED6-ED79-135F74968E43}"/>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契約書と今後の活動</a:t>
            </a:r>
          </a:p>
        </p:txBody>
      </p:sp>
    </p:spTree>
    <p:extLst>
      <p:ext uri="{BB962C8B-B14F-4D97-AF65-F5344CB8AC3E}">
        <p14:creationId xmlns:p14="http://schemas.microsoft.com/office/powerpoint/2010/main" val="1101706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kumimoji="1" lang="ja-JP" altLang="en-US" dirty="0"/>
              <a:t>契約条項・条文（抜粋）と解釈①</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49</a:t>
            </a:fld>
            <a:endParaRPr kumimoji="1" lang="ja-JP" altLang="en-US"/>
          </a:p>
        </p:txBody>
      </p:sp>
      <p:sp>
        <p:nvSpPr>
          <p:cNvPr id="5" name="テキスト ボックス 4">
            <a:extLst>
              <a:ext uri="{FF2B5EF4-FFF2-40B4-BE49-F238E27FC236}">
                <a16:creationId xmlns:a16="http://schemas.microsoft.com/office/drawing/2014/main" id="{6CECB645-CEC6-B483-BEDC-7D4B0F0FEE1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契約書と今後の活動</a:t>
            </a:r>
          </a:p>
        </p:txBody>
      </p:sp>
      <p:sp>
        <p:nvSpPr>
          <p:cNvPr id="12" name="テキスト ボックス 11">
            <a:extLst>
              <a:ext uri="{FF2B5EF4-FFF2-40B4-BE49-F238E27FC236}">
                <a16:creationId xmlns:a16="http://schemas.microsoft.com/office/drawing/2014/main" id="{36ECF6B2-DE2D-063D-928F-0C021E56EBB8}"/>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7" name="正方形/長方形 6">
            <a:extLst>
              <a:ext uri="{FF2B5EF4-FFF2-40B4-BE49-F238E27FC236}">
                <a16:creationId xmlns:a16="http://schemas.microsoft.com/office/drawing/2014/main" id="{BB43E7BC-4B10-6E22-3E80-D445161C5ECB}"/>
              </a:ext>
            </a:extLst>
          </p:cNvPr>
          <p:cNvSpPr/>
          <p:nvPr/>
        </p:nvSpPr>
        <p:spPr>
          <a:xfrm>
            <a:off x="3514723" y="1328962"/>
            <a:ext cx="4229102" cy="458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研究目的：非線形／動的／有制約対象に対する最適化手法の開発</a:t>
            </a:r>
          </a:p>
        </p:txBody>
      </p:sp>
      <p:sp>
        <p:nvSpPr>
          <p:cNvPr id="11" name="正方形/長方形 10">
            <a:extLst>
              <a:ext uri="{FF2B5EF4-FFF2-40B4-BE49-F238E27FC236}">
                <a16:creationId xmlns:a16="http://schemas.microsoft.com/office/drawing/2014/main" id="{00B10412-8280-4C46-F44D-5D6DCAD60644}"/>
              </a:ext>
            </a:extLst>
          </p:cNvPr>
          <p:cNvSpPr/>
          <p:nvPr/>
        </p:nvSpPr>
        <p:spPr>
          <a:xfrm>
            <a:off x="3514723" y="2140046"/>
            <a:ext cx="4229102" cy="848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chemeClr val="tx1"/>
                </a:solidFill>
              </a:rPr>
              <a:t>実績報告書を</a:t>
            </a:r>
            <a:r>
              <a:rPr kumimoji="1" lang="en-US" altLang="ja-JP" sz="1600" dirty="0">
                <a:solidFill>
                  <a:schemeClr val="tx1"/>
                </a:solidFill>
              </a:rPr>
              <a:t>2024</a:t>
            </a:r>
            <a:r>
              <a:rPr kumimoji="1" lang="ja-JP" altLang="en-US" sz="1600" dirty="0">
                <a:solidFill>
                  <a:schemeClr val="tx1"/>
                </a:solidFill>
              </a:rPr>
              <a:t>年</a:t>
            </a:r>
            <a:r>
              <a:rPr kumimoji="1" lang="en-US" altLang="ja-JP" sz="1600" dirty="0">
                <a:solidFill>
                  <a:schemeClr val="tx1"/>
                </a:solidFill>
              </a:rPr>
              <a:t>4</a:t>
            </a:r>
            <a:r>
              <a:rPr kumimoji="1" lang="ja-JP" altLang="en-US" sz="1600" dirty="0">
                <a:solidFill>
                  <a:schemeClr val="tx1"/>
                </a:solidFill>
              </a:rPr>
              <a:t>月</a:t>
            </a:r>
            <a:r>
              <a:rPr kumimoji="1" lang="en-US" altLang="ja-JP" sz="1600" dirty="0">
                <a:solidFill>
                  <a:schemeClr val="tx1"/>
                </a:solidFill>
              </a:rPr>
              <a:t>30</a:t>
            </a:r>
            <a:r>
              <a:rPr kumimoji="1" lang="ja-JP" altLang="en-US" sz="1600" dirty="0">
                <a:solidFill>
                  <a:schemeClr val="tx1"/>
                </a:solidFill>
              </a:rPr>
              <a:t>日以内にとりまとめる。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実績報告書の著作権は、甲乙共有とする。</a:t>
            </a:r>
            <a:endParaRPr kumimoji="1" lang="en-US" altLang="ja-JP" sz="1600" dirty="0">
              <a:solidFill>
                <a:schemeClr val="tx1"/>
              </a:solidFill>
            </a:endParaRPr>
          </a:p>
        </p:txBody>
      </p:sp>
      <p:sp>
        <p:nvSpPr>
          <p:cNvPr id="16" name="正方形/長方形 15">
            <a:extLst>
              <a:ext uri="{FF2B5EF4-FFF2-40B4-BE49-F238E27FC236}">
                <a16:creationId xmlns:a16="http://schemas.microsoft.com/office/drawing/2014/main" id="{46148E70-A0BE-EDF6-F025-DC11935283E8}"/>
              </a:ext>
            </a:extLst>
          </p:cNvPr>
          <p:cNvSpPr/>
          <p:nvPr/>
        </p:nvSpPr>
        <p:spPr>
          <a:xfrm>
            <a:off x="3524247" y="3069559"/>
            <a:ext cx="4229102" cy="848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chemeClr val="tx1"/>
                </a:solidFill>
              </a:rPr>
              <a:t>甲乙協議の上、ノウハウに該当するのものについて、速やかに指定し、秘密として保持する。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秘匿すべき期間は原則</a:t>
            </a:r>
            <a:r>
              <a:rPr kumimoji="1" lang="en-US" altLang="ja-JP" sz="1600" dirty="0">
                <a:solidFill>
                  <a:schemeClr val="tx1"/>
                </a:solidFill>
              </a:rPr>
              <a:t>2027</a:t>
            </a:r>
            <a:r>
              <a:rPr kumimoji="1" lang="ja-JP" altLang="en-US" sz="1600" dirty="0">
                <a:solidFill>
                  <a:schemeClr val="tx1"/>
                </a:solidFill>
              </a:rPr>
              <a:t>年</a:t>
            </a:r>
            <a:r>
              <a:rPr kumimoji="1" lang="en-US" altLang="ja-JP" sz="1600" dirty="0">
                <a:solidFill>
                  <a:schemeClr val="tx1"/>
                </a:solidFill>
              </a:rPr>
              <a:t>3</a:t>
            </a:r>
            <a:r>
              <a:rPr kumimoji="1" lang="ja-JP" altLang="en-US" sz="1600" dirty="0">
                <a:solidFill>
                  <a:schemeClr val="tx1"/>
                </a:solidFill>
              </a:rPr>
              <a:t>月</a:t>
            </a:r>
            <a:r>
              <a:rPr kumimoji="1" lang="en-US" altLang="ja-JP" sz="1600" dirty="0">
                <a:solidFill>
                  <a:schemeClr val="tx1"/>
                </a:solidFill>
              </a:rPr>
              <a:t>31</a:t>
            </a:r>
            <a:r>
              <a:rPr kumimoji="1" lang="ja-JP" altLang="en-US" sz="1600" dirty="0">
                <a:solidFill>
                  <a:schemeClr val="tx1"/>
                </a:solidFill>
              </a:rPr>
              <a:t>日とする。</a:t>
            </a:r>
            <a:endParaRPr kumimoji="1" lang="en-US" altLang="ja-JP" sz="1600" dirty="0">
              <a:solidFill>
                <a:schemeClr val="tx1"/>
              </a:solidFill>
            </a:endParaRPr>
          </a:p>
        </p:txBody>
      </p:sp>
      <p:sp>
        <p:nvSpPr>
          <p:cNvPr id="19" name="正方形/長方形 18">
            <a:extLst>
              <a:ext uri="{FF2B5EF4-FFF2-40B4-BE49-F238E27FC236}">
                <a16:creationId xmlns:a16="http://schemas.microsoft.com/office/drawing/2014/main" id="{054CFAD6-9B6E-0B30-8B06-DC047DA7BC74}"/>
              </a:ext>
            </a:extLst>
          </p:cNvPr>
          <p:cNvSpPr/>
          <p:nvPr/>
        </p:nvSpPr>
        <p:spPr>
          <a:xfrm>
            <a:off x="3514723" y="4059427"/>
            <a:ext cx="4229102" cy="210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chemeClr val="tx1"/>
                </a:solidFill>
              </a:rPr>
              <a:t>実績報告書の完成前に発明等が生じた場合、相互に通知する。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発明等は原則として甲乙共有とする。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出願等を行うときは知的財産権の持分を協議して定めた上で共同して出願する。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単独所有の場合、所有者が出願手続や権利保全を自らの裁量で行うが、相手の承認を得る。</a:t>
            </a:r>
            <a:endParaRPr kumimoji="1" lang="en-US" altLang="ja-JP" sz="1600" dirty="0">
              <a:solidFill>
                <a:schemeClr val="tx1"/>
              </a:solidFill>
            </a:endParaRPr>
          </a:p>
        </p:txBody>
      </p:sp>
      <p:sp>
        <p:nvSpPr>
          <p:cNvPr id="28" name="正方形/長方形 27">
            <a:extLst>
              <a:ext uri="{FF2B5EF4-FFF2-40B4-BE49-F238E27FC236}">
                <a16:creationId xmlns:a16="http://schemas.microsoft.com/office/drawing/2014/main" id="{3632922E-8D72-16BF-C26F-4CAA2803EC3B}"/>
              </a:ext>
            </a:extLst>
          </p:cNvPr>
          <p:cNvSpPr/>
          <p:nvPr/>
        </p:nvSpPr>
        <p:spPr>
          <a:xfrm>
            <a:off x="7848597" y="1329231"/>
            <a:ext cx="4229102" cy="458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「単一目的」の記載がないため、今後の有制約の研究も、同様の目的とみなされる可能性がある。</a:t>
            </a:r>
          </a:p>
        </p:txBody>
      </p:sp>
      <p:sp>
        <p:nvSpPr>
          <p:cNvPr id="29" name="テキスト ボックス 28">
            <a:extLst>
              <a:ext uri="{FF2B5EF4-FFF2-40B4-BE49-F238E27FC236}">
                <a16:creationId xmlns:a16="http://schemas.microsoft.com/office/drawing/2014/main" id="{8CFE192F-1267-8921-98E4-7D267BBFD305}"/>
              </a:ext>
            </a:extLst>
          </p:cNvPr>
          <p:cNvSpPr txBox="1"/>
          <p:nvPr/>
        </p:nvSpPr>
        <p:spPr>
          <a:xfrm>
            <a:off x="304797" y="851830"/>
            <a:ext cx="3114677"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契約条項</a:t>
            </a:r>
          </a:p>
        </p:txBody>
      </p:sp>
      <p:sp>
        <p:nvSpPr>
          <p:cNvPr id="30" name="テキスト ボックス 29">
            <a:extLst>
              <a:ext uri="{FF2B5EF4-FFF2-40B4-BE49-F238E27FC236}">
                <a16:creationId xmlns:a16="http://schemas.microsoft.com/office/drawing/2014/main" id="{625F2883-3108-8921-DE40-F1D92CE0DC5E}"/>
              </a:ext>
            </a:extLst>
          </p:cNvPr>
          <p:cNvSpPr txBox="1"/>
          <p:nvPr/>
        </p:nvSpPr>
        <p:spPr>
          <a:xfrm>
            <a:off x="3524247" y="846374"/>
            <a:ext cx="4219578"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条文（抜粋）</a:t>
            </a:r>
          </a:p>
        </p:txBody>
      </p:sp>
      <p:sp>
        <p:nvSpPr>
          <p:cNvPr id="31" name="テキスト ボックス 30">
            <a:extLst>
              <a:ext uri="{FF2B5EF4-FFF2-40B4-BE49-F238E27FC236}">
                <a16:creationId xmlns:a16="http://schemas.microsoft.com/office/drawing/2014/main" id="{85E87B29-CB67-BEAA-AB54-8C378EE4CD18}"/>
              </a:ext>
            </a:extLst>
          </p:cNvPr>
          <p:cNvSpPr txBox="1"/>
          <p:nvPr/>
        </p:nvSpPr>
        <p:spPr>
          <a:xfrm>
            <a:off x="7848598" y="846374"/>
            <a:ext cx="4229102"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解釈</a:t>
            </a:r>
          </a:p>
        </p:txBody>
      </p:sp>
      <p:sp>
        <p:nvSpPr>
          <p:cNvPr id="32" name="正方形/長方形 31">
            <a:extLst>
              <a:ext uri="{FF2B5EF4-FFF2-40B4-BE49-F238E27FC236}">
                <a16:creationId xmlns:a16="http://schemas.microsoft.com/office/drawing/2014/main" id="{6A6C3548-66B3-FDE4-3795-8397A899927B}"/>
              </a:ext>
            </a:extLst>
          </p:cNvPr>
          <p:cNvSpPr/>
          <p:nvPr/>
        </p:nvSpPr>
        <p:spPr>
          <a:xfrm>
            <a:off x="7848598" y="2140046"/>
            <a:ext cx="4229102" cy="834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rPr>
              <a:t>本来は契約毎に作成する必要があったが、本資料および</a:t>
            </a:r>
            <a:r>
              <a:rPr kumimoji="1" lang="en-US" altLang="ja-JP" sz="1600" dirty="0">
                <a:solidFill>
                  <a:schemeClr val="tx1"/>
                </a:solidFill>
              </a:rPr>
              <a:t>Word</a:t>
            </a:r>
            <a:r>
              <a:rPr kumimoji="1" lang="ja-JP" altLang="en-US" sz="1600" dirty="0">
                <a:solidFill>
                  <a:schemeClr val="tx1"/>
                </a:solidFill>
              </a:rPr>
              <a:t>ベースの報告書が該当する。</a:t>
            </a:r>
          </a:p>
        </p:txBody>
      </p:sp>
      <p:sp>
        <p:nvSpPr>
          <p:cNvPr id="35" name="正方形/長方形 34">
            <a:extLst>
              <a:ext uri="{FF2B5EF4-FFF2-40B4-BE49-F238E27FC236}">
                <a16:creationId xmlns:a16="http://schemas.microsoft.com/office/drawing/2014/main" id="{C090E5DE-6458-4013-4062-36CA6757182D}"/>
              </a:ext>
            </a:extLst>
          </p:cNvPr>
          <p:cNvSpPr/>
          <p:nvPr/>
        </p:nvSpPr>
        <p:spPr>
          <a:xfrm>
            <a:off x="7848597" y="3054837"/>
            <a:ext cx="4229102" cy="834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rPr>
              <a:t>明文化するようなノウハウは生じていないため、適用されない。</a:t>
            </a:r>
          </a:p>
        </p:txBody>
      </p:sp>
      <p:sp>
        <p:nvSpPr>
          <p:cNvPr id="36" name="正方形/長方形 35">
            <a:extLst>
              <a:ext uri="{FF2B5EF4-FFF2-40B4-BE49-F238E27FC236}">
                <a16:creationId xmlns:a16="http://schemas.microsoft.com/office/drawing/2014/main" id="{5EF81BF5-F659-B5F9-AEEF-3BF9ABC832CF}"/>
              </a:ext>
            </a:extLst>
          </p:cNvPr>
          <p:cNvSpPr/>
          <p:nvPr/>
        </p:nvSpPr>
        <p:spPr>
          <a:xfrm>
            <a:off x="304797" y="1328962"/>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2</a:t>
            </a:r>
            <a:r>
              <a:rPr kumimoji="1" lang="ja-JP" altLang="en-US" b="1" dirty="0">
                <a:solidFill>
                  <a:schemeClr val="tx1"/>
                </a:solidFill>
              </a:rPr>
              <a:t>条 共同研究の題目等</a:t>
            </a:r>
          </a:p>
        </p:txBody>
      </p:sp>
      <p:sp>
        <p:nvSpPr>
          <p:cNvPr id="37" name="正方形/長方形 36">
            <a:extLst>
              <a:ext uri="{FF2B5EF4-FFF2-40B4-BE49-F238E27FC236}">
                <a16:creationId xmlns:a16="http://schemas.microsoft.com/office/drawing/2014/main" id="{2DD5D39A-A79C-4C65-F6A2-66A0981DF405}"/>
              </a:ext>
            </a:extLst>
          </p:cNvPr>
          <p:cNvSpPr/>
          <p:nvPr/>
        </p:nvSpPr>
        <p:spPr>
          <a:xfrm>
            <a:off x="304797" y="2140046"/>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5</a:t>
            </a:r>
            <a:r>
              <a:rPr kumimoji="1" lang="ja-JP" altLang="en-US" b="1" dirty="0">
                <a:solidFill>
                  <a:schemeClr val="tx1"/>
                </a:solidFill>
              </a:rPr>
              <a:t>条 実績報告書の作成</a:t>
            </a:r>
          </a:p>
        </p:txBody>
      </p:sp>
      <p:sp>
        <p:nvSpPr>
          <p:cNvPr id="38" name="正方形/長方形 37">
            <a:extLst>
              <a:ext uri="{FF2B5EF4-FFF2-40B4-BE49-F238E27FC236}">
                <a16:creationId xmlns:a16="http://schemas.microsoft.com/office/drawing/2014/main" id="{D1C36102-4E67-A39E-AC7C-31F562B22646}"/>
              </a:ext>
            </a:extLst>
          </p:cNvPr>
          <p:cNvSpPr/>
          <p:nvPr/>
        </p:nvSpPr>
        <p:spPr>
          <a:xfrm>
            <a:off x="295273" y="3049319"/>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6</a:t>
            </a:r>
            <a:r>
              <a:rPr kumimoji="1" lang="ja-JP" altLang="en-US" b="1" dirty="0">
                <a:solidFill>
                  <a:schemeClr val="tx1"/>
                </a:solidFill>
              </a:rPr>
              <a:t>条 ノウハウの指定</a:t>
            </a:r>
          </a:p>
        </p:txBody>
      </p:sp>
      <p:sp>
        <p:nvSpPr>
          <p:cNvPr id="39" name="正方形/長方形 38">
            <a:extLst>
              <a:ext uri="{FF2B5EF4-FFF2-40B4-BE49-F238E27FC236}">
                <a16:creationId xmlns:a16="http://schemas.microsoft.com/office/drawing/2014/main" id="{C8B49FED-FA0E-E48F-77FE-60374CB13C52}"/>
              </a:ext>
            </a:extLst>
          </p:cNvPr>
          <p:cNvSpPr/>
          <p:nvPr/>
        </p:nvSpPr>
        <p:spPr>
          <a:xfrm>
            <a:off x="304797" y="4083931"/>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14</a:t>
            </a:r>
            <a:r>
              <a:rPr kumimoji="1" lang="ja-JP" altLang="en-US" b="1" dirty="0">
                <a:solidFill>
                  <a:schemeClr val="tx1"/>
                </a:solidFill>
              </a:rPr>
              <a:t>条 知的財産権の出願等</a:t>
            </a:r>
          </a:p>
        </p:txBody>
      </p:sp>
      <p:sp>
        <p:nvSpPr>
          <p:cNvPr id="40" name="正方形/長方形 39">
            <a:extLst>
              <a:ext uri="{FF2B5EF4-FFF2-40B4-BE49-F238E27FC236}">
                <a16:creationId xmlns:a16="http://schemas.microsoft.com/office/drawing/2014/main" id="{6706CC86-A52B-2BEA-3F7E-B44D8CF2F502}"/>
              </a:ext>
            </a:extLst>
          </p:cNvPr>
          <p:cNvSpPr/>
          <p:nvPr/>
        </p:nvSpPr>
        <p:spPr>
          <a:xfrm>
            <a:off x="7848597" y="4059427"/>
            <a:ext cx="4229102" cy="210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rPr>
              <a:t>出願を前提とするような発明は生じていないため、適用されない。</a:t>
            </a:r>
          </a:p>
        </p:txBody>
      </p:sp>
      <p:sp>
        <p:nvSpPr>
          <p:cNvPr id="41" name="正方形/長方形 40">
            <a:extLst>
              <a:ext uri="{FF2B5EF4-FFF2-40B4-BE49-F238E27FC236}">
                <a16:creationId xmlns:a16="http://schemas.microsoft.com/office/drawing/2014/main" id="{BAEFDAC4-CFD5-B7DF-D5B6-A74D73FBB8A4}"/>
              </a:ext>
            </a:extLst>
          </p:cNvPr>
          <p:cNvSpPr/>
          <p:nvPr/>
        </p:nvSpPr>
        <p:spPr>
          <a:xfrm>
            <a:off x="2005253" y="1795956"/>
            <a:ext cx="1426703" cy="30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題目の範囲</a:t>
            </a:r>
          </a:p>
        </p:txBody>
      </p:sp>
      <p:sp>
        <p:nvSpPr>
          <p:cNvPr id="42" name="正方形/長方形 41">
            <a:extLst>
              <a:ext uri="{FF2B5EF4-FFF2-40B4-BE49-F238E27FC236}">
                <a16:creationId xmlns:a16="http://schemas.microsoft.com/office/drawing/2014/main" id="{A2AD8012-0AD3-95E7-5393-A5F9FA8BE3F6}"/>
              </a:ext>
            </a:extLst>
          </p:cNvPr>
          <p:cNvSpPr/>
          <p:nvPr/>
        </p:nvSpPr>
        <p:spPr>
          <a:xfrm>
            <a:off x="2035633" y="3536497"/>
            <a:ext cx="1479090" cy="267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ノウハウの存在</a:t>
            </a:r>
          </a:p>
        </p:txBody>
      </p:sp>
      <p:sp>
        <p:nvSpPr>
          <p:cNvPr id="43" name="正方形/長方形 42">
            <a:extLst>
              <a:ext uri="{FF2B5EF4-FFF2-40B4-BE49-F238E27FC236}">
                <a16:creationId xmlns:a16="http://schemas.microsoft.com/office/drawing/2014/main" id="{950F279B-8163-68A6-E337-1A93BF5E7F49}"/>
              </a:ext>
            </a:extLst>
          </p:cNvPr>
          <p:cNvSpPr/>
          <p:nvPr/>
        </p:nvSpPr>
        <p:spPr>
          <a:xfrm>
            <a:off x="2045156" y="4559594"/>
            <a:ext cx="1479090" cy="267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発明の存在</a:t>
            </a:r>
          </a:p>
        </p:txBody>
      </p:sp>
    </p:spTree>
    <p:extLst>
      <p:ext uri="{BB962C8B-B14F-4D97-AF65-F5344CB8AC3E}">
        <p14:creationId xmlns:p14="http://schemas.microsoft.com/office/powerpoint/2010/main" val="222570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C70E4E-982B-98E5-CAB4-7255315FF73B}"/>
              </a:ext>
            </a:extLst>
          </p:cNvPr>
          <p:cNvSpPr>
            <a:spLocks noGrp="1"/>
          </p:cNvSpPr>
          <p:nvPr>
            <p:ph type="title"/>
          </p:nvPr>
        </p:nvSpPr>
        <p:spPr/>
        <p:txBody>
          <a:bodyPr/>
          <a:lstStyle/>
          <a:p>
            <a:r>
              <a:rPr kumimoji="1" lang="ja-JP" altLang="en-US" dirty="0"/>
              <a:t>共同研究クローズ報告会</a:t>
            </a:r>
          </a:p>
        </p:txBody>
      </p:sp>
      <p:sp>
        <p:nvSpPr>
          <p:cNvPr id="3" name="スライド番号プレースホルダー 2">
            <a:extLst>
              <a:ext uri="{FF2B5EF4-FFF2-40B4-BE49-F238E27FC236}">
                <a16:creationId xmlns:a16="http://schemas.microsoft.com/office/drawing/2014/main" id="{5B816715-6618-0355-33B6-31C85EFF3D4C}"/>
              </a:ext>
            </a:extLst>
          </p:cNvPr>
          <p:cNvSpPr>
            <a:spLocks noGrp="1"/>
          </p:cNvSpPr>
          <p:nvPr>
            <p:ph type="sldNum" sz="quarter" idx="12"/>
          </p:nvPr>
        </p:nvSpPr>
        <p:spPr/>
        <p:txBody>
          <a:bodyPr/>
          <a:lstStyle/>
          <a:p>
            <a:fld id="{584EAAFE-CFE5-40AD-8E95-5BFF290DC5CF}" type="slidenum">
              <a:rPr kumimoji="1" lang="ja-JP" altLang="en-US" smtClean="0"/>
              <a:pPr/>
              <a:t>5</a:t>
            </a:fld>
            <a:endParaRPr kumimoji="1" lang="ja-JP" altLang="en-US"/>
          </a:p>
        </p:txBody>
      </p:sp>
      <p:sp>
        <p:nvSpPr>
          <p:cNvPr id="4" name="テキスト プレースホルダー 3">
            <a:extLst>
              <a:ext uri="{FF2B5EF4-FFF2-40B4-BE49-F238E27FC236}">
                <a16:creationId xmlns:a16="http://schemas.microsoft.com/office/drawing/2014/main" id="{F9B7FDD5-D2FD-527F-23E8-F02C384B1D60}"/>
              </a:ext>
            </a:extLst>
          </p:cNvPr>
          <p:cNvSpPr>
            <a:spLocks noGrp="1"/>
          </p:cNvSpPr>
          <p:nvPr>
            <p:ph type="body" sz="quarter" idx="13"/>
          </p:nvPr>
        </p:nvSpPr>
        <p:spPr/>
        <p:txBody>
          <a:bodyPr/>
          <a:lstStyle/>
          <a:p>
            <a:r>
              <a:rPr kumimoji="1" lang="ja-JP" altLang="en-US" dirty="0"/>
              <a:t>共同研究の概要</a:t>
            </a:r>
            <a:endParaRPr kumimoji="1" lang="en-US" altLang="ja-JP" dirty="0"/>
          </a:p>
          <a:p>
            <a:r>
              <a:rPr lang="ja-JP" altLang="en-US" dirty="0"/>
              <a:t>共同研究の成果</a:t>
            </a:r>
            <a:endParaRPr lang="en-US" altLang="ja-JP" dirty="0"/>
          </a:p>
          <a:p>
            <a:r>
              <a:rPr kumimoji="1" lang="ja-JP" altLang="en-US" dirty="0"/>
              <a:t>共同研究の外部発表</a:t>
            </a:r>
            <a:endParaRPr kumimoji="1" lang="en-US" altLang="ja-JP" dirty="0"/>
          </a:p>
          <a:p>
            <a:r>
              <a:rPr lang="ja-JP" altLang="en-US" dirty="0"/>
              <a:t>契約書と今後の活動</a:t>
            </a:r>
            <a:endParaRPr kumimoji="1" lang="ja-JP" altLang="en-US" dirty="0"/>
          </a:p>
        </p:txBody>
      </p:sp>
    </p:spTree>
    <p:extLst>
      <p:ext uri="{BB962C8B-B14F-4D97-AF65-F5344CB8AC3E}">
        <p14:creationId xmlns:p14="http://schemas.microsoft.com/office/powerpoint/2010/main" val="3390862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kumimoji="1" lang="ja-JP" altLang="en-US" dirty="0"/>
              <a:t>契約条項・条文（抜粋）と解釈②</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50</a:t>
            </a:fld>
            <a:endParaRPr kumimoji="1" lang="ja-JP" altLang="en-US"/>
          </a:p>
        </p:txBody>
      </p:sp>
      <p:sp>
        <p:nvSpPr>
          <p:cNvPr id="5" name="テキスト ボックス 4">
            <a:extLst>
              <a:ext uri="{FF2B5EF4-FFF2-40B4-BE49-F238E27FC236}">
                <a16:creationId xmlns:a16="http://schemas.microsoft.com/office/drawing/2014/main" id="{6CECB645-CEC6-B483-BEDC-7D4B0F0FEE1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契約書と今後の活動</a:t>
            </a:r>
          </a:p>
        </p:txBody>
      </p:sp>
      <p:sp>
        <p:nvSpPr>
          <p:cNvPr id="12" name="テキスト ボックス 11">
            <a:extLst>
              <a:ext uri="{FF2B5EF4-FFF2-40B4-BE49-F238E27FC236}">
                <a16:creationId xmlns:a16="http://schemas.microsoft.com/office/drawing/2014/main" id="{36ECF6B2-DE2D-063D-928F-0C021E56EBB8}"/>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7" name="正方形/長方形 6">
            <a:extLst>
              <a:ext uri="{FF2B5EF4-FFF2-40B4-BE49-F238E27FC236}">
                <a16:creationId xmlns:a16="http://schemas.microsoft.com/office/drawing/2014/main" id="{BB43E7BC-4B10-6E22-3E80-D445161C5ECB}"/>
              </a:ext>
            </a:extLst>
          </p:cNvPr>
          <p:cNvSpPr/>
          <p:nvPr/>
        </p:nvSpPr>
        <p:spPr>
          <a:xfrm>
            <a:off x="3514723" y="1328962"/>
            <a:ext cx="4229102" cy="2241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chemeClr val="tx1"/>
                </a:solidFill>
              </a:rPr>
              <a:t>秘密である旨の表示を付した開示された資料は秘密として保持し、研究担当者等以外に開示してはならない。</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本秘密情報について研究担当者等がその所属を離れた後も含め保持する義務を、当該研究担当者等に負わせる。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本秘密情報を、本共同研究以外の目的に使用してはならない。</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有効期間は、</a:t>
            </a:r>
            <a:r>
              <a:rPr kumimoji="1" lang="en-US" altLang="ja-JP" sz="1600" dirty="0">
                <a:solidFill>
                  <a:schemeClr val="tx1"/>
                </a:solidFill>
              </a:rPr>
              <a:t> 2027</a:t>
            </a:r>
            <a:r>
              <a:rPr kumimoji="1" lang="ja-JP" altLang="en-US" sz="1600" dirty="0">
                <a:solidFill>
                  <a:schemeClr val="tx1"/>
                </a:solidFill>
              </a:rPr>
              <a:t>年</a:t>
            </a:r>
            <a:r>
              <a:rPr kumimoji="1" lang="en-US" altLang="ja-JP" sz="1600" dirty="0">
                <a:solidFill>
                  <a:schemeClr val="tx1"/>
                </a:solidFill>
              </a:rPr>
              <a:t>3</a:t>
            </a:r>
            <a:r>
              <a:rPr kumimoji="1" lang="ja-JP" altLang="en-US" sz="1600" dirty="0">
                <a:solidFill>
                  <a:schemeClr val="tx1"/>
                </a:solidFill>
              </a:rPr>
              <a:t>月</a:t>
            </a:r>
            <a:r>
              <a:rPr kumimoji="1" lang="en-US" altLang="ja-JP" sz="1600" dirty="0">
                <a:solidFill>
                  <a:schemeClr val="tx1"/>
                </a:solidFill>
              </a:rPr>
              <a:t>31</a:t>
            </a:r>
            <a:r>
              <a:rPr kumimoji="1" lang="ja-JP" altLang="en-US" sz="1600" dirty="0">
                <a:solidFill>
                  <a:schemeClr val="tx1"/>
                </a:solidFill>
              </a:rPr>
              <a:t>日までとする。</a:t>
            </a:r>
            <a:endParaRPr kumimoji="1" lang="en-US" altLang="ja-JP" sz="1600" dirty="0">
              <a:solidFill>
                <a:schemeClr val="tx1"/>
              </a:solidFill>
            </a:endParaRPr>
          </a:p>
        </p:txBody>
      </p:sp>
      <p:sp>
        <p:nvSpPr>
          <p:cNvPr id="11" name="正方形/長方形 10">
            <a:extLst>
              <a:ext uri="{FF2B5EF4-FFF2-40B4-BE49-F238E27FC236}">
                <a16:creationId xmlns:a16="http://schemas.microsoft.com/office/drawing/2014/main" id="{00B10412-8280-4C46-F44D-5D6DCAD60644}"/>
              </a:ext>
            </a:extLst>
          </p:cNvPr>
          <p:cNvSpPr/>
          <p:nvPr/>
        </p:nvSpPr>
        <p:spPr>
          <a:xfrm>
            <a:off x="3514723" y="3697166"/>
            <a:ext cx="4229102" cy="2241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ja-JP" sz="1600" dirty="0">
                <a:solidFill>
                  <a:schemeClr val="tx1"/>
                </a:solidFill>
              </a:rPr>
              <a:t>2024</a:t>
            </a:r>
            <a:r>
              <a:rPr kumimoji="1" lang="ja-JP" altLang="en-US" sz="1600" dirty="0">
                <a:solidFill>
                  <a:schemeClr val="tx1"/>
                </a:solidFill>
              </a:rPr>
              <a:t>年</a:t>
            </a:r>
            <a:r>
              <a:rPr kumimoji="1" lang="en-US" altLang="ja-JP" sz="1600" dirty="0">
                <a:solidFill>
                  <a:schemeClr val="tx1"/>
                </a:solidFill>
              </a:rPr>
              <a:t>6</a:t>
            </a:r>
            <a:r>
              <a:rPr kumimoji="1" lang="ja-JP" altLang="en-US" sz="1600" dirty="0">
                <a:solidFill>
                  <a:schemeClr val="tx1"/>
                </a:solidFill>
              </a:rPr>
              <a:t>月</a:t>
            </a:r>
            <a:r>
              <a:rPr kumimoji="1" lang="en-US" altLang="ja-JP" sz="1600" dirty="0">
                <a:solidFill>
                  <a:schemeClr val="tx1"/>
                </a:solidFill>
              </a:rPr>
              <a:t>1</a:t>
            </a:r>
            <a:r>
              <a:rPr kumimoji="1" lang="ja-JP" altLang="en-US" sz="1600" dirty="0">
                <a:solidFill>
                  <a:schemeClr val="tx1"/>
                </a:solidFill>
              </a:rPr>
              <a:t>日以降、研究成果等の公表ができるものとする。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前項の場合、公表希望当事者は</a:t>
            </a:r>
            <a:r>
              <a:rPr kumimoji="1" lang="en-US" altLang="ja-JP" sz="1600" dirty="0">
                <a:solidFill>
                  <a:schemeClr val="tx1"/>
                </a:solidFill>
              </a:rPr>
              <a:t>30</a:t>
            </a:r>
            <a:r>
              <a:rPr kumimoji="1" lang="ja-JP" altLang="en-US" sz="1600" dirty="0">
                <a:solidFill>
                  <a:schemeClr val="tx1"/>
                </a:solidFill>
              </a:rPr>
              <a:t>日前までにその内容を書面にて相手方に通知する。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通知を受けた相手は、研究成果の公表が将来的に利益侵害の恐れがあると判断されるとき、</a:t>
            </a:r>
            <a:r>
              <a:rPr kumimoji="1" lang="en-US" altLang="ja-JP" sz="1600" dirty="0">
                <a:solidFill>
                  <a:schemeClr val="tx1"/>
                </a:solidFill>
              </a:rPr>
              <a:t>14</a:t>
            </a:r>
            <a:r>
              <a:rPr kumimoji="1" lang="ja-JP" altLang="en-US" sz="1600" dirty="0">
                <a:solidFill>
                  <a:schemeClr val="tx1"/>
                </a:solidFill>
              </a:rPr>
              <a:t>日以内に技術情報の修正を書面にて当事者に通知する。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通知期間は、</a:t>
            </a:r>
            <a:r>
              <a:rPr kumimoji="1" lang="en-US" altLang="ja-JP" sz="1600" dirty="0">
                <a:solidFill>
                  <a:schemeClr val="tx1"/>
                </a:solidFill>
              </a:rPr>
              <a:t>2027</a:t>
            </a:r>
            <a:r>
              <a:rPr kumimoji="1" lang="ja-JP" altLang="en-US" sz="1600" dirty="0">
                <a:solidFill>
                  <a:schemeClr val="tx1"/>
                </a:solidFill>
              </a:rPr>
              <a:t>年</a:t>
            </a:r>
            <a:r>
              <a:rPr kumimoji="1" lang="en-US" altLang="ja-JP" sz="1600" dirty="0">
                <a:solidFill>
                  <a:schemeClr val="tx1"/>
                </a:solidFill>
              </a:rPr>
              <a:t>3</a:t>
            </a:r>
            <a:r>
              <a:rPr kumimoji="1" lang="ja-JP" altLang="en-US" sz="1600" dirty="0">
                <a:solidFill>
                  <a:schemeClr val="tx1"/>
                </a:solidFill>
              </a:rPr>
              <a:t>月</a:t>
            </a:r>
            <a:r>
              <a:rPr kumimoji="1" lang="en-US" altLang="ja-JP" sz="1600" dirty="0">
                <a:solidFill>
                  <a:schemeClr val="tx1"/>
                </a:solidFill>
              </a:rPr>
              <a:t>31</a:t>
            </a:r>
            <a:r>
              <a:rPr kumimoji="1" lang="ja-JP" altLang="en-US" sz="1600" dirty="0">
                <a:solidFill>
                  <a:schemeClr val="tx1"/>
                </a:solidFill>
              </a:rPr>
              <a:t>日までとする。</a:t>
            </a:r>
            <a:endParaRPr kumimoji="1" lang="en-US" altLang="ja-JP" sz="1600" dirty="0">
              <a:solidFill>
                <a:schemeClr val="tx1"/>
              </a:solidFill>
            </a:endParaRPr>
          </a:p>
        </p:txBody>
      </p:sp>
      <p:sp>
        <p:nvSpPr>
          <p:cNvPr id="28" name="正方形/長方形 27">
            <a:extLst>
              <a:ext uri="{FF2B5EF4-FFF2-40B4-BE49-F238E27FC236}">
                <a16:creationId xmlns:a16="http://schemas.microsoft.com/office/drawing/2014/main" id="{3632922E-8D72-16BF-C26F-4CAA2803EC3B}"/>
              </a:ext>
            </a:extLst>
          </p:cNvPr>
          <p:cNvSpPr/>
          <p:nvPr/>
        </p:nvSpPr>
        <p:spPr>
          <a:xfrm>
            <a:off x="7848597" y="1310180"/>
            <a:ext cx="4229102" cy="2260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solidFill>
                  <a:schemeClr val="tx1"/>
                </a:solidFill>
              </a:rPr>
              <a:t>Confidential</a:t>
            </a:r>
            <a:r>
              <a:rPr kumimoji="1" lang="ja-JP" altLang="en-US" sz="1600" dirty="0">
                <a:solidFill>
                  <a:schemeClr val="tx1"/>
                </a:solidFill>
              </a:rPr>
              <a:t>の記載がある資料等は該当する。</a:t>
            </a:r>
          </a:p>
        </p:txBody>
      </p:sp>
      <p:sp>
        <p:nvSpPr>
          <p:cNvPr id="29" name="テキスト ボックス 28">
            <a:extLst>
              <a:ext uri="{FF2B5EF4-FFF2-40B4-BE49-F238E27FC236}">
                <a16:creationId xmlns:a16="http://schemas.microsoft.com/office/drawing/2014/main" id="{8CFE192F-1267-8921-98E4-7D267BBFD305}"/>
              </a:ext>
            </a:extLst>
          </p:cNvPr>
          <p:cNvSpPr txBox="1"/>
          <p:nvPr/>
        </p:nvSpPr>
        <p:spPr>
          <a:xfrm>
            <a:off x="304797" y="851830"/>
            <a:ext cx="3114677"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契約条項</a:t>
            </a:r>
          </a:p>
        </p:txBody>
      </p:sp>
      <p:sp>
        <p:nvSpPr>
          <p:cNvPr id="30" name="テキスト ボックス 29">
            <a:extLst>
              <a:ext uri="{FF2B5EF4-FFF2-40B4-BE49-F238E27FC236}">
                <a16:creationId xmlns:a16="http://schemas.microsoft.com/office/drawing/2014/main" id="{625F2883-3108-8921-DE40-F1D92CE0DC5E}"/>
              </a:ext>
            </a:extLst>
          </p:cNvPr>
          <p:cNvSpPr txBox="1"/>
          <p:nvPr/>
        </p:nvSpPr>
        <p:spPr>
          <a:xfrm>
            <a:off x="3524247" y="846374"/>
            <a:ext cx="4219578"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条文（抜粋）</a:t>
            </a:r>
          </a:p>
        </p:txBody>
      </p:sp>
      <p:sp>
        <p:nvSpPr>
          <p:cNvPr id="31" name="テキスト ボックス 30">
            <a:extLst>
              <a:ext uri="{FF2B5EF4-FFF2-40B4-BE49-F238E27FC236}">
                <a16:creationId xmlns:a16="http://schemas.microsoft.com/office/drawing/2014/main" id="{85E87B29-CB67-BEAA-AB54-8C378EE4CD18}"/>
              </a:ext>
            </a:extLst>
          </p:cNvPr>
          <p:cNvSpPr txBox="1"/>
          <p:nvPr/>
        </p:nvSpPr>
        <p:spPr>
          <a:xfrm>
            <a:off x="7848598" y="846374"/>
            <a:ext cx="4229102"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解釈</a:t>
            </a:r>
          </a:p>
        </p:txBody>
      </p:sp>
      <p:sp>
        <p:nvSpPr>
          <p:cNvPr id="32" name="正方形/長方形 31">
            <a:extLst>
              <a:ext uri="{FF2B5EF4-FFF2-40B4-BE49-F238E27FC236}">
                <a16:creationId xmlns:a16="http://schemas.microsoft.com/office/drawing/2014/main" id="{6A6C3548-66B3-FDE4-3795-8397A899927B}"/>
              </a:ext>
            </a:extLst>
          </p:cNvPr>
          <p:cNvSpPr/>
          <p:nvPr/>
        </p:nvSpPr>
        <p:spPr>
          <a:xfrm>
            <a:off x="7848597" y="3697166"/>
            <a:ext cx="4229102" cy="2241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rPr>
              <a:t>今後の外部発表では、</a:t>
            </a:r>
            <a:r>
              <a:rPr kumimoji="1" lang="en-US" altLang="ja-JP" sz="1600" dirty="0">
                <a:solidFill>
                  <a:schemeClr val="tx1"/>
                </a:solidFill>
              </a:rPr>
              <a:t>30</a:t>
            </a:r>
            <a:r>
              <a:rPr kumimoji="1" lang="ja-JP" altLang="en-US" sz="1600" dirty="0">
                <a:solidFill>
                  <a:schemeClr val="tx1"/>
                </a:solidFill>
              </a:rPr>
              <a:t>日前に通知する作業が必要となります。</a:t>
            </a:r>
          </a:p>
        </p:txBody>
      </p:sp>
      <p:sp>
        <p:nvSpPr>
          <p:cNvPr id="36" name="正方形/長方形 35">
            <a:extLst>
              <a:ext uri="{FF2B5EF4-FFF2-40B4-BE49-F238E27FC236}">
                <a16:creationId xmlns:a16="http://schemas.microsoft.com/office/drawing/2014/main" id="{5EF81BF5-F659-B5F9-AEEF-3BF9ABC832CF}"/>
              </a:ext>
            </a:extLst>
          </p:cNvPr>
          <p:cNvSpPr/>
          <p:nvPr/>
        </p:nvSpPr>
        <p:spPr>
          <a:xfrm>
            <a:off x="304797" y="1328962"/>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17</a:t>
            </a:r>
            <a:r>
              <a:rPr kumimoji="1" lang="ja-JP" altLang="en-US" b="1" dirty="0">
                <a:solidFill>
                  <a:schemeClr val="tx1"/>
                </a:solidFill>
              </a:rPr>
              <a:t>条 秘密の保持</a:t>
            </a:r>
          </a:p>
        </p:txBody>
      </p:sp>
      <p:sp>
        <p:nvSpPr>
          <p:cNvPr id="37" name="正方形/長方形 36">
            <a:extLst>
              <a:ext uri="{FF2B5EF4-FFF2-40B4-BE49-F238E27FC236}">
                <a16:creationId xmlns:a16="http://schemas.microsoft.com/office/drawing/2014/main" id="{2DD5D39A-A79C-4C65-F6A2-66A0981DF405}"/>
              </a:ext>
            </a:extLst>
          </p:cNvPr>
          <p:cNvSpPr/>
          <p:nvPr/>
        </p:nvSpPr>
        <p:spPr>
          <a:xfrm>
            <a:off x="304797" y="3723354"/>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18</a:t>
            </a:r>
            <a:r>
              <a:rPr kumimoji="1" lang="ja-JP" altLang="en-US" b="1" dirty="0">
                <a:solidFill>
                  <a:schemeClr val="tx1"/>
                </a:solidFill>
              </a:rPr>
              <a:t>条 研究成果の取り扱い</a:t>
            </a:r>
          </a:p>
        </p:txBody>
      </p:sp>
      <p:sp>
        <p:nvSpPr>
          <p:cNvPr id="4" name="正方形/長方形 3">
            <a:extLst>
              <a:ext uri="{FF2B5EF4-FFF2-40B4-BE49-F238E27FC236}">
                <a16:creationId xmlns:a16="http://schemas.microsoft.com/office/drawing/2014/main" id="{9CFF5784-6B8A-83D5-63FE-70FA74DBC8AA}"/>
              </a:ext>
            </a:extLst>
          </p:cNvPr>
          <p:cNvSpPr/>
          <p:nvPr/>
        </p:nvSpPr>
        <p:spPr>
          <a:xfrm>
            <a:off x="1504950" y="1864374"/>
            <a:ext cx="2009773" cy="288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秘密保持対象・期間</a:t>
            </a:r>
          </a:p>
        </p:txBody>
      </p:sp>
    </p:spTree>
    <p:extLst>
      <p:ext uri="{BB962C8B-B14F-4D97-AF65-F5344CB8AC3E}">
        <p14:creationId xmlns:p14="http://schemas.microsoft.com/office/powerpoint/2010/main" val="4244133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双方の</a:t>
            </a:r>
            <a:r>
              <a:rPr kumimoji="1" lang="ja-JP" altLang="en-US" dirty="0"/>
              <a:t>認識と今後の活動</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51</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440855" y="1054159"/>
            <a:ext cx="11490726" cy="518094"/>
          </a:xfrm>
        </p:spPr>
        <p:txBody>
          <a:bodyPr/>
          <a:lstStyle/>
          <a:p>
            <a:r>
              <a:rPr lang="ja-JP" altLang="en-US" sz="2800" dirty="0"/>
              <a:t>双方で確認した契約条項の認識と今後の活動に関する事項を下記に示す。</a:t>
            </a:r>
            <a:endParaRPr lang="en-US" altLang="ja-JP" sz="2800" dirty="0"/>
          </a:p>
          <a:p>
            <a:pPr lvl="1"/>
            <a:r>
              <a:rPr lang="en-US" altLang="ja-JP" dirty="0"/>
              <a:t>1. </a:t>
            </a:r>
            <a:r>
              <a:rPr lang="ja-JP" altLang="en-US" dirty="0"/>
              <a:t>実績報告書として、過去</a:t>
            </a:r>
            <a:r>
              <a:rPr lang="en-US" altLang="ja-JP" dirty="0"/>
              <a:t>4</a:t>
            </a:r>
            <a:r>
              <a:rPr lang="ja-JP" altLang="en-US" dirty="0"/>
              <a:t>年分を最終年度の報告書にまとめる。</a:t>
            </a:r>
            <a:r>
              <a:rPr lang="en-US" altLang="ja-JP" dirty="0">
                <a:solidFill>
                  <a:schemeClr val="accent4"/>
                </a:solidFill>
              </a:rPr>
              <a:t>【</a:t>
            </a:r>
            <a:r>
              <a:rPr lang="ja-JP" altLang="en-US" dirty="0">
                <a:solidFill>
                  <a:schemeClr val="accent4"/>
                </a:solidFill>
              </a:rPr>
              <a:t>完了</a:t>
            </a:r>
            <a:r>
              <a:rPr lang="en-US" altLang="ja-JP" dirty="0">
                <a:solidFill>
                  <a:schemeClr val="accent4"/>
                </a:solidFill>
              </a:rPr>
              <a:t>】</a:t>
            </a:r>
            <a:endParaRPr lang="en-US" altLang="ja-JP" dirty="0"/>
          </a:p>
          <a:p>
            <a:pPr lvl="1"/>
            <a:r>
              <a:rPr lang="en-US" altLang="ja-JP" dirty="0"/>
              <a:t>2. </a:t>
            </a:r>
            <a:r>
              <a:rPr lang="ja-JP" altLang="en-US" dirty="0"/>
              <a:t>実績報告書の著作権は、双方で共有する。</a:t>
            </a:r>
            <a:endParaRPr lang="en-US" altLang="ja-JP" dirty="0"/>
          </a:p>
          <a:p>
            <a:pPr lvl="1"/>
            <a:r>
              <a:rPr lang="en-US" altLang="ja-JP" dirty="0"/>
              <a:t>3. </a:t>
            </a:r>
            <a:r>
              <a:rPr lang="ja-JP" altLang="en-US" dirty="0"/>
              <a:t>双方には、明確なノウハウが存在しないため、ノウハウの指定に関する取り決めは発生しない。</a:t>
            </a:r>
            <a:endParaRPr lang="en-US" altLang="ja-JP" dirty="0"/>
          </a:p>
          <a:p>
            <a:pPr lvl="1"/>
            <a:r>
              <a:rPr lang="en-US" altLang="ja-JP" dirty="0"/>
              <a:t>4. </a:t>
            </a:r>
            <a:r>
              <a:rPr lang="ja-JP" altLang="en-US" dirty="0"/>
              <a:t>双方には、出願を前提とする発明が存在しないため、知的財産権の出願に関する取り決めは発生しない。</a:t>
            </a:r>
            <a:endParaRPr lang="en-US" altLang="ja-JP" dirty="0"/>
          </a:p>
          <a:p>
            <a:pPr lvl="1"/>
            <a:r>
              <a:rPr lang="en-US" altLang="ja-JP" dirty="0"/>
              <a:t>5. </a:t>
            </a:r>
            <a:r>
              <a:rPr lang="ja-JP" altLang="en-US" dirty="0"/>
              <a:t>秘密保持は、</a:t>
            </a:r>
            <a:r>
              <a:rPr lang="en-US" altLang="ja-JP" dirty="0"/>
              <a:t>Confidential</a:t>
            </a:r>
            <a:r>
              <a:rPr lang="ja-JP" altLang="en-US" dirty="0"/>
              <a:t>の記載がある資料が対象で、保持期間は</a:t>
            </a:r>
            <a:r>
              <a:rPr lang="en-US" altLang="ja-JP" dirty="0"/>
              <a:t>2027</a:t>
            </a:r>
            <a:r>
              <a:rPr lang="ja-JP" altLang="en-US" dirty="0"/>
              <a:t>年</a:t>
            </a:r>
            <a:r>
              <a:rPr lang="en-US" altLang="ja-JP" dirty="0"/>
              <a:t>3</a:t>
            </a:r>
            <a:r>
              <a:rPr lang="ja-JP" altLang="en-US" dirty="0"/>
              <a:t>月末までとする。</a:t>
            </a:r>
            <a:endParaRPr lang="en-US" altLang="ja-JP" dirty="0"/>
          </a:p>
          <a:p>
            <a:pPr lvl="1"/>
            <a:r>
              <a:rPr lang="en-US" altLang="ja-JP" dirty="0"/>
              <a:t>6. </a:t>
            </a:r>
            <a:r>
              <a:rPr lang="ja-JP" altLang="en-US" dirty="0"/>
              <a:t>研究成果の公表は、有制約最適化手法の発表が対象で、原則</a:t>
            </a:r>
            <a:r>
              <a:rPr lang="en-US" altLang="ja-JP" dirty="0"/>
              <a:t>2024</a:t>
            </a:r>
            <a:r>
              <a:rPr lang="ja-JP" altLang="en-US" dirty="0"/>
              <a:t>年</a:t>
            </a:r>
            <a:r>
              <a:rPr lang="en-US" altLang="ja-JP" dirty="0"/>
              <a:t>6</a:t>
            </a:r>
            <a:r>
              <a:rPr lang="ja-JP" altLang="en-US" dirty="0"/>
              <a:t>月以降とする。</a:t>
            </a:r>
            <a:endParaRPr lang="en-US" altLang="ja-JP" dirty="0"/>
          </a:p>
          <a:p>
            <a:pPr lvl="1"/>
            <a:r>
              <a:rPr lang="en-US" altLang="ja-JP" dirty="0"/>
              <a:t>7. </a:t>
            </a:r>
            <a:r>
              <a:rPr lang="ja-JP" altLang="en-US" dirty="0"/>
              <a:t>研究成果の公表は、</a:t>
            </a:r>
            <a:r>
              <a:rPr lang="en-US" altLang="ja-JP" dirty="0"/>
              <a:t>1</a:t>
            </a:r>
            <a:r>
              <a:rPr lang="ja-JP" altLang="en-US" dirty="0"/>
              <a:t>か月前までに相手に通知する必要があり、通知期間は</a:t>
            </a:r>
            <a:r>
              <a:rPr lang="en-US" altLang="ja-JP" dirty="0"/>
              <a:t>2027</a:t>
            </a:r>
            <a:r>
              <a:rPr lang="ja-JP" altLang="en-US" dirty="0"/>
              <a:t>年</a:t>
            </a:r>
            <a:r>
              <a:rPr lang="en-US" altLang="ja-JP" dirty="0"/>
              <a:t>3</a:t>
            </a:r>
            <a:r>
              <a:rPr lang="ja-JP" altLang="en-US" dirty="0"/>
              <a:t>月末までとする。</a:t>
            </a:r>
            <a:endParaRPr lang="en-US" altLang="ja-JP" dirty="0"/>
          </a:p>
        </p:txBody>
      </p:sp>
      <p:sp>
        <p:nvSpPr>
          <p:cNvPr id="5" name="テキスト ボックス 4">
            <a:extLst>
              <a:ext uri="{FF2B5EF4-FFF2-40B4-BE49-F238E27FC236}">
                <a16:creationId xmlns:a16="http://schemas.microsoft.com/office/drawing/2014/main" id="{6CECB645-CEC6-B483-BEDC-7D4B0F0FEE1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a:t>
            </a:r>
            <a:r>
              <a:rPr lang="ja-JP" altLang="en-US" sz="1600" b="1" dirty="0">
                <a:solidFill>
                  <a:schemeClr val="bg1"/>
                </a:solidFill>
              </a:rPr>
              <a:t> </a:t>
            </a:r>
            <a:r>
              <a:rPr kumimoji="1" lang="ja-JP" altLang="en-US" sz="1600" b="1" dirty="0">
                <a:solidFill>
                  <a:schemeClr val="bg1"/>
                </a:solidFill>
              </a:rPr>
              <a:t>契約書と今後の活動</a:t>
            </a:r>
          </a:p>
        </p:txBody>
      </p:sp>
      <p:sp>
        <p:nvSpPr>
          <p:cNvPr id="12" name="テキスト ボックス 11">
            <a:extLst>
              <a:ext uri="{FF2B5EF4-FFF2-40B4-BE49-F238E27FC236}">
                <a16:creationId xmlns:a16="http://schemas.microsoft.com/office/drawing/2014/main" id="{36ECF6B2-DE2D-063D-928F-0C021E56EBB8}"/>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13" name="吹き出し: 四角形 12">
            <a:extLst>
              <a:ext uri="{FF2B5EF4-FFF2-40B4-BE49-F238E27FC236}">
                <a16:creationId xmlns:a16="http://schemas.microsoft.com/office/drawing/2014/main" id="{EFD80205-5A39-A1F3-CFDA-F124D8D0FD4E}"/>
              </a:ext>
            </a:extLst>
          </p:cNvPr>
          <p:cNvSpPr/>
          <p:nvPr/>
        </p:nvSpPr>
        <p:spPr>
          <a:xfrm>
            <a:off x="5534024" y="4991969"/>
            <a:ext cx="3095625" cy="532801"/>
          </a:xfrm>
          <a:prstGeom prst="wedgeRectCallout">
            <a:avLst>
              <a:gd name="adj1" fmla="val -32339"/>
              <a:gd name="adj2" fmla="val -932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通知方法は次スライドに記載</a:t>
            </a:r>
          </a:p>
        </p:txBody>
      </p:sp>
    </p:spTree>
    <p:extLst>
      <p:ext uri="{BB962C8B-B14F-4D97-AF65-F5344CB8AC3E}">
        <p14:creationId xmlns:p14="http://schemas.microsoft.com/office/powerpoint/2010/main" val="24307558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75974FE7-B4D9-B01D-2EF3-1951E5ECAA2D}"/>
              </a:ext>
            </a:extLst>
          </p:cNvPr>
          <p:cNvSpPr/>
          <p:nvPr/>
        </p:nvSpPr>
        <p:spPr>
          <a:xfrm>
            <a:off x="6981181" y="3725119"/>
            <a:ext cx="4350876" cy="10863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kumimoji="1" lang="ja-JP" altLang="en-US" dirty="0"/>
              <a:t>研究成果公表の事前通知方法</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52</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en-US" altLang="ja-JP" sz="2800" dirty="0"/>
              <a:t>1</a:t>
            </a:r>
            <a:r>
              <a:rPr lang="ja-JP" altLang="en-US" sz="2800" dirty="0"/>
              <a:t>か月前までに電子メールで公表内容を通知し、承認する。</a:t>
            </a:r>
            <a:endParaRPr lang="en-US" altLang="ja-JP" sz="2800" dirty="0"/>
          </a:p>
          <a:p>
            <a:pPr lvl="1"/>
            <a:r>
              <a:rPr lang="ja-JP" altLang="en-US" sz="2400" dirty="0"/>
              <a:t>主に新</a:t>
            </a:r>
            <a:r>
              <a:rPr lang="en-US" altLang="ja-JP" sz="2400" dirty="0"/>
              <a:t>M2</a:t>
            </a:r>
            <a:r>
              <a:rPr lang="ja-JP" altLang="en-US" sz="2400" dirty="0"/>
              <a:t>宇津本さんと新</a:t>
            </a:r>
            <a:r>
              <a:rPr lang="en-US" altLang="ja-JP" sz="2400" dirty="0"/>
              <a:t>D3</a:t>
            </a:r>
            <a:r>
              <a:rPr lang="ja-JP" altLang="en-US" sz="2400" dirty="0"/>
              <a:t>安田さんが該当</a:t>
            </a:r>
            <a:endParaRPr lang="en-US" altLang="ja-JP" sz="2400" dirty="0"/>
          </a:p>
        </p:txBody>
      </p:sp>
      <p:sp>
        <p:nvSpPr>
          <p:cNvPr id="5" name="テキスト ボックス 4">
            <a:extLst>
              <a:ext uri="{FF2B5EF4-FFF2-40B4-BE49-F238E27FC236}">
                <a16:creationId xmlns:a16="http://schemas.microsoft.com/office/drawing/2014/main" id="{6CECB645-CEC6-B483-BEDC-7D4B0F0FEE1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契約書と今後の活動</a:t>
            </a:r>
          </a:p>
        </p:txBody>
      </p:sp>
      <p:sp>
        <p:nvSpPr>
          <p:cNvPr id="12" name="テキスト ボックス 11">
            <a:extLst>
              <a:ext uri="{FF2B5EF4-FFF2-40B4-BE49-F238E27FC236}">
                <a16:creationId xmlns:a16="http://schemas.microsoft.com/office/drawing/2014/main" id="{36ECF6B2-DE2D-063D-928F-0C021E56EBB8}"/>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6" name="正方形/長方形 5">
            <a:extLst>
              <a:ext uri="{FF2B5EF4-FFF2-40B4-BE49-F238E27FC236}">
                <a16:creationId xmlns:a16="http://schemas.microsoft.com/office/drawing/2014/main" id="{4A2139FC-5DAA-8A80-A032-8963B6959A47}"/>
              </a:ext>
            </a:extLst>
          </p:cNvPr>
          <p:cNvSpPr/>
          <p:nvPr/>
        </p:nvSpPr>
        <p:spPr>
          <a:xfrm>
            <a:off x="819151" y="2476500"/>
            <a:ext cx="4350876" cy="3567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E5A3C8DD-DB99-60A7-84A6-8BF1C570EC23}"/>
              </a:ext>
            </a:extLst>
          </p:cNvPr>
          <p:cNvSpPr txBox="1"/>
          <p:nvPr/>
        </p:nvSpPr>
        <p:spPr>
          <a:xfrm>
            <a:off x="907035" y="3345959"/>
            <a:ext cx="4131802" cy="369332"/>
          </a:xfrm>
          <a:prstGeom prst="rect">
            <a:avLst/>
          </a:prstGeom>
          <a:noFill/>
        </p:spPr>
        <p:txBody>
          <a:bodyPr wrap="square" rtlCol="0">
            <a:spAutoFit/>
          </a:bodyPr>
          <a:lstStyle/>
          <a:p>
            <a:r>
              <a:rPr kumimoji="1" lang="ja-JP" altLang="en-US" dirty="0"/>
              <a:t>下記の内容の発表について承認をください。</a:t>
            </a:r>
          </a:p>
        </p:txBody>
      </p:sp>
      <p:sp>
        <p:nvSpPr>
          <p:cNvPr id="10" name="テキスト ボックス 9">
            <a:extLst>
              <a:ext uri="{FF2B5EF4-FFF2-40B4-BE49-F238E27FC236}">
                <a16:creationId xmlns:a16="http://schemas.microsoft.com/office/drawing/2014/main" id="{87E99FC5-8F4D-F7DC-E0D1-16C77DFC1D08}"/>
              </a:ext>
            </a:extLst>
          </p:cNvPr>
          <p:cNvSpPr txBox="1"/>
          <p:nvPr/>
        </p:nvSpPr>
        <p:spPr>
          <a:xfrm>
            <a:off x="973598" y="3792473"/>
            <a:ext cx="4027027"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発表学会：</a:t>
            </a:r>
            <a:r>
              <a:rPr kumimoji="1" lang="en-US" altLang="ja-JP" dirty="0"/>
              <a:t>YYYY</a:t>
            </a:r>
            <a:r>
              <a:rPr kumimoji="1" lang="ja-JP" altLang="en-US" dirty="0"/>
              <a:t>年</a:t>
            </a:r>
            <a:r>
              <a:rPr kumimoji="1" lang="en-US" altLang="ja-JP" dirty="0"/>
              <a:t>XX</a:t>
            </a:r>
            <a:r>
              <a:rPr kumimoji="1" lang="ja-JP" altLang="en-US" dirty="0"/>
              <a:t>大会</a:t>
            </a:r>
            <a:endParaRPr kumimoji="1" lang="en-US" altLang="ja-JP" dirty="0"/>
          </a:p>
          <a:p>
            <a:pPr marL="285750" indent="-285750">
              <a:buFont typeface="Arial" panose="020B0604020202020204" pitchFamily="34" charset="0"/>
              <a:buChar char="•"/>
            </a:pPr>
            <a:r>
              <a:rPr kumimoji="1" lang="ja-JP" altLang="en-US" dirty="0"/>
              <a:t>発表予定日：</a:t>
            </a:r>
            <a:r>
              <a:rPr kumimoji="1" lang="en-US" altLang="ja-JP" dirty="0"/>
              <a:t>YYYY</a:t>
            </a:r>
            <a:r>
              <a:rPr kumimoji="1" lang="ja-JP" altLang="en-US" dirty="0"/>
              <a:t>年</a:t>
            </a:r>
            <a:r>
              <a:rPr kumimoji="1" lang="en-US" altLang="ja-JP" dirty="0"/>
              <a:t>MM</a:t>
            </a:r>
            <a:r>
              <a:rPr kumimoji="1" lang="ja-JP" altLang="en-US" dirty="0"/>
              <a:t>月</a:t>
            </a:r>
            <a:r>
              <a:rPr kumimoji="1" lang="en-US" altLang="ja-JP" dirty="0"/>
              <a:t>DD</a:t>
            </a:r>
            <a:r>
              <a:rPr kumimoji="1" lang="ja-JP" altLang="en-US" dirty="0"/>
              <a:t>日</a:t>
            </a:r>
            <a:endParaRPr kumimoji="1" lang="en-US" altLang="ja-JP" dirty="0"/>
          </a:p>
          <a:p>
            <a:pPr marL="285750" indent="-285750">
              <a:buFont typeface="Arial" panose="020B0604020202020204" pitchFamily="34" charset="0"/>
              <a:buChar char="•"/>
            </a:pPr>
            <a:r>
              <a:rPr kumimoji="1" lang="ja-JP" altLang="en-US" dirty="0"/>
              <a:t>発表タイトル：</a:t>
            </a:r>
            <a:r>
              <a:rPr kumimoji="1" lang="en-US" altLang="ja-JP" dirty="0"/>
              <a:t>XXX</a:t>
            </a:r>
          </a:p>
          <a:p>
            <a:pPr marL="285750" indent="-285750">
              <a:buFont typeface="Arial" panose="020B0604020202020204" pitchFamily="34" charset="0"/>
              <a:buChar char="•"/>
            </a:pPr>
            <a:r>
              <a:rPr kumimoji="1" lang="ja-JP" altLang="en-US" dirty="0"/>
              <a:t>著者：</a:t>
            </a:r>
            <a:r>
              <a:rPr kumimoji="1" lang="en-US" altLang="ja-JP" dirty="0"/>
              <a:t>XXX</a:t>
            </a:r>
            <a:r>
              <a:rPr kumimoji="1" lang="ja-JP" altLang="en-US" dirty="0"/>
              <a:t>、</a:t>
            </a:r>
            <a:r>
              <a:rPr kumimoji="1" lang="en-US" altLang="ja-JP" dirty="0"/>
              <a:t>YYY</a:t>
            </a:r>
            <a:r>
              <a:rPr kumimoji="1" lang="ja-JP" altLang="en-US" dirty="0"/>
              <a:t>、</a:t>
            </a:r>
            <a:r>
              <a:rPr kumimoji="1" lang="en-US" altLang="ja-JP" dirty="0"/>
              <a:t>ZZZ</a:t>
            </a:r>
          </a:p>
          <a:p>
            <a:pPr marL="285750" indent="-285750">
              <a:buFont typeface="Arial" panose="020B0604020202020204" pitchFamily="34" charset="0"/>
              <a:buChar char="•"/>
            </a:pPr>
            <a:r>
              <a:rPr kumimoji="1" lang="ja-JP" altLang="en-US" dirty="0"/>
              <a:t>発表概要：</a:t>
            </a:r>
            <a:endParaRPr kumimoji="1" lang="en-US" altLang="ja-JP" dirty="0"/>
          </a:p>
          <a:p>
            <a:r>
              <a:rPr kumimoji="1" lang="ja-JP" altLang="en-US" dirty="0"/>
              <a:t>　　</a:t>
            </a:r>
            <a:r>
              <a:rPr kumimoji="1" lang="en-US" altLang="ja-JP" dirty="0"/>
              <a:t>YYY</a:t>
            </a:r>
          </a:p>
        </p:txBody>
      </p:sp>
      <p:sp>
        <p:nvSpPr>
          <p:cNvPr id="11" name="テキスト ボックス 10">
            <a:extLst>
              <a:ext uri="{FF2B5EF4-FFF2-40B4-BE49-F238E27FC236}">
                <a16:creationId xmlns:a16="http://schemas.microsoft.com/office/drawing/2014/main" id="{B34AA0AA-0481-ECAB-89FA-AC2E525919C0}"/>
              </a:ext>
            </a:extLst>
          </p:cNvPr>
          <p:cNvSpPr txBox="1"/>
          <p:nvPr/>
        </p:nvSpPr>
        <p:spPr>
          <a:xfrm>
            <a:off x="907035" y="5588634"/>
            <a:ext cx="3377051" cy="369332"/>
          </a:xfrm>
          <a:prstGeom prst="rect">
            <a:avLst/>
          </a:prstGeom>
          <a:noFill/>
        </p:spPr>
        <p:txBody>
          <a:bodyPr wrap="square" rtlCol="0">
            <a:spAutoFit/>
          </a:bodyPr>
          <a:lstStyle/>
          <a:p>
            <a:r>
              <a:rPr kumimoji="1" lang="ja-JP" altLang="en-US" dirty="0"/>
              <a:t>以上についてよろしくお願いします。</a:t>
            </a:r>
          </a:p>
        </p:txBody>
      </p:sp>
      <p:sp>
        <p:nvSpPr>
          <p:cNvPr id="14" name="矢印: 右 13">
            <a:extLst>
              <a:ext uri="{FF2B5EF4-FFF2-40B4-BE49-F238E27FC236}">
                <a16:creationId xmlns:a16="http://schemas.microsoft.com/office/drawing/2014/main" id="{921F45E7-E739-4BC7-E457-8760E9173A3F}"/>
              </a:ext>
            </a:extLst>
          </p:cNvPr>
          <p:cNvSpPr/>
          <p:nvPr/>
        </p:nvSpPr>
        <p:spPr>
          <a:xfrm>
            <a:off x="5562600" y="4059434"/>
            <a:ext cx="962025" cy="40132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 name="テキスト ボックス 14">
            <a:extLst>
              <a:ext uri="{FF2B5EF4-FFF2-40B4-BE49-F238E27FC236}">
                <a16:creationId xmlns:a16="http://schemas.microsoft.com/office/drawing/2014/main" id="{3D8E9E4C-D18C-7AEC-E093-2AC2749AFC29}"/>
              </a:ext>
            </a:extLst>
          </p:cNvPr>
          <p:cNvSpPr txBox="1"/>
          <p:nvPr/>
        </p:nvSpPr>
        <p:spPr>
          <a:xfrm>
            <a:off x="7105006" y="3806649"/>
            <a:ext cx="4227051" cy="923330"/>
          </a:xfrm>
          <a:prstGeom prst="rect">
            <a:avLst/>
          </a:prstGeom>
          <a:noFill/>
        </p:spPr>
        <p:txBody>
          <a:bodyPr wrap="square" rtlCol="0">
            <a:spAutoFit/>
          </a:bodyPr>
          <a:lstStyle/>
          <a:p>
            <a:r>
              <a:rPr kumimoji="1" lang="ja-JP" altLang="en-US" dirty="0"/>
              <a:t>成果公表について、熊谷が利益侵害に該当するか判断し、承認／情報修正の必要性について返信する。</a:t>
            </a:r>
            <a:endParaRPr kumimoji="1" lang="en-US" altLang="ja-JP" dirty="0"/>
          </a:p>
        </p:txBody>
      </p:sp>
      <p:sp>
        <p:nvSpPr>
          <p:cNvPr id="16" name="テキスト ボックス 15">
            <a:extLst>
              <a:ext uri="{FF2B5EF4-FFF2-40B4-BE49-F238E27FC236}">
                <a16:creationId xmlns:a16="http://schemas.microsoft.com/office/drawing/2014/main" id="{70477E51-715D-0CC4-6834-8659C659E3B8}"/>
              </a:ext>
            </a:extLst>
          </p:cNvPr>
          <p:cNvSpPr txBox="1"/>
          <p:nvPr/>
        </p:nvSpPr>
        <p:spPr>
          <a:xfrm>
            <a:off x="5301508" y="3327211"/>
            <a:ext cx="4513446" cy="369332"/>
          </a:xfrm>
          <a:prstGeom prst="rect">
            <a:avLst/>
          </a:prstGeom>
          <a:noFill/>
        </p:spPr>
        <p:txBody>
          <a:bodyPr wrap="square" rtlCol="0">
            <a:spAutoFit/>
          </a:bodyPr>
          <a:lstStyle/>
          <a:p>
            <a:r>
              <a:rPr kumimoji="1" lang="en-US" altLang="ja-JP" dirty="0"/>
              <a:t>※</a:t>
            </a:r>
            <a:r>
              <a:rPr kumimoji="1" lang="ja-JP" altLang="en-US" dirty="0"/>
              <a:t>横河が公表する場合は、逆になる</a:t>
            </a:r>
          </a:p>
        </p:txBody>
      </p:sp>
      <p:sp>
        <p:nvSpPr>
          <p:cNvPr id="17" name="テキスト ボックス 16">
            <a:extLst>
              <a:ext uri="{FF2B5EF4-FFF2-40B4-BE49-F238E27FC236}">
                <a16:creationId xmlns:a16="http://schemas.microsoft.com/office/drawing/2014/main" id="{18F16BEC-186F-F769-3BDE-62F64A2B95E9}"/>
              </a:ext>
            </a:extLst>
          </p:cNvPr>
          <p:cNvSpPr txBox="1"/>
          <p:nvPr/>
        </p:nvSpPr>
        <p:spPr>
          <a:xfrm>
            <a:off x="907035" y="2611407"/>
            <a:ext cx="4229100" cy="646331"/>
          </a:xfrm>
          <a:prstGeom prst="rect">
            <a:avLst/>
          </a:prstGeom>
          <a:noFill/>
        </p:spPr>
        <p:txBody>
          <a:bodyPr wrap="square" rtlCol="0">
            <a:spAutoFit/>
          </a:bodyPr>
          <a:lstStyle/>
          <a:p>
            <a:r>
              <a:rPr kumimoji="1" lang="ja-JP" altLang="en-US" dirty="0"/>
              <a:t>タイトル</a:t>
            </a:r>
            <a:r>
              <a:rPr kumimoji="1" lang="en-US" altLang="ja-JP" dirty="0"/>
              <a:t>: </a:t>
            </a:r>
            <a:r>
              <a:rPr kumimoji="1" lang="ja-JP" altLang="en-US" dirty="0"/>
              <a:t>研究成果公表の通知　「</a:t>
            </a:r>
            <a:r>
              <a:rPr kumimoji="1" lang="en-US" altLang="ja-JP" dirty="0"/>
              <a:t>(</a:t>
            </a:r>
            <a:r>
              <a:rPr kumimoji="1" lang="ja-JP" altLang="en-US" dirty="0"/>
              <a:t>発表タイトルを記載</a:t>
            </a:r>
            <a:r>
              <a:rPr kumimoji="1" lang="en-US" altLang="ja-JP" dirty="0"/>
              <a:t>)</a:t>
            </a:r>
            <a:r>
              <a:rPr kumimoji="1" lang="ja-JP" altLang="en-US" dirty="0"/>
              <a:t>」</a:t>
            </a:r>
          </a:p>
        </p:txBody>
      </p:sp>
      <p:pic>
        <p:nvPicPr>
          <p:cNvPr id="13" name="グラフィックス 12" descr="封筒 単色塗りつぶし">
            <a:extLst>
              <a:ext uri="{FF2B5EF4-FFF2-40B4-BE49-F238E27FC236}">
                <a16:creationId xmlns:a16="http://schemas.microsoft.com/office/drawing/2014/main" id="{CF27EEC6-53C3-F6FC-45DD-C0156F5730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4565" y="3690123"/>
            <a:ext cx="518094" cy="518094"/>
          </a:xfrm>
          <a:prstGeom prst="rect">
            <a:avLst/>
          </a:prstGeom>
        </p:spPr>
      </p:pic>
      <p:sp>
        <p:nvSpPr>
          <p:cNvPr id="18" name="正方形/長方形 17">
            <a:extLst>
              <a:ext uri="{FF2B5EF4-FFF2-40B4-BE49-F238E27FC236}">
                <a16:creationId xmlns:a16="http://schemas.microsoft.com/office/drawing/2014/main" id="{0E4C5CE7-30EC-2AB9-2E13-BD7FEAB25629}"/>
              </a:ext>
            </a:extLst>
          </p:cNvPr>
          <p:cNvSpPr/>
          <p:nvPr/>
        </p:nvSpPr>
        <p:spPr>
          <a:xfrm>
            <a:off x="5301508" y="2439072"/>
            <a:ext cx="4093590" cy="9463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TO: </a:t>
            </a:r>
            <a:r>
              <a:rPr kumimoji="1" lang="ja-JP" altLang="en-US" dirty="0">
                <a:solidFill>
                  <a:schemeClr val="tx1"/>
                </a:solidFill>
              </a:rPr>
              <a:t>横河電機株式会社　熊谷渉</a:t>
            </a:r>
            <a:endParaRPr kumimoji="1" lang="en-US" altLang="ja-JP" dirty="0">
              <a:solidFill>
                <a:schemeClr val="tx1"/>
              </a:solidFill>
            </a:endParaRPr>
          </a:p>
          <a:p>
            <a:r>
              <a:rPr kumimoji="1" lang="ja-JP" altLang="en-US" dirty="0">
                <a:solidFill>
                  <a:schemeClr val="tx1"/>
                </a:solidFill>
              </a:rPr>
              <a:t>（</a:t>
            </a:r>
            <a:r>
              <a:rPr kumimoji="1" lang="en-US" altLang="ja-JP" dirty="0">
                <a:solidFill>
                  <a:schemeClr val="tx1"/>
                </a:solidFill>
              </a:rPr>
              <a:t>Wataru.Kumagai@yokogawa.com</a:t>
            </a:r>
            <a:r>
              <a:rPr kumimoji="1" lang="ja-JP" altLang="en-US" dirty="0">
                <a:solidFill>
                  <a:schemeClr val="tx1"/>
                </a:solidFill>
              </a:rPr>
              <a:t>）</a:t>
            </a:r>
            <a:endParaRPr kumimoji="1" lang="en-US" altLang="ja-JP" dirty="0">
              <a:solidFill>
                <a:schemeClr val="tx1"/>
              </a:solidFill>
            </a:endParaRPr>
          </a:p>
          <a:p>
            <a:r>
              <a:rPr kumimoji="1" lang="en-US" altLang="ja-JP" dirty="0">
                <a:solidFill>
                  <a:schemeClr val="tx1"/>
                </a:solidFill>
              </a:rPr>
              <a:t>CC: </a:t>
            </a:r>
            <a:r>
              <a:rPr kumimoji="1" lang="ja-JP" altLang="en-US" dirty="0">
                <a:solidFill>
                  <a:schemeClr val="tx1"/>
                </a:solidFill>
              </a:rPr>
              <a:t>安田先生</a:t>
            </a:r>
          </a:p>
        </p:txBody>
      </p:sp>
    </p:spTree>
    <p:extLst>
      <p:ext uri="{BB962C8B-B14F-4D97-AF65-F5344CB8AC3E}">
        <p14:creationId xmlns:p14="http://schemas.microsoft.com/office/powerpoint/2010/main" val="27575635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今後の学生の研究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53</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9"/>
            <a:ext cx="11364723" cy="56374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各学生の予定を考慮し、熊谷は宇津本さんを重点的にサポートしていく。</a:t>
            </a:r>
            <a:endParaRPr lang="en-US" altLang="ja-JP" sz="2800" dirty="0"/>
          </a:p>
        </p:txBody>
      </p:sp>
      <p:cxnSp>
        <p:nvCxnSpPr>
          <p:cNvPr id="10" name="直線コネクタ 9">
            <a:extLst>
              <a:ext uri="{FF2B5EF4-FFF2-40B4-BE49-F238E27FC236}">
                <a16:creationId xmlns:a16="http://schemas.microsoft.com/office/drawing/2014/main" id="{6AAB49B4-341C-4992-8802-3F1FB8CF3EDC}"/>
              </a:ext>
            </a:extLst>
          </p:cNvPr>
          <p:cNvCxnSpPr>
            <a:cxnSpLocks/>
          </p:cNvCxnSpPr>
          <p:nvPr/>
        </p:nvCxnSpPr>
        <p:spPr>
          <a:xfrm>
            <a:off x="2823818" y="1743034"/>
            <a:ext cx="0" cy="398305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8B9B0057-4549-4782-82CA-533243FAD4ED}"/>
              </a:ext>
            </a:extLst>
          </p:cNvPr>
          <p:cNvSpPr txBox="1"/>
          <p:nvPr/>
        </p:nvSpPr>
        <p:spPr>
          <a:xfrm>
            <a:off x="6655157" y="1743034"/>
            <a:ext cx="697627" cy="400110"/>
          </a:xfrm>
          <a:prstGeom prst="rect">
            <a:avLst/>
          </a:prstGeom>
          <a:noFill/>
        </p:spPr>
        <p:txBody>
          <a:bodyPr wrap="none" rtlCol="0">
            <a:spAutoFit/>
          </a:bodyPr>
          <a:lstStyle/>
          <a:p>
            <a:r>
              <a:rPr kumimoji="1" lang="ja-JP" altLang="en-US" sz="2000" b="1" dirty="0"/>
              <a:t>予定</a:t>
            </a:r>
          </a:p>
        </p:txBody>
      </p:sp>
      <p:cxnSp>
        <p:nvCxnSpPr>
          <p:cNvPr id="16" name="直線コネクタ 15">
            <a:extLst>
              <a:ext uri="{FF2B5EF4-FFF2-40B4-BE49-F238E27FC236}">
                <a16:creationId xmlns:a16="http://schemas.microsoft.com/office/drawing/2014/main" id="{C33B81BC-C855-47CB-BE29-7F967020CE1B}"/>
              </a:ext>
            </a:extLst>
          </p:cNvPr>
          <p:cNvCxnSpPr>
            <a:cxnSpLocks/>
          </p:cNvCxnSpPr>
          <p:nvPr/>
        </p:nvCxnSpPr>
        <p:spPr>
          <a:xfrm flipH="1" flipV="1">
            <a:off x="551613" y="2223191"/>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3CC3692-7733-40DB-BA69-D78BA91B65CD}"/>
              </a:ext>
            </a:extLst>
          </p:cNvPr>
          <p:cNvSpPr txBox="1"/>
          <p:nvPr/>
        </p:nvSpPr>
        <p:spPr>
          <a:xfrm>
            <a:off x="3142579" y="2595264"/>
            <a:ext cx="3793026" cy="369332"/>
          </a:xfrm>
          <a:prstGeom prst="rect">
            <a:avLst/>
          </a:prstGeom>
          <a:noFill/>
        </p:spPr>
        <p:txBody>
          <a:bodyPr wrap="none" rtlCol="0">
            <a:spAutoFit/>
          </a:bodyPr>
          <a:lstStyle/>
          <a:p>
            <a:r>
              <a:rPr kumimoji="1" lang="ja-JP" altLang="en-US" b="1" dirty="0"/>
              <a:t>博士課程では、有制約のテーマを設定</a:t>
            </a:r>
          </a:p>
        </p:txBody>
      </p:sp>
      <p:sp>
        <p:nvSpPr>
          <p:cNvPr id="29" name="テキスト ボックス 28">
            <a:extLst>
              <a:ext uri="{FF2B5EF4-FFF2-40B4-BE49-F238E27FC236}">
                <a16:creationId xmlns:a16="http://schemas.microsoft.com/office/drawing/2014/main" id="{667BC34E-DE05-498A-9E2B-258BC68B17AA}"/>
              </a:ext>
            </a:extLst>
          </p:cNvPr>
          <p:cNvSpPr txBox="1"/>
          <p:nvPr/>
        </p:nvSpPr>
        <p:spPr>
          <a:xfrm>
            <a:off x="3401193" y="3060145"/>
            <a:ext cx="7219181" cy="369332"/>
          </a:xfrm>
          <a:prstGeom prst="rect">
            <a:avLst/>
          </a:prstGeom>
          <a:noFill/>
        </p:spPr>
        <p:txBody>
          <a:bodyPr wrap="square" rtlCol="0">
            <a:spAutoFit/>
          </a:bodyPr>
          <a:lstStyle/>
          <a:p>
            <a:pPr algn="ctr"/>
            <a:r>
              <a:rPr kumimoji="1" lang="ja-JP" altLang="en-US" dirty="0"/>
              <a:t>単一目的／多目的に対する解法、制約違反量の景観に対する分析など</a:t>
            </a:r>
            <a:endParaRPr kumimoji="1" lang="en-US" altLang="ja-JP" dirty="0"/>
          </a:p>
        </p:txBody>
      </p:sp>
      <p:sp>
        <p:nvSpPr>
          <p:cNvPr id="15" name="テキスト ボックス 14">
            <a:extLst>
              <a:ext uri="{FF2B5EF4-FFF2-40B4-BE49-F238E27FC236}">
                <a16:creationId xmlns:a16="http://schemas.microsoft.com/office/drawing/2014/main" id="{3896AE91-2FC7-4F87-8D34-BEFE4391D68C}"/>
              </a:ext>
            </a:extLst>
          </p:cNvPr>
          <p:cNvSpPr txBox="1"/>
          <p:nvPr/>
        </p:nvSpPr>
        <p:spPr>
          <a:xfrm>
            <a:off x="657337" y="2577802"/>
            <a:ext cx="2073003" cy="400110"/>
          </a:xfrm>
          <a:prstGeom prst="rect">
            <a:avLst/>
          </a:prstGeom>
          <a:noFill/>
        </p:spPr>
        <p:txBody>
          <a:bodyPr wrap="none" rtlCol="0">
            <a:spAutoFit/>
          </a:bodyPr>
          <a:lstStyle/>
          <a:p>
            <a:pPr algn="ctr"/>
            <a:r>
              <a:rPr kumimoji="1" lang="ja-JP" altLang="en-US" sz="2000" dirty="0"/>
              <a:t>安田さん</a:t>
            </a:r>
            <a:r>
              <a:rPr kumimoji="1" lang="ja-JP" altLang="en-US" dirty="0"/>
              <a:t>（新</a:t>
            </a:r>
            <a:r>
              <a:rPr kumimoji="1" lang="en-US" altLang="ja-JP" dirty="0"/>
              <a:t>D3</a:t>
            </a:r>
            <a:r>
              <a:rPr kumimoji="1" lang="ja-JP" altLang="en-US" dirty="0"/>
              <a:t>）</a:t>
            </a:r>
            <a:endParaRPr kumimoji="1" lang="ja-JP" altLang="en-US" sz="2000" dirty="0"/>
          </a:p>
        </p:txBody>
      </p:sp>
      <p:sp>
        <p:nvSpPr>
          <p:cNvPr id="26" name="テキスト ボックス 25">
            <a:extLst>
              <a:ext uri="{FF2B5EF4-FFF2-40B4-BE49-F238E27FC236}">
                <a16:creationId xmlns:a16="http://schemas.microsoft.com/office/drawing/2014/main" id="{DDDF7E4C-27F8-47A7-9480-64588854383A}"/>
              </a:ext>
            </a:extLst>
          </p:cNvPr>
          <p:cNvSpPr txBox="1"/>
          <p:nvPr/>
        </p:nvSpPr>
        <p:spPr>
          <a:xfrm>
            <a:off x="1171550" y="1759588"/>
            <a:ext cx="1047082" cy="400110"/>
          </a:xfrm>
          <a:prstGeom prst="rect">
            <a:avLst/>
          </a:prstGeom>
          <a:noFill/>
        </p:spPr>
        <p:txBody>
          <a:bodyPr wrap="none" rtlCol="0">
            <a:spAutoFit/>
          </a:bodyPr>
          <a:lstStyle/>
          <a:p>
            <a:r>
              <a:rPr kumimoji="1" lang="ja-JP" altLang="en-US" sz="2000" b="1" dirty="0"/>
              <a:t>メンバー</a:t>
            </a:r>
          </a:p>
        </p:txBody>
      </p:sp>
      <p:sp>
        <p:nvSpPr>
          <p:cNvPr id="32" name="テキスト ボックス 31">
            <a:extLst>
              <a:ext uri="{FF2B5EF4-FFF2-40B4-BE49-F238E27FC236}">
                <a16:creationId xmlns:a16="http://schemas.microsoft.com/office/drawing/2014/main" id="{313E0288-65F9-443D-8A57-2E5F9BFB3DF4}"/>
              </a:ext>
            </a:extLst>
          </p:cNvPr>
          <p:cNvSpPr txBox="1"/>
          <p:nvPr/>
        </p:nvSpPr>
        <p:spPr>
          <a:xfrm>
            <a:off x="3142579" y="4546549"/>
            <a:ext cx="5476591" cy="369332"/>
          </a:xfrm>
          <a:prstGeom prst="rect">
            <a:avLst/>
          </a:prstGeom>
          <a:noFill/>
        </p:spPr>
        <p:txBody>
          <a:bodyPr wrap="square" rtlCol="0">
            <a:spAutoFit/>
          </a:bodyPr>
          <a:lstStyle/>
          <a:p>
            <a:r>
              <a:rPr kumimoji="1" lang="ja-JP" altLang="en-US" b="1" dirty="0"/>
              <a:t>修士課程では、有制約単一目的の解法を設定</a:t>
            </a:r>
            <a:endParaRPr kumimoji="1" lang="en-US" altLang="ja-JP" b="1" dirty="0"/>
          </a:p>
        </p:txBody>
      </p:sp>
      <p:sp>
        <p:nvSpPr>
          <p:cNvPr id="33" name="テキスト ボックス 32">
            <a:extLst>
              <a:ext uri="{FF2B5EF4-FFF2-40B4-BE49-F238E27FC236}">
                <a16:creationId xmlns:a16="http://schemas.microsoft.com/office/drawing/2014/main" id="{24569B84-D4BB-4BA4-94B9-26F74139B6AD}"/>
              </a:ext>
            </a:extLst>
          </p:cNvPr>
          <p:cNvSpPr txBox="1"/>
          <p:nvPr/>
        </p:nvSpPr>
        <p:spPr>
          <a:xfrm>
            <a:off x="516273" y="4531222"/>
            <a:ext cx="2355133" cy="400110"/>
          </a:xfrm>
          <a:prstGeom prst="rect">
            <a:avLst/>
          </a:prstGeom>
          <a:noFill/>
        </p:spPr>
        <p:txBody>
          <a:bodyPr wrap="none" rtlCol="0">
            <a:spAutoFit/>
          </a:bodyPr>
          <a:lstStyle/>
          <a:p>
            <a:pPr algn="ctr"/>
            <a:r>
              <a:rPr kumimoji="1" lang="ja-JP" altLang="en-US" sz="2000" dirty="0"/>
              <a:t>宇津本さん</a:t>
            </a:r>
            <a:r>
              <a:rPr kumimoji="1" lang="ja-JP" altLang="en-US" dirty="0"/>
              <a:t>（新</a:t>
            </a:r>
            <a:r>
              <a:rPr kumimoji="1" lang="en-US" altLang="ja-JP" dirty="0"/>
              <a:t>M2</a:t>
            </a:r>
            <a:r>
              <a:rPr kumimoji="1" lang="ja-JP" altLang="en-US" dirty="0"/>
              <a:t>）</a:t>
            </a:r>
            <a:endParaRPr kumimoji="1" lang="ja-JP" altLang="en-US" sz="2400" dirty="0"/>
          </a:p>
        </p:txBody>
      </p:sp>
      <p:sp>
        <p:nvSpPr>
          <p:cNvPr id="34" name="テキスト ボックス 33">
            <a:extLst>
              <a:ext uri="{FF2B5EF4-FFF2-40B4-BE49-F238E27FC236}">
                <a16:creationId xmlns:a16="http://schemas.microsoft.com/office/drawing/2014/main" id="{0FF6DB32-A844-427A-A56E-DC88612DB8FC}"/>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契約書と今後の活動</a:t>
            </a:r>
          </a:p>
        </p:txBody>
      </p:sp>
      <p:sp>
        <p:nvSpPr>
          <p:cNvPr id="6" name="二等辺三角形 5">
            <a:extLst>
              <a:ext uri="{FF2B5EF4-FFF2-40B4-BE49-F238E27FC236}">
                <a16:creationId xmlns:a16="http://schemas.microsoft.com/office/drawing/2014/main" id="{6D962DEE-E3CA-8E0F-DC8C-8C82E9BB1F5F}"/>
              </a:ext>
            </a:extLst>
          </p:cNvPr>
          <p:cNvSpPr/>
          <p:nvPr/>
        </p:nvSpPr>
        <p:spPr>
          <a:xfrm rot="5400000">
            <a:off x="3140064" y="3771485"/>
            <a:ext cx="404756" cy="2390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DC346336-A44C-44D8-8D1F-101E83A25604}"/>
              </a:ext>
            </a:extLst>
          </p:cNvPr>
          <p:cNvSpPr txBox="1"/>
          <p:nvPr/>
        </p:nvSpPr>
        <p:spPr>
          <a:xfrm>
            <a:off x="3640799" y="3567867"/>
            <a:ext cx="6979571" cy="646331"/>
          </a:xfrm>
          <a:prstGeom prst="rect">
            <a:avLst/>
          </a:prstGeom>
          <a:noFill/>
        </p:spPr>
        <p:txBody>
          <a:bodyPr wrap="square" rtlCol="0">
            <a:spAutoFit/>
          </a:bodyPr>
          <a:lstStyle/>
          <a:p>
            <a:r>
              <a:rPr kumimoji="1" lang="ja-JP" altLang="en-US" dirty="0">
                <a:solidFill>
                  <a:schemeClr val="accent1"/>
                </a:solidFill>
              </a:rPr>
              <a:t>今後は多目的や景観分析に注力するため、ほぼ単独で研究していく見込</a:t>
            </a:r>
            <a:endParaRPr kumimoji="1" lang="en-US" altLang="ja-JP" dirty="0">
              <a:solidFill>
                <a:schemeClr val="accent1"/>
              </a:solidFill>
            </a:endParaRPr>
          </a:p>
          <a:p>
            <a:r>
              <a:rPr kumimoji="1" lang="ja-JP" altLang="en-US" dirty="0">
                <a:solidFill>
                  <a:schemeClr val="accent1"/>
                </a:solidFill>
              </a:rPr>
              <a:t>博士審査などのアドバイスをする</a:t>
            </a:r>
            <a:endParaRPr kumimoji="1" lang="en-US" altLang="ja-JP" dirty="0">
              <a:solidFill>
                <a:schemeClr val="accent1"/>
              </a:solidFill>
            </a:endParaRPr>
          </a:p>
        </p:txBody>
      </p:sp>
      <p:sp>
        <p:nvSpPr>
          <p:cNvPr id="11" name="二等辺三角形 10">
            <a:extLst>
              <a:ext uri="{FF2B5EF4-FFF2-40B4-BE49-F238E27FC236}">
                <a16:creationId xmlns:a16="http://schemas.microsoft.com/office/drawing/2014/main" id="{BE86A131-99DE-48B9-AF8A-7BBC2C6C9831}"/>
              </a:ext>
            </a:extLst>
          </p:cNvPr>
          <p:cNvSpPr/>
          <p:nvPr/>
        </p:nvSpPr>
        <p:spPr>
          <a:xfrm rot="5400000">
            <a:off x="3140064" y="5191638"/>
            <a:ext cx="404756" cy="2390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2A469AA6-B94B-D220-3DB8-31DFB348EC0C}"/>
              </a:ext>
            </a:extLst>
          </p:cNvPr>
          <p:cNvSpPr txBox="1"/>
          <p:nvPr/>
        </p:nvSpPr>
        <p:spPr>
          <a:xfrm>
            <a:off x="3640799" y="5126519"/>
            <a:ext cx="7360567" cy="369332"/>
          </a:xfrm>
          <a:prstGeom prst="rect">
            <a:avLst/>
          </a:prstGeom>
          <a:noFill/>
        </p:spPr>
        <p:txBody>
          <a:bodyPr wrap="square" rtlCol="0">
            <a:spAutoFit/>
          </a:bodyPr>
          <a:lstStyle/>
          <a:p>
            <a:r>
              <a:rPr kumimoji="1" lang="ja-JP" altLang="en-US" dirty="0">
                <a:solidFill>
                  <a:schemeClr val="accent1"/>
                </a:solidFill>
              </a:rPr>
              <a:t>問題設定、手法・検証のアイディア、論文化などをサポート</a:t>
            </a:r>
            <a:endParaRPr kumimoji="1" lang="en-US" altLang="ja-JP" dirty="0">
              <a:solidFill>
                <a:schemeClr val="accent1"/>
              </a:solidFill>
            </a:endParaRPr>
          </a:p>
        </p:txBody>
      </p:sp>
    </p:spTree>
    <p:extLst>
      <p:ext uri="{BB962C8B-B14F-4D97-AF65-F5344CB8AC3E}">
        <p14:creationId xmlns:p14="http://schemas.microsoft.com/office/powerpoint/2010/main" val="1725903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54</a:t>
            </a:fld>
            <a:endParaRPr kumimoji="1" lang="ja-JP" altLang="en-US"/>
          </a:p>
        </p:txBody>
      </p:sp>
      <p:sp>
        <p:nvSpPr>
          <p:cNvPr id="6" name="テキスト プレースホルダー 5">
            <a:extLst>
              <a:ext uri="{FF2B5EF4-FFF2-40B4-BE49-F238E27FC236}">
                <a16:creationId xmlns:a16="http://schemas.microsoft.com/office/drawing/2014/main" id="{2B6C257B-44D0-4D8E-97C1-E3D93A6367C8}"/>
              </a:ext>
            </a:extLst>
          </p:cNvPr>
          <p:cNvSpPr>
            <a:spLocks noGrp="1"/>
          </p:cNvSpPr>
          <p:nvPr>
            <p:ph type="body" sz="quarter" idx="11"/>
          </p:nvPr>
        </p:nvSpPr>
        <p:spPr>
          <a:xfrm>
            <a:off x="517055" y="901759"/>
            <a:ext cx="11341887" cy="2693088"/>
          </a:xfrm>
        </p:spPr>
        <p:txBody>
          <a:bodyPr/>
          <a:lstStyle/>
          <a:p>
            <a:r>
              <a:rPr lang="ja-JP" altLang="en-US" sz="2800" dirty="0"/>
              <a:t>お願い</a:t>
            </a:r>
            <a:endParaRPr lang="en-US" altLang="ja-JP" sz="2800" dirty="0"/>
          </a:p>
          <a:p>
            <a:pPr lvl="1"/>
            <a:r>
              <a:rPr lang="ja-JP" altLang="en-US" sz="2400" dirty="0"/>
              <a:t>実データでのアルゴリズムの有効性を確認したが、本来の目標条件での検証可能性が低いため、今期末で共同研究をクローズさせていただきたい。</a:t>
            </a:r>
            <a:endParaRPr lang="en-US" altLang="ja-JP" sz="2400" dirty="0"/>
          </a:p>
          <a:p>
            <a:r>
              <a:rPr lang="en-US" altLang="ja-JP" sz="2800" dirty="0"/>
              <a:t>2024</a:t>
            </a:r>
            <a:r>
              <a:rPr lang="ja-JP" altLang="en-US" sz="2800" dirty="0"/>
              <a:t>年</a:t>
            </a:r>
            <a:r>
              <a:rPr lang="en-US" altLang="ja-JP" sz="2800" dirty="0"/>
              <a:t>3</a:t>
            </a:r>
            <a:r>
              <a:rPr lang="ja-JP" altLang="en-US" sz="2800" dirty="0"/>
              <a:t>月末までの計画・予定</a:t>
            </a:r>
            <a:endParaRPr lang="en-US" altLang="ja-JP" sz="2800" dirty="0"/>
          </a:p>
          <a:p>
            <a:r>
              <a:rPr lang="ja-JP" altLang="en-US" sz="2800" dirty="0"/>
              <a:t>満了後は、契約書通りの対応（特に成果の事前通知）をよろしくお願いします。</a:t>
            </a:r>
            <a:endParaRPr lang="en-US" altLang="ja-JP" sz="2800" dirty="0"/>
          </a:p>
        </p:txBody>
      </p:sp>
      <p:sp>
        <p:nvSpPr>
          <p:cNvPr id="5" name="テキスト ボックス 4">
            <a:extLst>
              <a:ext uri="{FF2B5EF4-FFF2-40B4-BE49-F238E27FC236}">
                <a16:creationId xmlns:a16="http://schemas.microsoft.com/office/drawing/2014/main" id="{1DFA95F8-4B0C-4315-AC8B-6D40F6985975}"/>
              </a:ext>
            </a:extLst>
          </p:cNvPr>
          <p:cNvSpPr txBox="1"/>
          <p:nvPr/>
        </p:nvSpPr>
        <p:spPr>
          <a:xfrm>
            <a:off x="2173872" y="5451356"/>
            <a:ext cx="8028253" cy="461665"/>
          </a:xfrm>
          <a:prstGeom prst="rect">
            <a:avLst/>
          </a:prstGeom>
          <a:noFill/>
        </p:spPr>
        <p:txBody>
          <a:bodyPr wrap="square" rtlCol="0">
            <a:spAutoFit/>
          </a:bodyPr>
          <a:lstStyle/>
          <a:p>
            <a:pPr algn="ctr"/>
            <a:r>
              <a:rPr kumimoji="1" lang="en-US" altLang="ja-JP" sz="2400" b="1" dirty="0">
                <a:solidFill>
                  <a:schemeClr val="accent1"/>
                </a:solidFill>
              </a:rPr>
              <a:t>4</a:t>
            </a:r>
            <a:r>
              <a:rPr kumimoji="1" lang="ja-JP" altLang="en-US" sz="2400" b="1" dirty="0">
                <a:solidFill>
                  <a:schemeClr val="accent1"/>
                </a:solidFill>
              </a:rPr>
              <a:t>年間のご協力ありがとうございました</a:t>
            </a:r>
          </a:p>
        </p:txBody>
      </p:sp>
      <p:sp>
        <p:nvSpPr>
          <p:cNvPr id="4" name="吹き出し: 四角形 3">
            <a:extLst>
              <a:ext uri="{FF2B5EF4-FFF2-40B4-BE49-F238E27FC236}">
                <a16:creationId xmlns:a16="http://schemas.microsoft.com/office/drawing/2014/main" id="{FC8BE7A5-EB40-6561-32A2-9C13BF184836}"/>
              </a:ext>
            </a:extLst>
          </p:cNvPr>
          <p:cNvSpPr/>
          <p:nvPr/>
        </p:nvSpPr>
        <p:spPr>
          <a:xfrm>
            <a:off x="8477250" y="144572"/>
            <a:ext cx="2000250" cy="518094"/>
          </a:xfrm>
          <a:prstGeom prst="wedgeRectCallou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作成予定</a:t>
            </a:r>
          </a:p>
        </p:txBody>
      </p:sp>
    </p:spTree>
    <p:extLst>
      <p:ext uri="{BB962C8B-B14F-4D97-AF65-F5344CB8AC3E}">
        <p14:creationId xmlns:p14="http://schemas.microsoft.com/office/powerpoint/2010/main" val="1904738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55</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問題規模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56</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操業計画問題 </a:t>
            </a:r>
          </a:p>
        </p:txBody>
      </p:sp>
      <p:graphicFrame>
        <p:nvGraphicFramePr>
          <p:cNvPr id="36" name="表 35">
            <a:extLst>
              <a:ext uri="{FF2B5EF4-FFF2-40B4-BE49-F238E27FC236}">
                <a16:creationId xmlns:a16="http://schemas.microsoft.com/office/drawing/2014/main" id="{19474054-724C-4268-A72F-90FF72E954A1}"/>
              </a:ext>
            </a:extLst>
          </p:cNvPr>
          <p:cNvGraphicFramePr>
            <a:graphicFrameLocks noGrp="1"/>
          </p:cNvGraphicFramePr>
          <p:nvPr/>
        </p:nvGraphicFramePr>
        <p:xfrm>
          <a:off x="3286574" y="1822519"/>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graphicFrame>
        <p:nvGraphicFramePr>
          <p:cNvPr id="37" name="表 3">
            <a:extLst>
              <a:ext uri="{FF2B5EF4-FFF2-40B4-BE49-F238E27FC236}">
                <a16:creationId xmlns:a16="http://schemas.microsoft.com/office/drawing/2014/main" id="{1E51D346-B4FD-41A9-86D2-FDAE0470484E}"/>
              </a:ext>
            </a:extLst>
          </p:cNvPr>
          <p:cNvGraphicFramePr>
            <a:graphicFrameLocks noGrp="1"/>
          </p:cNvGraphicFramePr>
          <p:nvPr/>
        </p:nvGraphicFramePr>
        <p:xfrm>
          <a:off x="1114425" y="35632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38" name="テキスト ボックス 37">
            <a:extLst>
              <a:ext uri="{FF2B5EF4-FFF2-40B4-BE49-F238E27FC236}">
                <a16:creationId xmlns:a16="http://schemas.microsoft.com/office/drawing/2014/main" id="{237A741D-B2F1-4D05-B69A-E7FC7AC407CA}"/>
              </a:ext>
            </a:extLst>
          </p:cNvPr>
          <p:cNvSpPr txBox="1"/>
          <p:nvPr/>
        </p:nvSpPr>
        <p:spPr>
          <a:xfrm>
            <a:off x="1430007" y="3182536"/>
            <a:ext cx="940460" cy="307777"/>
          </a:xfrm>
          <a:prstGeom prst="rect">
            <a:avLst/>
          </a:prstGeom>
          <a:noFill/>
        </p:spPr>
        <p:txBody>
          <a:bodyPr wrap="square" rtlCol="0">
            <a:spAutoFit/>
          </a:bodyPr>
          <a:lstStyle/>
          <a:p>
            <a:pPr algn="ctr"/>
            <a:r>
              <a:rPr kumimoji="1" lang="ja-JP" altLang="en-US" sz="1400" dirty="0"/>
              <a:t>実績値</a:t>
            </a:r>
          </a:p>
        </p:txBody>
      </p:sp>
      <p:sp>
        <p:nvSpPr>
          <p:cNvPr id="39" name="テキスト ボックス 38">
            <a:extLst>
              <a:ext uri="{FF2B5EF4-FFF2-40B4-BE49-F238E27FC236}">
                <a16:creationId xmlns:a16="http://schemas.microsoft.com/office/drawing/2014/main" id="{75257FBB-460F-4430-93BF-9D9C3F160CA6}"/>
              </a:ext>
            </a:extLst>
          </p:cNvPr>
          <p:cNvSpPr txBox="1"/>
          <p:nvPr/>
        </p:nvSpPr>
        <p:spPr>
          <a:xfrm>
            <a:off x="4876650" y="3281175"/>
            <a:ext cx="1656283" cy="307777"/>
          </a:xfrm>
          <a:prstGeom prst="rect">
            <a:avLst/>
          </a:prstGeom>
          <a:noFill/>
        </p:spPr>
        <p:txBody>
          <a:bodyPr wrap="square" rtlCol="0">
            <a:spAutoFit/>
          </a:bodyPr>
          <a:lstStyle/>
          <a:p>
            <a:pPr algn="ctr"/>
            <a:r>
              <a:rPr kumimoji="1" lang="ja-JP" altLang="en-US" sz="1400" dirty="0"/>
              <a:t>操業計画行列</a:t>
            </a:r>
          </a:p>
        </p:txBody>
      </p:sp>
      <p:graphicFrame>
        <p:nvGraphicFramePr>
          <p:cNvPr id="40" name="表 3">
            <a:extLst>
              <a:ext uri="{FF2B5EF4-FFF2-40B4-BE49-F238E27FC236}">
                <a16:creationId xmlns:a16="http://schemas.microsoft.com/office/drawing/2014/main" id="{D94090F7-8821-46A7-A913-8850C93FA3A4}"/>
              </a:ext>
            </a:extLst>
          </p:cNvPr>
          <p:cNvGraphicFramePr>
            <a:graphicFrameLocks noGrp="1"/>
          </p:cNvGraphicFramePr>
          <p:nvPr/>
        </p:nvGraphicFramePr>
        <p:xfrm>
          <a:off x="4918980" y="36775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41" name="テキスト ボックス 40">
            <a:extLst>
              <a:ext uri="{FF2B5EF4-FFF2-40B4-BE49-F238E27FC236}">
                <a16:creationId xmlns:a16="http://schemas.microsoft.com/office/drawing/2014/main" id="{F095840F-BDF7-4B9A-A8E3-688CCBCEE568}"/>
              </a:ext>
            </a:extLst>
          </p:cNvPr>
          <p:cNvSpPr txBox="1"/>
          <p:nvPr/>
        </p:nvSpPr>
        <p:spPr>
          <a:xfrm>
            <a:off x="9124800" y="3211110"/>
            <a:ext cx="1656283" cy="307777"/>
          </a:xfrm>
          <a:prstGeom prst="rect">
            <a:avLst/>
          </a:prstGeom>
          <a:noFill/>
        </p:spPr>
        <p:txBody>
          <a:bodyPr wrap="square" rtlCol="0">
            <a:spAutoFit/>
          </a:bodyPr>
          <a:lstStyle/>
          <a:p>
            <a:pPr algn="ctr"/>
            <a:r>
              <a:rPr kumimoji="1" lang="ja-JP" altLang="en-US" sz="1400" dirty="0"/>
              <a:t>最適化変数</a:t>
            </a:r>
          </a:p>
        </p:txBody>
      </p:sp>
      <p:sp>
        <p:nvSpPr>
          <p:cNvPr id="42" name="テキスト ボックス 41">
            <a:extLst>
              <a:ext uri="{FF2B5EF4-FFF2-40B4-BE49-F238E27FC236}">
                <a16:creationId xmlns:a16="http://schemas.microsoft.com/office/drawing/2014/main" id="{BF2516D5-199D-4AB0-B288-A6B6352DCC36}"/>
              </a:ext>
            </a:extLst>
          </p:cNvPr>
          <p:cNvSpPr txBox="1"/>
          <p:nvPr/>
        </p:nvSpPr>
        <p:spPr>
          <a:xfrm>
            <a:off x="10400869" y="3976087"/>
            <a:ext cx="588035" cy="307777"/>
          </a:xfrm>
          <a:prstGeom prst="rect">
            <a:avLst/>
          </a:prstGeom>
          <a:noFill/>
        </p:spPr>
        <p:txBody>
          <a:bodyPr wrap="square" rtlCol="0">
            <a:spAutoFit/>
          </a:bodyPr>
          <a:lstStyle/>
          <a:p>
            <a:pPr algn="ctr"/>
            <a:r>
              <a:rPr kumimoji="1" lang="en-US" altLang="ja-JP" sz="1400" dirty="0"/>
              <a:t>(1,1)</a:t>
            </a:r>
            <a:endParaRPr kumimoji="1" lang="ja-JP" altLang="en-US" sz="1400" dirty="0"/>
          </a:p>
        </p:txBody>
      </p:sp>
      <p:sp>
        <p:nvSpPr>
          <p:cNvPr id="43" name="テキスト ボックス 42">
            <a:extLst>
              <a:ext uri="{FF2B5EF4-FFF2-40B4-BE49-F238E27FC236}">
                <a16:creationId xmlns:a16="http://schemas.microsoft.com/office/drawing/2014/main" id="{45800315-DD97-480C-8039-94599481611B}"/>
              </a:ext>
            </a:extLst>
          </p:cNvPr>
          <p:cNvSpPr txBox="1"/>
          <p:nvPr/>
        </p:nvSpPr>
        <p:spPr>
          <a:xfrm>
            <a:off x="10400869" y="4349131"/>
            <a:ext cx="588035" cy="307777"/>
          </a:xfrm>
          <a:prstGeom prst="rect">
            <a:avLst/>
          </a:prstGeom>
          <a:noFill/>
        </p:spPr>
        <p:txBody>
          <a:bodyPr wrap="square" rtlCol="0">
            <a:spAutoFit/>
          </a:bodyPr>
          <a:lstStyle/>
          <a:p>
            <a:pPr algn="ctr"/>
            <a:r>
              <a:rPr kumimoji="1" lang="en-US" altLang="ja-JP" sz="1400" dirty="0"/>
              <a:t>(2,1)</a:t>
            </a:r>
            <a:endParaRPr kumimoji="1" lang="ja-JP" altLang="en-US" sz="1400" dirty="0"/>
          </a:p>
        </p:txBody>
      </p:sp>
      <p:graphicFrame>
        <p:nvGraphicFramePr>
          <p:cNvPr id="44" name="表 3">
            <a:extLst>
              <a:ext uri="{FF2B5EF4-FFF2-40B4-BE49-F238E27FC236}">
                <a16:creationId xmlns:a16="http://schemas.microsoft.com/office/drawing/2014/main" id="{1A326CD5-32F4-47C5-B0E6-5FDD7E2125C0}"/>
              </a:ext>
            </a:extLst>
          </p:cNvPr>
          <p:cNvGraphicFramePr>
            <a:graphicFrameLocks noGrp="1"/>
          </p:cNvGraphicFramePr>
          <p:nvPr/>
        </p:nvGraphicFramePr>
        <p:xfrm>
          <a:off x="9060876" y="3591850"/>
          <a:ext cx="1340653" cy="2225040"/>
        </p:xfrm>
        <a:graphic>
          <a:graphicData uri="http://schemas.openxmlformats.org/drawingml/2006/table">
            <a:tbl>
              <a:tblPr firstRow="1" bandRow="1">
                <a:tableStyleId>{5C22544A-7EE6-4342-B048-85BDC9FD1C3A}</a:tableStyleId>
              </a:tblPr>
              <a:tblGrid>
                <a:gridCol w="753278">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tblGrid>
              <a:tr h="370840">
                <a:tc>
                  <a:txBody>
                    <a:bodyPr/>
                    <a:lstStyle/>
                    <a:p>
                      <a:pPr algn="ctr"/>
                      <a:r>
                        <a:rPr kumimoji="1" lang="en-US" altLang="ja-JP" sz="1400" dirty="0"/>
                        <a:t>index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39216552"/>
                  </a:ext>
                </a:extLst>
              </a:tr>
              <a:tr h="370840">
                <a:tc>
                  <a:txBody>
                    <a:bodyPr/>
                    <a:lstStyle/>
                    <a:p>
                      <a:pPr algn="ctr"/>
                      <a:r>
                        <a:rPr kumimoji="1" lang="en-US" altLang="ja-JP" sz="1400" dirty="0"/>
                        <a:t>5</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30068602"/>
                  </a:ext>
                </a:extLst>
              </a:tr>
            </a:tbl>
          </a:graphicData>
        </a:graphic>
      </p:graphicFrame>
      <p:sp>
        <p:nvSpPr>
          <p:cNvPr id="45" name="テキスト ボックス 44">
            <a:extLst>
              <a:ext uri="{FF2B5EF4-FFF2-40B4-BE49-F238E27FC236}">
                <a16:creationId xmlns:a16="http://schemas.microsoft.com/office/drawing/2014/main" id="{43EC17E0-6D5A-49AA-AA5A-566E076EFA61}"/>
              </a:ext>
            </a:extLst>
          </p:cNvPr>
          <p:cNvSpPr txBox="1"/>
          <p:nvPr/>
        </p:nvSpPr>
        <p:spPr>
          <a:xfrm>
            <a:off x="10400869" y="4729871"/>
            <a:ext cx="588035" cy="307777"/>
          </a:xfrm>
          <a:prstGeom prst="rect">
            <a:avLst/>
          </a:prstGeom>
          <a:noFill/>
        </p:spPr>
        <p:txBody>
          <a:bodyPr wrap="square" rtlCol="0">
            <a:spAutoFit/>
          </a:bodyPr>
          <a:lstStyle/>
          <a:p>
            <a:pPr algn="ctr"/>
            <a:r>
              <a:rPr kumimoji="1" lang="en-US" altLang="ja-JP" sz="1400" dirty="0"/>
              <a:t>(4,1)</a:t>
            </a:r>
            <a:endParaRPr kumimoji="1" lang="ja-JP" altLang="en-US" sz="1400" dirty="0"/>
          </a:p>
        </p:txBody>
      </p:sp>
      <p:sp>
        <p:nvSpPr>
          <p:cNvPr id="46" name="テキスト ボックス 45">
            <a:extLst>
              <a:ext uri="{FF2B5EF4-FFF2-40B4-BE49-F238E27FC236}">
                <a16:creationId xmlns:a16="http://schemas.microsoft.com/office/drawing/2014/main" id="{B9030AC5-8CF7-4A66-9F81-ACE30413DB4C}"/>
              </a:ext>
            </a:extLst>
          </p:cNvPr>
          <p:cNvSpPr txBox="1"/>
          <p:nvPr/>
        </p:nvSpPr>
        <p:spPr>
          <a:xfrm>
            <a:off x="10400869" y="5110611"/>
            <a:ext cx="588035" cy="307777"/>
          </a:xfrm>
          <a:prstGeom prst="rect">
            <a:avLst/>
          </a:prstGeom>
          <a:noFill/>
        </p:spPr>
        <p:txBody>
          <a:bodyPr wrap="square" rtlCol="0">
            <a:spAutoFit/>
          </a:bodyPr>
          <a:lstStyle/>
          <a:p>
            <a:pPr algn="ctr"/>
            <a:r>
              <a:rPr kumimoji="1" lang="en-US" altLang="ja-JP" sz="1400" dirty="0"/>
              <a:t>(2,2)</a:t>
            </a:r>
            <a:endParaRPr kumimoji="1" lang="ja-JP" altLang="en-US" sz="1400" dirty="0"/>
          </a:p>
        </p:txBody>
      </p:sp>
      <p:sp>
        <p:nvSpPr>
          <p:cNvPr id="47" name="テキスト ボックス 46">
            <a:extLst>
              <a:ext uri="{FF2B5EF4-FFF2-40B4-BE49-F238E27FC236}">
                <a16:creationId xmlns:a16="http://schemas.microsoft.com/office/drawing/2014/main" id="{1F5B88BC-3501-4351-AC1A-7D8A84AF2396}"/>
              </a:ext>
            </a:extLst>
          </p:cNvPr>
          <p:cNvSpPr txBox="1"/>
          <p:nvPr/>
        </p:nvSpPr>
        <p:spPr>
          <a:xfrm>
            <a:off x="10400869" y="5491351"/>
            <a:ext cx="588035" cy="307777"/>
          </a:xfrm>
          <a:prstGeom prst="rect">
            <a:avLst/>
          </a:prstGeom>
          <a:noFill/>
        </p:spPr>
        <p:txBody>
          <a:bodyPr wrap="square" rtlCol="0">
            <a:spAutoFit/>
          </a:bodyPr>
          <a:lstStyle/>
          <a:p>
            <a:pPr algn="ctr"/>
            <a:r>
              <a:rPr kumimoji="1" lang="en-US" altLang="ja-JP" sz="1400" dirty="0"/>
              <a:t>(3,2)</a:t>
            </a:r>
            <a:endParaRPr kumimoji="1" lang="ja-JP" altLang="en-US" sz="1400" dirty="0"/>
          </a:p>
        </p:txBody>
      </p:sp>
      <p:sp>
        <p:nvSpPr>
          <p:cNvPr id="48" name="二等辺三角形 47">
            <a:extLst>
              <a:ext uri="{FF2B5EF4-FFF2-40B4-BE49-F238E27FC236}">
                <a16:creationId xmlns:a16="http://schemas.microsoft.com/office/drawing/2014/main" id="{02DD721F-3561-4EE3-BBAD-DD75E679C27F}"/>
              </a:ext>
            </a:extLst>
          </p:cNvPr>
          <p:cNvSpPr/>
          <p:nvPr/>
        </p:nvSpPr>
        <p:spPr>
          <a:xfrm rot="5400000">
            <a:off x="7543839" y="3808013"/>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二等辺三角形 48">
            <a:extLst>
              <a:ext uri="{FF2B5EF4-FFF2-40B4-BE49-F238E27FC236}">
                <a16:creationId xmlns:a16="http://schemas.microsoft.com/office/drawing/2014/main" id="{B891FE4B-FA49-460A-9929-847A3D94E51B}"/>
              </a:ext>
            </a:extLst>
          </p:cNvPr>
          <p:cNvSpPr/>
          <p:nvPr/>
        </p:nvSpPr>
        <p:spPr>
          <a:xfrm rot="16200000">
            <a:off x="7518080" y="469022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二等辺三角形 49">
            <a:extLst>
              <a:ext uri="{FF2B5EF4-FFF2-40B4-BE49-F238E27FC236}">
                <a16:creationId xmlns:a16="http://schemas.microsoft.com/office/drawing/2014/main" id="{31815CD6-A97A-4284-9AD5-591544FA4EBA}"/>
              </a:ext>
            </a:extLst>
          </p:cNvPr>
          <p:cNvSpPr/>
          <p:nvPr/>
        </p:nvSpPr>
        <p:spPr>
          <a:xfrm rot="5400000">
            <a:off x="3254722" y="412159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8B415241-2B2D-46CF-A5CC-7BF416E21075}"/>
              </a:ext>
            </a:extLst>
          </p:cNvPr>
          <p:cNvSpPr txBox="1"/>
          <p:nvPr/>
        </p:nvSpPr>
        <p:spPr>
          <a:xfrm>
            <a:off x="2994931" y="3716991"/>
            <a:ext cx="940460" cy="338554"/>
          </a:xfrm>
          <a:prstGeom prst="rect">
            <a:avLst/>
          </a:prstGeom>
          <a:noFill/>
        </p:spPr>
        <p:txBody>
          <a:bodyPr wrap="square" rtlCol="0">
            <a:spAutoFit/>
          </a:bodyPr>
          <a:lstStyle/>
          <a:p>
            <a:pPr algn="ctr"/>
            <a:r>
              <a:rPr kumimoji="1" lang="ja-JP" altLang="en-US" sz="1600" dirty="0"/>
              <a:t>定義</a:t>
            </a:r>
          </a:p>
        </p:txBody>
      </p:sp>
      <p:sp>
        <p:nvSpPr>
          <p:cNvPr id="52" name="正方形/長方形 51">
            <a:extLst>
              <a:ext uri="{FF2B5EF4-FFF2-40B4-BE49-F238E27FC236}">
                <a16:creationId xmlns:a16="http://schemas.microsoft.com/office/drawing/2014/main" id="{8EFBDEAE-B840-4999-AC7D-2369919DF019}"/>
              </a:ext>
            </a:extLst>
          </p:cNvPr>
          <p:cNvSpPr/>
          <p:nvPr/>
        </p:nvSpPr>
        <p:spPr>
          <a:xfrm>
            <a:off x="4362450" y="3182536"/>
            <a:ext cx="6981825" cy="2757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EBD12991-931A-4072-8DFC-A7DB1F5F5F9F}"/>
              </a:ext>
            </a:extLst>
          </p:cNvPr>
          <p:cNvSpPr txBox="1"/>
          <p:nvPr/>
        </p:nvSpPr>
        <p:spPr>
          <a:xfrm>
            <a:off x="7225262" y="2819095"/>
            <a:ext cx="1141784" cy="338554"/>
          </a:xfrm>
          <a:prstGeom prst="rect">
            <a:avLst/>
          </a:prstGeom>
          <a:noFill/>
        </p:spPr>
        <p:txBody>
          <a:bodyPr wrap="square" rtlCol="0">
            <a:spAutoFit/>
          </a:bodyPr>
          <a:lstStyle/>
          <a:p>
            <a:pPr algn="ctr"/>
            <a:r>
              <a:rPr kumimoji="1" lang="ja-JP" altLang="en-US" sz="1600" b="1" dirty="0">
                <a:solidFill>
                  <a:schemeClr val="accent1"/>
                </a:solidFill>
              </a:rPr>
              <a:t>探索過程</a:t>
            </a:r>
          </a:p>
        </p:txBody>
      </p:sp>
      <p:sp>
        <p:nvSpPr>
          <p:cNvPr id="54" name="テキスト ボックス 53">
            <a:extLst>
              <a:ext uri="{FF2B5EF4-FFF2-40B4-BE49-F238E27FC236}">
                <a16:creationId xmlns:a16="http://schemas.microsoft.com/office/drawing/2014/main" id="{D0DEDCC5-F722-4B27-A5DC-E3C042D3CB3D}"/>
              </a:ext>
            </a:extLst>
          </p:cNvPr>
          <p:cNvSpPr txBox="1"/>
          <p:nvPr/>
        </p:nvSpPr>
        <p:spPr>
          <a:xfrm>
            <a:off x="6885296" y="3534982"/>
            <a:ext cx="1839604" cy="307777"/>
          </a:xfrm>
          <a:prstGeom prst="rect">
            <a:avLst/>
          </a:prstGeom>
          <a:noFill/>
        </p:spPr>
        <p:txBody>
          <a:bodyPr wrap="square" rtlCol="0">
            <a:spAutoFit/>
          </a:bodyPr>
          <a:lstStyle/>
          <a:p>
            <a:pPr algn="ctr"/>
            <a:r>
              <a:rPr kumimoji="1" lang="ja-JP" altLang="en-US" sz="1400" dirty="0"/>
              <a:t>近傍生成のために変換</a:t>
            </a:r>
          </a:p>
        </p:txBody>
      </p:sp>
      <p:sp>
        <p:nvSpPr>
          <p:cNvPr id="55" name="テキスト ボックス 54">
            <a:extLst>
              <a:ext uri="{FF2B5EF4-FFF2-40B4-BE49-F238E27FC236}">
                <a16:creationId xmlns:a16="http://schemas.microsoft.com/office/drawing/2014/main" id="{3EF98D5B-275A-43D8-BA7B-3ADC3AA68A5C}"/>
              </a:ext>
            </a:extLst>
          </p:cNvPr>
          <p:cNvSpPr txBox="1"/>
          <p:nvPr/>
        </p:nvSpPr>
        <p:spPr>
          <a:xfrm>
            <a:off x="6863237" y="5377886"/>
            <a:ext cx="1861663" cy="307777"/>
          </a:xfrm>
          <a:prstGeom prst="rect">
            <a:avLst/>
          </a:prstGeom>
          <a:noFill/>
        </p:spPr>
        <p:txBody>
          <a:bodyPr wrap="square" rtlCol="0">
            <a:spAutoFit/>
          </a:bodyPr>
          <a:lstStyle/>
          <a:p>
            <a:pPr algn="ctr"/>
            <a:r>
              <a:rPr kumimoji="1" lang="ja-JP" altLang="en-US" sz="1400" dirty="0"/>
              <a:t>解の評価のために変換</a:t>
            </a:r>
          </a:p>
        </p:txBody>
      </p:sp>
      <p:sp>
        <p:nvSpPr>
          <p:cNvPr id="56" name="テキスト ボックス 55">
            <a:extLst>
              <a:ext uri="{FF2B5EF4-FFF2-40B4-BE49-F238E27FC236}">
                <a16:creationId xmlns:a16="http://schemas.microsoft.com/office/drawing/2014/main" id="{90B5B27E-9F03-4C14-B980-3156856F5C7A}"/>
              </a:ext>
            </a:extLst>
          </p:cNvPr>
          <p:cNvSpPr txBox="1"/>
          <p:nvPr/>
        </p:nvSpPr>
        <p:spPr>
          <a:xfrm>
            <a:off x="715139" y="5632362"/>
            <a:ext cx="2299714" cy="307777"/>
          </a:xfrm>
          <a:prstGeom prst="rect">
            <a:avLst/>
          </a:prstGeom>
          <a:noFill/>
        </p:spPr>
        <p:txBody>
          <a:bodyPr wrap="square" rtlCol="0">
            <a:spAutoFit/>
          </a:bodyPr>
          <a:lstStyle/>
          <a:p>
            <a:pPr algn="ctr"/>
            <a:r>
              <a:rPr kumimoji="1" lang="en-US" altLang="ja-JP" sz="1400" dirty="0"/>
              <a:t>※</a:t>
            </a:r>
            <a:r>
              <a:rPr kumimoji="1" lang="ja-JP" altLang="en-US" sz="1400" dirty="0"/>
              <a:t>上下限なども同様に変換</a:t>
            </a:r>
          </a:p>
        </p:txBody>
      </p:sp>
      <p:sp>
        <p:nvSpPr>
          <p:cNvPr id="86" name="テキスト プレースホルダー 2">
            <a:extLst>
              <a:ext uri="{FF2B5EF4-FFF2-40B4-BE49-F238E27FC236}">
                <a16:creationId xmlns:a16="http://schemas.microsoft.com/office/drawing/2014/main" id="{FBD1F6A0-C07C-445B-B30F-A2430EA9EA97}"/>
              </a:ext>
            </a:extLst>
          </p:cNvPr>
          <p:cNvSpPr txBox="1">
            <a:spLocks/>
          </p:cNvSpPr>
          <p:nvPr/>
        </p:nvSpPr>
        <p:spPr>
          <a:xfrm>
            <a:off x="408178" y="1058872"/>
            <a:ext cx="11509002" cy="6328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下記の問題規模の線形計画問題に適用した。</a:t>
            </a:r>
            <a:endParaRPr lang="en-US" altLang="ja-JP" sz="2800" dirty="0"/>
          </a:p>
        </p:txBody>
      </p:sp>
      <p:sp>
        <p:nvSpPr>
          <p:cNvPr id="87" name="テキスト ボックス 86">
            <a:extLst>
              <a:ext uri="{FF2B5EF4-FFF2-40B4-BE49-F238E27FC236}">
                <a16:creationId xmlns:a16="http://schemas.microsoft.com/office/drawing/2014/main" id="{106B88EC-7FF2-44F4-9C49-C8162492BC81}"/>
              </a:ext>
            </a:extLst>
          </p:cNvPr>
          <p:cNvSpPr txBox="1"/>
          <p:nvPr/>
        </p:nvSpPr>
        <p:spPr>
          <a:xfrm>
            <a:off x="497369" y="2772657"/>
            <a:ext cx="4462411" cy="338554"/>
          </a:xfrm>
          <a:prstGeom prst="rect">
            <a:avLst/>
          </a:prstGeom>
          <a:noFill/>
        </p:spPr>
        <p:txBody>
          <a:bodyPr wrap="square" rtlCol="0">
            <a:spAutoFit/>
          </a:bodyPr>
          <a:lstStyle/>
          <a:p>
            <a:pPr algn="ctr"/>
            <a:r>
              <a:rPr kumimoji="1" lang="ja-JP" altLang="en-US" sz="1600" b="1" dirty="0">
                <a:solidFill>
                  <a:schemeClr val="accent1"/>
                </a:solidFill>
              </a:rPr>
              <a:t>実績固定に該当する部分は、最適化変数から除外</a:t>
            </a:r>
          </a:p>
        </p:txBody>
      </p:sp>
      <p:sp>
        <p:nvSpPr>
          <p:cNvPr id="28" name="テキスト ボックス 27">
            <a:extLst>
              <a:ext uri="{FF2B5EF4-FFF2-40B4-BE49-F238E27FC236}">
                <a16:creationId xmlns:a16="http://schemas.microsoft.com/office/drawing/2014/main" id="{0491971D-F3C0-44F9-AEA2-F3F46140DBA8}"/>
              </a:ext>
            </a:extLst>
          </p:cNvPr>
          <p:cNvSpPr txBox="1"/>
          <p:nvPr/>
        </p:nvSpPr>
        <p:spPr>
          <a:xfrm>
            <a:off x="10372925" y="3645185"/>
            <a:ext cx="643922" cy="307777"/>
          </a:xfrm>
          <a:prstGeom prst="rect">
            <a:avLst/>
          </a:prstGeom>
          <a:noFill/>
        </p:spPr>
        <p:txBody>
          <a:bodyPr wrap="square" rtlCol="0">
            <a:spAutoFit/>
          </a:bodyPr>
          <a:lstStyle/>
          <a:p>
            <a:pPr algn="ctr"/>
            <a:r>
              <a:rPr kumimoji="1" lang="ja-JP" altLang="en-US" sz="1400" dirty="0"/>
              <a:t>位置</a:t>
            </a:r>
          </a:p>
        </p:txBody>
      </p:sp>
    </p:spTree>
    <p:extLst>
      <p:ext uri="{BB962C8B-B14F-4D97-AF65-F5344CB8AC3E}">
        <p14:creationId xmlns:p14="http://schemas.microsoft.com/office/powerpoint/2010/main" val="16471729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提案手法：アーカイブ更新方法</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3" y="-20411"/>
            <a:ext cx="8013995"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13638" y="1078651"/>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近傍解が、個体よりも目的関数値が優れていればアーカイブに保存する。</a:t>
            </a:r>
            <a:endParaRPr lang="en-US" altLang="ja-JP" sz="2800" dirty="0"/>
          </a:p>
        </p:txBody>
      </p:sp>
      <p:cxnSp>
        <p:nvCxnSpPr>
          <p:cNvPr id="4" name="直線矢印コネクタ 3">
            <a:extLst>
              <a:ext uri="{FF2B5EF4-FFF2-40B4-BE49-F238E27FC236}">
                <a16:creationId xmlns:a16="http://schemas.microsoft.com/office/drawing/2014/main" id="{411628F2-D3DD-2B7F-3582-DED2AD0FA2DD}"/>
              </a:ext>
            </a:extLst>
          </p:cNvPr>
          <p:cNvCxnSpPr>
            <a:cxnSpLocks/>
          </p:cNvCxnSpPr>
          <p:nvPr/>
        </p:nvCxnSpPr>
        <p:spPr>
          <a:xfrm flipV="1">
            <a:off x="1324152" y="3149656"/>
            <a:ext cx="0" cy="188465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8DD7FE1A-EE3F-673A-4119-D772BFECA380}"/>
              </a:ext>
            </a:extLst>
          </p:cNvPr>
          <p:cNvCxnSpPr>
            <a:cxnSpLocks/>
          </p:cNvCxnSpPr>
          <p:nvPr/>
        </p:nvCxnSpPr>
        <p:spPr>
          <a:xfrm>
            <a:off x="1322502" y="5034978"/>
            <a:ext cx="220413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FB55EEC-F743-54A1-9833-E74C65D7B3CF}"/>
                  </a:ext>
                </a:extLst>
              </p:cNvPr>
              <p:cNvSpPr txBox="1"/>
              <p:nvPr/>
            </p:nvSpPr>
            <p:spPr>
              <a:xfrm>
                <a:off x="1493704" y="5035440"/>
                <a:ext cx="1861728" cy="369332"/>
              </a:xfrm>
              <a:prstGeom prst="rect">
                <a:avLst/>
              </a:prstGeom>
              <a:noFill/>
            </p:spPr>
            <p:txBody>
              <a:bodyPr wrap="none" rtlCol="0">
                <a:spAutoFit/>
              </a:bodyPr>
              <a:lstStyle/>
              <a:p>
                <a:pPr algn="ctr"/>
                <a:r>
                  <a:rPr kumimoji="1" lang="ja-JP" altLang="en-US" dirty="0"/>
                  <a:t>目的関数値</a:t>
                </a:r>
                <a:r>
                  <a:rPr kumimoji="1" lang="en-US" altLang="ja-JP" dirty="0"/>
                  <a:t> </a:t>
                </a:r>
                <a14:m>
                  <m:oMath xmlns:m="http://schemas.openxmlformats.org/officeDocument/2006/math">
                    <m:r>
                      <a:rPr lang="en-US" altLang="ja-JP" b="0" i="1" smtClean="0">
                        <a:latin typeface="Cambria Math" panose="02040503050406030204" pitchFamily="18" charset="0"/>
                      </a:rPr>
                      <m:t>𝑓</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xmlns="">
          <p:sp>
            <p:nvSpPr>
              <p:cNvPr id="8" name="テキスト ボックス 7">
                <a:extLst>
                  <a:ext uri="{FF2B5EF4-FFF2-40B4-BE49-F238E27FC236}">
                    <a16:creationId xmlns:a16="http://schemas.microsoft.com/office/drawing/2014/main" id="{FFB55EEC-F743-54A1-9833-E74C65D7B3CF}"/>
                  </a:ext>
                </a:extLst>
              </p:cNvPr>
              <p:cNvSpPr txBox="1">
                <a:spLocks noRot="1" noChangeAspect="1" noMove="1" noResize="1" noEditPoints="1" noAdjustHandles="1" noChangeArrowheads="1" noChangeShapeType="1" noTextEdit="1"/>
              </p:cNvSpPr>
              <p:nvPr/>
            </p:nvSpPr>
            <p:spPr>
              <a:xfrm>
                <a:off x="1493704" y="5035440"/>
                <a:ext cx="1861728" cy="369332"/>
              </a:xfrm>
              <a:prstGeom prst="rect">
                <a:avLst/>
              </a:prstGeom>
              <a:blipFill>
                <a:blip r:embed="rId2"/>
                <a:stretch>
                  <a:fillRect l="-2295" t="-8197" r="-65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E6B7930-852A-CB42-D505-B66C0FD3FF9A}"/>
                  </a:ext>
                </a:extLst>
              </p:cNvPr>
              <p:cNvSpPr txBox="1"/>
              <p:nvPr/>
            </p:nvSpPr>
            <p:spPr>
              <a:xfrm rot="16200000">
                <a:off x="85016" y="3918783"/>
                <a:ext cx="1860125" cy="369332"/>
              </a:xfrm>
              <a:prstGeom prst="rect">
                <a:avLst/>
              </a:prstGeom>
              <a:noFill/>
            </p:spPr>
            <p:txBody>
              <a:bodyPr wrap="none" rtlCol="0">
                <a:spAutoFit/>
              </a:bodyPr>
              <a:lstStyle/>
              <a:p>
                <a:pPr algn="ctr"/>
                <a:r>
                  <a:rPr kumimoji="1" lang="ja-JP" altLang="en-US" dirty="0"/>
                  <a:t>制約違反量</a:t>
                </a:r>
                <a:r>
                  <a:rPr kumimoji="1" lang="en-US" altLang="ja-JP" dirty="0"/>
                  <a:t> </a:t>
                </a:r>
                <a14:m>
                  <m:oMath xmlns:m="http://schemas.openxmlformats.org/officeDocument/2006/math">
                    <m:r>
                      <a:rPr lang="en-US" altLang="ja-JP" b="0" i="1" smtClean="0">
                        <a:latin typeface="Cambria Math" panose="02040503050406030204" pitchFamily="18" charset="0"/>
                      </a:rPr>
                      <m:t>𝑣</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xmlns="">
          <p:sp>
            <p:nvSpPr>
              <p:cNvPr id="9" name="テキスト ボックス 8">
                <a:extLst>
                  <a:ext uri="{FF2B5EF4-FFF2-40B4-BE49-F238E27FC236}">
                    <a16:creationId xmlns:a16="http://schemas.microsoft.com/office/drawing/2014/main" id="{5E6B7930-852A-CB42-D505-B66C0FD3FF9A}"/>
                  </a:ext>
                </a:extLst>
              </p:cNvPr>
              <p:cNvSpPr txBox="1">
                <a:spLocks noRot="1" noChangeAspect="1" noMove="1" noResize="1" noEditPoints="1" noAdjustHandles="1" noChangeArrowheads="1" noChangeShapeType="1" noTextEdit="1"/>
              </p:cNvSpPr>
              <p:nvPr/>
            </p:nvSpPr>
            <p:spPr>
              <a:xfrm rot="16200000">
                <a:off x="85016" y="3918783"/>
                <a:ext cx="1860125" cy="369332"/>
              </a:xfrm>
              <a:prstGeom prst="rect">
                <a:avLst/>
              </a:prstGeom>
              <a:blipFill>
                <a:blip r:embed="rId3"/>
                <a:stretch>
                  <a:fillRect l="-8197" t="-656" r="-24590" b="-2295"/>
                </a:stretch>
              </a:blipFill>
            </p:spPr>
            <p:txBody>
              <a:bodyPr/>
              <a:lstStyle/>
              <a:p>
                <a:r>
                  <a:rPr lang="ja-JP" altLang="en-US">
                    <a:noFill/>
                  </a:rPr>
                  <a:t> </a:t>
                </a:r>
              </a:p>
            </p:txBody>
          </p:sp>
        </mc:Fallback>
      </mc:AlternateContent>
      <p:sp>
        <p:nvSpPr>
          <p:cNvPr id="10" name="正方形/長方形 9">
            <a:extLst>
              <a:ext uri="{FF2B5EF4-FFF2-40B4-BE49-F238E27FC236}">
                <a16:creationId xmlns:a16="http://schemas.microsoft.com/office/drawing/2014/main" id="{3E61ED4E-4A7C-E7A5-F093-BD7879E696E6}"/>
              </a:ext>
            </a:extLst>
          </p:cNvPr>
          <p:cNvSpPr/>
          <p:nvPr/>
        </p:nvSpPr>
        <p:spPr>
          <a:xfrm>
            <a:off x="1322502" y="3180952"/>
            <a:ext cx="1548058" cy="1884653"/>
          </a:xfrm>
          <a:prstGeom prst="rect">
            <a:avLst/>
          </a:prstGeom>
          <a:solidFill>
            <a:schemeClr val="accent5">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楕円 10">
            <a:extLst>
              <a:ext uri="{FF2B5EF4-FFF2-40B4-BE49-F238E27FC236}">
                <a16:creationId xmlns:a16="http://schemas.microsoft.com/office/drawing/2014/main" id="{71B379C7-A99A-DB47-8DDD-CFEA9F1BE14D}"/>
              </a:ext>
            </a:extLst>
          </p:cNvPr>
          <p:cNvSpPr/>
          <p:nvPr/>
        </p:nvSpPr>
        <p:spPr>
          <a:xfrm>
            <a:off x="2789560" y="4647182"/>
            <a:ext cx="162000" cy="161550"/>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A4A44E8-48C2-F48A-9DDA-77A624B45741}"/>
                  </a:ext>
                </a:extLst>
              </p:cNvPr>
              <p:cNvSpPr txBox="1"/>
              <p:nvPr/>
            </p:nvSpPr>
            <p:spPr>
              <a:xfrm>
                <a:off x="2933781" y="4384882"/>
                <a:ext cx="918136" cy="378245"/>
              </a:xfrm>
              <a:prstGeom prst="rect">
                <a:avLst/>
              </a:prstGeom>
              <a:noFill/>
            </p:spPr>
            <p:txBody>
              <a:bodyPr wrap="none" rtlCol="0">
                <a:spAutoFit/>
              </a:bodyPr>
              <a:lstStyle/>
              <a:p>
                <a:pPr algn="ctr"/>
                <a:r>
                  <a:rPr kumimoji="1" lang="ja-JP" altLang="en-US" dirty="0"/>
                  <a:t>個体 </a:t>
                </a:r>
                <a14:m>
                  <m:oMath xmlns:m="http://schemas.openxmlformats.org/officeDocument/2006/math">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𝒙</m:t>
                        </m:r>
                      </m:e>
                      <m:sup>
                        <m:r>
                          <a:rPr lang="en-US" altLang="ja-JP" b="0" i="1" smtClean="0">
                            <a:latin typeface="Cambria Math" panose="02040503050406030204" pitchFamily="18" charset="0"/>
                          </a:rPr>
                          <m:t>𝑖</m:t>
                        </m:r>
                      </m:sup>
                    </m:sSup>
                  </m:oMath>
                </a14:m>
                <a:endParaRPr kumimoji="1" lang="en-US" altLang="ja-JP" dirty="0"/>
              </a:p>
            </p:txBody>
          </p:sp>
        </mc:Choice>
        <mc:Fallback xmlns="">
          <p:sp>
            <p:nvSpPr>
              <p:cNvPr id="12" name="テキスト ボックス 11">
                <a:extLst>
                  <a:ext uri="{FF2B5EF4-FFF2-40B4-BE49-F238E27FC236}">
                    <a16:creationId xmlns:a16="http://schemas.microsoft.com/office/drawing/2014/main" id="{BA4A44E8-48C2-F48A-9DDA-77A624B45741}"/>
                  </a:ext>
                </a:extLst>
              </p:cNvPr>
              <p:cNvSpPr txBox="1">
                <a:spLocks noRot="1" noChangeAspect="1" noMove="1" noResize="1" noEditPoints="1" noAdjustHandles="1" noChangeArrowheads="1" noChangeShapeType="1" noTextEdit="1"/>
              </p:cNvSpPr>
              <p:nvPr/>
            </p:nvSpPr>
            <p:spPr>
              <a:xfrm>
                <a:off x="2933781" y="4384882"/>
                <a:ext cx="918136" cy="378245"/>
              </a:xfrm>
              <a:prstGeom prst="rect">
                <a:avLst/>
              </a:prstGeom>
              <a:blipFill>
                <a:blip r:embed="rId4"/>
                <a:stretch>
                  <a:fillRect l="-4636" t="-6452" b="-24194"/>
                </a:stretch>
              </a:blipFill>
            </p:spPr>
            <p:txBody>
              <a:bodyPr/>
              <a:lstStyle/>
              <a:p>
                <a:r>
                  <a:rPr lang="ja-JP" altLang="en-US">
                    <a:noFill/>
                  </a:rPr>
                  <a:t> </a:t>
                </a:r>
              </a:p>
            </p:txBody>
          </p:sp>
        </mc:Fallback>
      </mc:AlternateContent>
      <p:sp>
        <p:nvSpPr>
          <p:cNvPr id="13" name="楕円 12">
            <a:extLst>
              <a:ext uri="{FF2B5EF4-FFF2-40B4-BE49-F238E27FC236}">
                <a16:creationId xmlns:a16="http://schemas.microsoft.com/office/drawing/2014/main" id="{0C554636-6CBC-DDAC-E66B-56F55EFEB719}"/>
              </a:ext>
            </a:extLst>
          </p:cNvPr>
          <p:cNvSpPr/>
          <p:nvPr/>
        </p:nvSpPr>
        <p:spPr>
          <a:xfrm>
            <a:off x="2182393" y="3909630"/>
            <a:ext cx="162000" cy="1615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D2D3D1E4-C26B-9EA1-C34E-A94620A272EF}"/>
              </a:ext>
            </a:extLst>
          </p:cNvPr>
          <p:cNvSpPr txBox="1"/>
          <p:nvPr/>
        </p:nvSpPr>
        <p:spPr>
          <a:xfrm>
            <a:off x="1548869" y="3558472"/>
            <a:ext cx="877163" cy="369332"/>
          </a:xfrm>
          <a:prstGeom prst="rect">
            <a:avLst/>
          </a:prstGeom>
          <a:noFill/>
        </p:spPr>
        <p:txBody>
          <a:bodyPr wrap="none" rtlCol="0">
            <a:spAutoFit/>
          </a:bodyPr>
          <a:lstStyle/>
          <a:p>
            <a:pPr algn="ctr"/>
            <a:r>
              <a:rPr kumimoji="1" lang="ja-JP" altLang="en-US" dirty="0"/>
              <a:t>近傍解</a:t>
            </a:r>
            <a:endParaRPr kumimoji="1" lang="en-US" altLang="ja-JP" dirty="0"/>
          </a:p>
        </p:txBody>
      </p:sp>
      <p:sp>
        <p:nvSpPr>
          <p:cNvPr id="15" name="テキスト ボックス 14">
            <a:extLst>
              <a:ext uri="{FF2B5EF4-FFF2-40B4-BE49-F238E27FC236}">
                <a16:creationId xmlns:a16="http://schemas.microsoft.com/office/drawing/2014/main" id="{1E516D42-536B-74CA-BBF1-39A73369FAEC}"/>
              </a:ext>
            </a:extLst>
          </p:cNvPr>
          <p:cNvSpPr txBox="1"/>
          <p:nvPr/>
        </p:nvSpPr>
        <p:spPr>
          <a:xfrm>
            <a:off x="1138476" y="1720354"/>
            <a:ext cx="2312573" cy="400110"/>
          </a:xfrm>
          <a:prstGeom prst="rect">
            <a:avLst/>
          </a:prstGeom>
          <a:noFill/>
        </p:spPr>
        <p:txBody>
          <a:bodyPr wrap="square" rtlCol="0">
            <a:spAutoFit/>
          </a:bodyPr>
          <a:lstStyle/>
          <a:p>
            <a:pPr algn="ctr"/>
            <a:r>
              <a:rPr kumimoji="1" lang="ja-JP" altLang="en-US" sz="2000" b="1" dirty="0"/>
              <a:t>世代交代</a:t>
            </a:r>
            <a:r>
              <a:rPr kumimoji="1" lang="en-US" altLang="ja-JP" sz="2000" b="1" dirty="0"/>
              <a:t>DE</a:t>
            </a:r>
          </a:p>
        </p:txBody>
      </p:sp>
      <p:sp>
        <p:nvSpPr>
          <p:cNvPr id="16" name="テキスト ボックス 15">
            <a:extLst>
              <a:ext uri="{FF2B5EF4-FFF2-40B4-BE49-F238E27FC236}">
                <a16:creationId xmlns:a16="http://schemas.microsoft.com/office/drawing/2014/main" id="{CC362DF2-E825-683B-D84C-F21AABA11FD9}"/>
              </a:ext>
            </a:extLst>
          </p:cNvPr>
          <p:cNvSpPr txBox="1"/>
          <p:nvPr/>
        </p:nvSpPr>
        <p:spPr>
          <a:xfrm>
            <a:off x="7018761" y="1720354"/>
            <a:ext cx="2102339" cy="400110"/>
          </a:xfrm>
          <a:prstGeom prst="rect">
            <a:avLst/>
          </a:prstGeom>
          <a:noFill/>
        </p:spPr>
        <p:txBody>
          <a:bodyPr wrap="square" rtlCol="0">
            <a:spAutoFit/>
          </a:bodyPr>
          <a:lstStyle/>
          <a:p>
            <a:pPr algn="ctr"/>
            <a:r>
              <a:rPr kumimoji="1" lang="ja-JP" altLang="en-US" sz="2000" b="1" dirty="0"/>
              <a:t>近傍生成</a:t>
            </a:r>
            <a:r>
              <a:rPr kumimoji="1" lang="en-US" altLang="ja-JP" sz="2000" b="1" dirty="0"/>
              <a:t>DE</a:t>
            </a:r>
          </a:p>
        </p:txBody>
      </p:sp>
      <p:sp>
        <p:nvSpPr>
          <p:cNvPr id="17" name="テキスト ボックス 16">
            <a:extLst>
              <a:ext uri="{FF2B5EF4-FFF2-40B4-BE49-F238E27FC236}">
                <a16:creationId xmlns:a16="http://schemas.microsoft.com/office/drawing/2014/main" id="{9CA7C473-D35E-AF6E-C9A4-E00B5CA7F5BB}"/>
              </a:ext>
            </a:extLst>
          </p:cNvPr>
          <p:cNvSpPr txBox="1"/>
          <p:nvPr/>
        </p:nvSpPr>
        <p:spPr>
          <a:xfrm>
            <a:off x="5434645" y="2151951"/>
            <a:ext cx="1305386" cy="369332"/>
          </a:xfrm>
          <a:prstGeom prst="rect">
            <a:avLst/>
          </a:prstGeom>
          <a:noFill/>
        </p:spPr>
        <p:txBody>
          <a:bodyPr wrap="square" rtlCol="0">
            <a:spAutoFit/>
          </a:bodyPr>
          <a:lstStyle/>
          <a:p>
            <a:pPr algn="ctr"/>
            <a:r>
              <a:rPr kumimoji="1" lang="en-US" altLang="ja-JP" dirty="0"/>
              <a:t>IMDE</a:t>
            </a:r>
          </a:p>
        </p:txBody>
      </p:sp>
      <p:sp>
        <p:nvSpPr>
          <p:cNvPr id="18" name="テキスト ボックス 17">
            <a:extLst>
              <a:ext uri="{FF2B5EF4-FFF2-40B4-BE49-F238E27FC236}">
                <a16:creationId xmlns:a16="http://schemas.microsoft.com/office/drawing/2014/main" id="{7BBDC4F7-F058-9BC3-88D2-8A8A1712734B}"/>
              </a:ext>
            </a:extLst>
          </p:cNvPr>
          <p:cNvSpPr txBox="1"/>
          <p:nvPr/>
        </p:nvSpPr>
        <p:spPr>
          <a:xfrm>
            <a:off x="8688514" y="2151951"/>
            <a:ext cx="2102339" cy="369332"/>
          </a:xfrm>
          <a:prstGeom prst="rect">
            <a:avLst/>
          </a:prstGeom>
          <a:noFill/>
        </p:spPr>
        <p:txBody>
          <a:bodyPr wrap="square" rtlCol="0">
            <a:spAutoFit/>
          </a:bodyPr>
          <a:lstStyle/>
          <a:p>
            <a:pPr algn="ctr"/>
            <a:r>
              <a:rPr kumimoji="1" lang="ja-JP" altLang="en-US" dirty="0"/>
              <a:t>提案手法</a:t>
            </a:r>
            <a:endParaRPr kumimoji="1" lang="en-US" altLang="ja-JP" dirty="0"/>
          </a:p>
        </p:txBody>
      </p:sp>
      <p:sp>
        <p:nvSpPr>
          <p:cNvPr id="19" name="テキスト ボックス 18">
            <a:extLst>
              <a:ext uri="{FF2B5EF4-FFF2-40B4-BE49-F238E27FC236}">
                <a16:creationId xmlns:a16="http://schemas.microsoft.com/office/drawing/2014/main" id="{9A3864D8-D9EA-5507-57E9-CE6D4D5C8C3C}"/>
              </a:ext>
            </a:extLst>
          </p:cNvPr>
          <p:cNvSpPr txBox="1"/>
          <p:nvPr/>
        </p:nvSpPr>
        <p:spPr>
          <a:xfrm>
            <a:off x="2792730" y="3071654"/>
            <a:ext cx="1107996" cy="369332"/>
          </a:xfrm>
          <a:prstGeom prst="rect">
            <a:avLst/>
          </a:prstGeom>
          <a:noFill/>
        </p:spPr>
        <p:txBody>
          <a:bodyPr wrap="none" rtlCol="0">
            <a:spAutoFit/>
          </a:bodyPr>
          <a:lstStyle/>
          <a:p>
            <a:pPr algn="ctr"/>
            <a:r>
              <a:rPr kumimoji="1" lang="ja-JP" altLang="en-US" dirty="0">
                <a:solidFill>
                  <a:schemeClr val="accent5"/>
                </a:solidFill>
              </a:rPr>
              <a:t>保存範囲</a:t>
            </a:r>
            <a:endParaRPr kumimoji="1" lang="en-US" altLang="ja-JP" dirty="0">
              <a:solidFill>
                <a:schemeClr val="accent5"/>
              </a:solidFill>
            </a:endParaRPr>
          </a:p>
        </p:txBody>
      </p:sp>
      <p:cxnSp>
        <p:nvCxnSpPr>
          <p:cNvPr id="20" name="直線矢印コネクタ 19">
            <a:extLst>
              <a:ext uri="{FF2B5EF4-FFF2-40B4-BE49-F238E27FC236}">
                <a16:creationId xmlns:a16="http://schemas.microsoft.com/office/drawing/2014/main" id="{4A7F54FD-724F-0AE7-405E-BFFDF8D5CCDF}"/>
              </a:ext>
            </a:extLst>
          </p:cNvPr>
          <p:cNvCxnSpPr>
            <a:cxnSpLocks/>
          </p:cNvCxnSpPr>
          <p:nvPr/>
        </p:nvCxnSpPr>
        <p:spPr>
          <a:xfrm flipV="1">
            <a:off x="5041904" y="3140691"/>
            <a:ext cx="0" cy="188465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BE793C9-3828-ECA5-27C6-E56E1B6FB7C4}"/>
              </a:ext>
            </a:extLst>
          </p:cNvPr>
          <p:cNvCxnSpPr>
            <a:cxnSpLocks/>
          </p:cNvCxnSpPr>
          <p:nvPr/>
        </p:nvCxnSpPr>
        <p:spPr>
          <a:xfrm>
            <a:off x="5040254" y="5026013"/>
            <a:ext cx="220413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2ECFC26-184B-D4DE-6412-EC109AC88410}"/>
                  </a:ext>
                </a:extLst>
              </p:cNvPr>
              <p:cNvSpPr txBox="1"/>
              <p:nvPr/>
            </p:nvSpPr>
            <p:spPr>
              <a:xfrm>
                <a:off x="5211456" y="5035440"/>
                <a:ext cx="1861728" cy="369332"/>
              </a:xfrm>
              <a:prstGeom prst="rect">
                <a:avLst/>
              </a:prstGeom>
              <a:noFill/>
            </p:spPr>
            <p:txBody>
              <a:bodyPr wrap="none" rtlCol="0">
                <a:spAutoFit/>
              </a:bodyPr>
              <a:lstStyle/>
              <a:p>
                <a:pPr algn="ctr"/>
                <a:r>
                  <a:rPr kumimoji="1" lang="ja-JP" altLang="en-US" dirty="0"/>
                  <a:t>目的関数値</a:t>
                </a:r>
                <a:r>
                  <a:rPr kumimoji="1" lang="en-US" altLang="ja-JP" dirty="0"/>
                  <a:t> </a:t>
                </a:r>
                <a14:m>
                  <m:oMath xmlns:m="http://schemas.openxmlformats.org/officeDocument/2006/math">
                    <m:r>
                      <a:rPr lang="en-US" altLang="ja-JP" b="0" i="1" smtClean="0">
                        <a:latin typeface="Cambria Math" panose="02040503050406030204" pitchFamily="18" charset="0"/>
                      </a:rPr>
                      <m:t>𝑓</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xmlns="">
          <p:sp>
            <p:nvSpPr>
              <p:cNvPr id="22" name="テキスト ボックス 21">
                <a:extLst>
                  <a:ext uri="{FF2B5EF4-FFF2-40B4-BE49-F238E27FC236}">
                    <a16:creationId xmlns:a16="http://schemas.microsoft.com/office/drawing/2014/main" id="{D2ECFC26-184B-D4DE-6412-EC109AC88410}"/>
                  </a:ext>
                </a:extLst>
              </p:cNvPr>
              <p:cNvSpPr txBox="1">
                <a:spLocks noRot="1" noChangeAspect="1" noMove="1" noResize="1" noEditPoints="1" noAdjustHandles="1" noChangeArrowheads="1" noChangeShapeType="1" noTextEdit="1"/>
              </p:cNvSpPr>
              <p:nvPr/>
            </p:nvSpPr>
            <p:spPr>
              <a:xfrm>
                <a:off x="5211456" y="5035440"/>
                <a:ext cx="1861728" cy="369332"/>
              </a:xfrm>
              <a:prstGeom prst="rect">
                <a:avLst/>
              </a:prstGeom>
              <a:blipFill>
                <a:blip r:embed="rId5"/>
                <a:stretch>
                  <a:fillRect l="-2623" t="-8197" r="-65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49A3D93D-7E24-9B61-09F2-1EE42307067E}"/>
                  </a:ext>
                </a:extLst>
              </p:cNvPr>
              <p:cNvSpPr txBox="1"/>
              <p:nvPr/>
            </p:nvSpPr>
            <p:spPr>
              <a:xfrm rot="16200000">
                <a:off x="3801963" y="3909818"/>
                <a:ext cx="1861728" cy="369332"/>
              </a:xfrm>
              <a:prstGeom prst="rect">
                <a:avLst/>
              </a:prstGeom>
              <a:noFill/>
            </p:spPr>
            <p:txBody>
              <a:bodyPr wrap="none" rtlCol="0">
                <a:spAutoFit/>
              </a:bodyPr>
              <a:lstStyle/>
              <a:p>
                <a:pPr algn="ctr"/>
                <a:r>
                  <a:rPr kumimoji="1" lang="ja-JP" altLang="en-US" dirty="0"/>
                  <a:t>制約違反量 </a:t>
                </a:r>
                <a14:m>
                  <m:oMath xmlns:m="http://schemas.openxmlformats.org/officeDocument/2006/math">
                    <m:r>
                      <a:rPr lang="en-US" altLang="ja-JP" b="0" i="1" smtClean="0">
                        <a:latin typeface="Cambria Math" panose="02040503050406030204" pitchFamily="18" charset="0"/>
                      </a:rPr>
                      <m:t>𝑣</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xmlns="">
          <p:sp>
            <p:nvSpPr>
              <p:cNvPr id="23" name="テキスト ボックス 22">
                <a:extLst>
                  <a:ext uri="{FF2B5EF4-FFF2-40B4-BE49-F238E27FC236}">
                    <a16:creationId xmlns:a16="http://schemas.microsoft.com/office/drawing/2014/main" id="{49A3D93D-7E24-9B61-09F2-1EE42307067E}"/>
                  </a:ext>
                </a:extLst>
              </p:cNvPr>
              <p:cNvSpPr txBox="1">
                <a:spLocks noRot="1" noChangeAspect="1" noMove="1" noResize="1" noEditPoints="1" noAdjustHandles="1" noChangeArrowheads="1" noChangeShapeType="1" noTextEdit="1"/>
              </p:cNvSpPr>
              <p:nvPr/>
            </p:nvSpPr>
            <p:spPr>
              <a:xfrm rot="16200000">
                <a:off x="3801963" y="3909818"/>
                <a:ext cx="1861728" cy="369332"/>
              </a:xfrm>
              <a:prstGeom prst="rect">
                <a:avLst/>
              </a:prstGeom>
              <a:blipFill>
                <a:blip r:embed="rId6"/>
                <a:stretch>
                  <a:fillRect l="-8197" t="-656" r="-24590" b="-2623"/>
                </a:stretch>
              </a:blipFill>
            </p:spPr>
            <p:txBody>
              <a:bodyPr/>
              <a:lstStyle/>
              <a:p>
                <a:r>
                  <a:rPr lang="ja-JP" altLang="en-US">
                    <a:noFill/>
                  </a:rPr>
                  <a:t> </a:t>
                </a:r>
              </a:p>
            </p:txBody>
          </p:sp>
        </mc:Fallback>
      </mc:AlternateContent>
      <p:sp>
        <p:nvSpPr>
          <p:cNvPr id="24" name="正方形/長方形 23">
            <a:extLst>
              <a:ext uri="{FF2B5EF4-FFF2-40B4-BE49-F238E27FC236}">
                <a16:creationId xmlns:a16="http://schemas.microsoft.com/office/drawing/2014/main" id="{6B3CF5AE-39A4-A9DF-17D1-0F9D865F758B}"/>
              </a:ext>
            </a:extLst>
          </p:cNvPr>
          <p:cNvSpPr/>
          <p:nvPr/>
        </p:nvSpPr>
        <p:spPr>
          <a:xfrm>
            <a:off x="5568401" y="3171987"/>
            <a:ext cx="1019911" cy="1853361"/>
          </a:xfrm>
          <a:prstGeom prst="rect">
            <a:avLst/>
          </a:prstGeom>
          <a:solidFill>
            <a:schemeClr val="accent5">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楕円 25">
            <a:extLst>
              <a:ext uri="{FF2B5EF4-FFF2-40B4-BE49-F238E27FC236}">
                <a16:creationId xmlns:a16="http://schemas.microsoft.com/office/drawing/2014/main" id="{36C4DB7E-613E-E36F-C8AD-0D6B5BAE82A0}"/>
              </a:ext>
            </a:extLst>
          </p:cNvPr>
          <p:cNvSpPr/>
          <p:nvPr/>
        </p:nvSpPr>
        <p:spPr>
          <a:xfrm>
            <a:off x="6507312" y="4638217"/>
            <a:ext cx="162000" cy="161550"/>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BE956DA3-40FF-A329-9335-9FA66D7F1DF5}"/>
                  </a:ext>
                </a:extLst>
              </p:cNvPr>
              <p:cNvSpPr txBox="1"/>
              <p:nvPr/>
            </p:nvSpPr>
            <p:spPr>
              <a:xfrm>
                <a:off x="6651533" y="4375917"/>
                <a:ext cx="918136" cy="378245"/>
              </a:xfrm>
              <a:prstGeom prst="rect">
                <a:avLst/>
              </a:prstGeom>
              <a:noFill/>
            </p:spPr>
            <p:txBody>
              <a:bodyPr wrap="none" rtlCol="0">
                <a:spAutoFit/>
              </a:bodyPr>
              <a:lstStyle/>
              <a:p>
                <a:pPr algn="ctr"/>
                <a:r>
                  <a:rPr kumimoji="1" lang="ja-JP" altLang="en-US" dirty="0"/>
                  <a:t>個体 </a:t>
                </a:r>
                <a14:m>
                  <m:oMath xmlns:m="http://schemas.openxmlformats.org/officeDocument/2006/math">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𝒙</m:t>
                        </m:r>
                      </m:e>
                      <m:sup>
                        <m:r>
                          <a:rPr lang="en-US" altLang="ja-JP" b="0" i="1" smtClean="0">
                            <a:latin typeface="Cambria Math" panose="02040503050406030204" pitchFamily="18" charset="0"/>
                          </a:rPr>
                          <m:t>𝑖</m:t>
                        </m:r>
                      </m:sup>
                    </m:sSup>
                  </m:oMath>
                </a14:m>
                <a:endParaRPr kumimoji="1" lang="en-US" altLang="ja-JP" dirty="0"/>
              </a:p>
            </p:txBody>
          </p:sp>
        </mc:Choice>
        <mc:Fallback xmlns="">
          <p:sp>
            <p:nvSpPr>
              <p:cNvPr id="27" name="テキスト ボックス 26">
                <a:extLst>
                  <a:ext uri="{FF2B5EF4-FFF2-40B4-BE49-F238E27FC236}">
                    <a16:creationId xmlns:a16="http://schemas.microsoft.com/office/drawing/2014/main" id="{BE956DA3-40FF-A329-9335-9FA66D7F1DF5}"/>
                  </a:ext>
                </a:extLst>
              </p:cNvPr>
              <p:cNvSpPr txBox="1">
                <a:spLocks noRot="1" noChangeAspect="1" noMove="1" noResize="1" noEditPoints="1" noAdjustHandles="1" noChangeArrowheads="1" noChangeShapeType="1" noTextEdit="1"/>
              </p:cNvSpPr>
              <p:nvPr/>
            </p:nvSpPr>
            <p:spPr>
              <a:xfrm>
                <a:off x="6651533" y="4375917"/>
                <a:ext cx="918136" cy="378245"/>
              </a:xfrm>
              <a:prstGeom prst="rect">
                <a:avLst/>
              </a:prstGeom>
              <a:blipFill>
                <a:blip r:embed="rId7"/>
                <a:stretch>
                  <a:fillRect l="-4636" t="-8065" b="-24194"/>
                </a:stretch>
              </a:blipFill>
            </p:spPr>
            <p:txBody>
              <a:bodyPr/>
              <a:lstStyle/>
              <a:p>
                <a:r>
                  <a:rPr lang="ja-JP" altLang="en-US">
                    <a:noFill/>
                  </a:rPr>
                  <a:t> </a:t>
                </a:r>
              </a:p>
            </p:txBody>
          </p:sp>
        </mc:Fallback>
      </mc:AlternateContent>
      <p:sp>
        <p:nvSpPr>
          <p:cNvPr id="28" name="楕円 27">
            <a:extLst>
              <a:ext uri="{FF2B5EF4-FFF2-40B4-BE49-F238E27FC236}">
                <a16:creationId xmlns:a16="http://schemas.microsoft.com/office/drawing/2014/main" id="{57FC17A1-94F9-01EB-9D3B-E80E7293D332}"/>
              </a:ext>
            </a:extLst>
          </p:cNvPr>
          <p:cNvSpPr/>
          <p:nvPr/>
        </p:nvSpPr>
        <p:spPr>
          <a:xfrm>
            <a:off x="5941036" y="3702325"/>
            <a:ext cx="162000" cy="1615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BD03481A-7165-983C-8220-9EE94012D1BE}"/>
              </a:ext>
            </a:extLst>
          </p:cNvPr>
          <p:cNvSpPr txBox="1"/>
          <p:nvPr/>
        </p:nvSpPr>
        <p:spPr>
          <a:xfrm>
            <a:off x="5569868" y="3351167"/>
            <a:ext cx="877163" cy="369332"/>
          </a:xfrm>
          <a:prstGeom prst="rect">
            <a:avLst/>
          </a:prstGeom>
          <a:noFill/>
        </p:spPr>
        <p:txBody>
          <a:bodyPr wrap="none" rtlCol="0">
            <a:spAutoFit/>
          </a:bodyPr>
          <a:lstStyle/>
          <a:p>
            <a:pPr algn="ctr"/>
            <a:r>
              <a:rPr kumimoji="1" lang="ja-JP" altLang="en-US" dirty="0"/>
              <a:t>近傍解</a:t>
            </a:r>
            <a:endParaRPr kumimoji="1" lang="en-US" altLang="ja-JP" dirty="0"/>
          </a:p>
        </p:txBody>
      </p:sp>
      <p:sp>
        <p:nvSpPr>
          <p:cNvPr id="31" name="正方形/長方形 30">
            <a:extLst>
              <a:ext uri="{FF2B5EF4-FFF2-40B4-BE49-F238E27FC236}">
                <a16:creationId xmlns:a16="http://schemas.microsoft.com/office/drawing/2014/main" id="{7DF23B7B-3D0B-3C52-B946-375B560D10EB}"/>
              </a:ext>
            </a:extLst>
          </p:cNvPr>
          <p:cNvSpPr/>
          <p:nvPr/>
        </p:nvSpPr>
        <p:spPr>
          <a:xfrm>
            <a:off x="5489917" y="4324125"/>
            <a:ext cx="152400" cy="153017"/>
          </a:xfrm>
          <a:prstGeom prst="rect">
            <a:avLst/>
          </a:prstGeom>
          <a:solidFill>
            <a:schemeClr val="accent4"/>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14F550D2-2D80-668B-99FF-E430EE819C87}"/>
                  </a:ext>
                </a:extLst>
              </p:cNvPr>
              <p:cNvSpPr txBox="1"/>
              <p:nvPr/>
            </p:nvSpPr>
            <p:spPr>
              <a:xfrm>
                <a:off x="5093707" y="3940153"/>
                <a:ext cx="2004972" cy="378245"/>
              </a:xfrm>
              <a:prstGeom prst="rect">
                <a:avLst/>
              </a:prstGeom>
              <a:noFill/>
            </p:spPr>
            <p:txBody>
              <a:bodyPr wrap="none" rtlCol="0">
                <a:spAutoFit/>
              </a:bodyPr>
              <a:lstStyle/>
              <a:p>
                <a:pPr algn="ctr"/>
                <a:r>
                  <a:rPr kumimoji="1" lang="ja-JP" altLang="en-US" dirty="0"/>
                  <a:t>既存アーカイブ解 </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𝑖</m:t>
                        </m:r>
                      </m:sup>
                    </m:sSup>
                  </m:oMath>
                </a14:m>
                <a:endParaRPr kumimoji="1" lang="en-US" altLang="ja-JP" dirty="0"/>
              </a:p>
            </p:txBody>
          </p:sp>
        </mc:Choice>
        <mc:Fallback xmlns="">
          <p:sp>
            <p:nvSpPr>
              <p:cNvPr id="33" name="テキスト ボックス 32">
                <a:extLst>
                  <a:ext uri="{FF2B5EF4-FFF2-40B4-BE49-F238E27FC236}">
                    <a16:creationId xmlns:a16="http://schemas.microsoft.com/office/drawing/2014/main" id="{14F550D2-2D80-668B-99FF-E430EE819C87}"/>
                  </a:ext>
                </a:extLst>
              </p:cNvPr>
              <p:cNvSpPr txBox="1">
                <a:spLocks noRot="1" noChangeAspect="1" noMove="1" noResize="1" noEditPoints="1" noAdjustHandles="1" noChangeArrowheads="1" noChangeShapeType="1" noTextEdit="1"/>
              </p:cNvSpPr>
              <p:nvPr/>
            </p:nvSpPr>
            <p:spPr>
              <a:xfrm>
                <a:off x="5093707" y="3940153"/>
                <a:ext cx="2004972" cy="378245"/>
              </a:xfrm>
              <a:prstGeom prst="rect">
                <a:avLst/>
              </a:prstGeom>
              <a:blipFill>
                <a:blip r:embed="rId8"/>
                <a:stretch>
                  <a:fillRect l="-2134" t="-6452"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8FCFC507-2C95-2B49-43F7-23BA45060794}"/>
                  </a:ext>
                </a:extLst>
              </p:cNvPr>
              <p:cNvSpPr txBox="1"/>
              <p:nvPr/>
            </p:nvSpPr>
            <p:spPr>
              <a:xfrm>
                <a:off x="955767" y="2601439"/>
                <a:ext cx="2749792" cy="369332"/>
              </a:xfrm>
              <a:prstGeom prst="rect">
                <a:avLst/>
              </a:prstGeom>
              <a:noFill/>
            </p:spPr>
            <p:txBody>
              <a:bodyPr wrap="none" rtlCol="0">
                <a:spAutoFit/>
              </a:bodyPr>
              <a:lstStyle/>
              <a:p>
                <a:pPr algn="ctr"/>
                <a14:m>
                  <m:oMath xmlns:m="http://schemas.openxmlformats.org/officeDocument/2006/math">
                    <m:r>
                      <a:rPr lang="en-US" altLang="ja-JP" b="0" i="1" smtClean="0">
                        <a:latin typeface="Cambria Math" panose="02040503050406030204" pitchFamily="18" charset="0"/>
                      </a:rPr>
                      <m:t>𝑓</m:t>
                    </m:r>
                  </m:oMath>
                </a14:m>
                <a:r>
                  <a:rPr kumimoji="1" lang="ja-JP" altLang="en-US" dirty="0"/>
                  <a:t>が</a:t>
                </a:r>
                <a:r>
                  <a:rPr lang="ja-JP" altLang="en-US" b="0" dirty="0"/>
                  <a:t>個体よりも</a:t>
                </a:r>
                <a:r>
                  <a:rPr kumimoji="1" lang="ja-JP" altLang="en-US" dirty="0"/>
                  <a:t>良ければ保存</a:t>
                </a:r>
                <a:endParaRPr kumimoji="1" lang="en-US" altLang="ja-JP" dirty="0"/>
              </a:p>
            </p:txBody>
          </p:sp>
        </mc:Choice>
        <mc:Fallback xmlns="">
          <p:sp>
            <p:nvSpPr>
              <p:cNvPr id="34" name="テキスト ボックス 33">
                <a:extLst>
                  <a:ext uri="{FF2B5EF4-FFF2-40B4-BE49-F238E27FC236}">
                    <a16:creationId xmlns:a16="http://schemas.microsoft.com/office/drawing/2014/main" id="{8FCFC507-2C95-2B49-43F7-23BA45060794}"/>
                  </a:ext>
                </a:extLst>
              </p:cNvPr>
              <p:cNvSpPr txBox="1">
                <a:spLocks noRot="1" noChangeAspect="1" noMove="1" noResize="1" noEditPoints="1" noAdjustHandles="1" noChangeArrowheads="1" noChangeShapeType="1" noTextEdit="1"/>
              </p:cNvSpPr>
              <p:nvPr/>
            </p:nvSpPr>
            <p:spPr>
              <a:xfrm>
                <a:off x="955767" y="2601439"/>
                <a:ext cx="2749792" cy="369332"/>
              </a:xfrm>
              <a:prstGeom prst="rect">
                <a:avLst/>
              </a:prstGeom>
              <a:blipFill>
                <a:blip r:embed="rId9"/>
                <a:stretch>
                  <a:fillRect l="-665" t="-10000" r="-1552"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9A6B1744-3C82-0E04-A0D9-236B7CF850F3}"/>
                  </a:ext>
                </a:extLst>
              </p:cNvPr>
              <p:cNvSpPr txBox="1"/>
              <p:nvPr/>
            </p:nvSpPr>
            <p:spPr>
              <a:xfrm>
                <a:off x="4552647" y="2601439"/>
                <a:ext cx="3243517" cy="369332"/>
              </a:xfrm>
              <a:prstGeom prst="rect">
                <a:avLst/>
              </a:prstGeom>
              <a:noFill/>
            </p:spPr>
            <p:txBody>
              <a:bodyPr wrap="none" rtlCol="0">
                <a:spAutoFit/>
              </a:bodyPr>
              <a:lstStyle/>
              <a:p>
                <a:pPr algn="ctr"/>
                <a14:m>
                  <m:oMath xmlns:m="http://schemas.openxmlformats.org/officeDocument/2006/math">
                    <m:r>
                      <a:rPr lang="en-US" altLang="ja-JP" b="0" i="1" smtClean="0">
                        <a:latin typeface="Cambria Math" panose="02040503050406030204" pitchFamily="18" charset="0"/>
                      </a:rPr>
                      <m:t>𝑓</m:t>
                    </m:r>
                  </m:oMath>
                </a14:m>
                <a:r>
                  <a:rPr kumimoji="1" lang="ja-JP" altLang="en-US" dirty="0"/>
                  <a:t>が</a:t>
                </a:r>
                <a:r>
                  <a:rPr lang="ja-JP" altLang="en-US" dirty="0"/>
                  <a:t>個体と既存解の間</a:t>
                </a:r>
                <a:r>
                  <a:rPr kumimoji="1" lang="ja-JP" altLang="en-US" dirty="0"/>
                  <a:t>ならば更新</a:t>
                </a:r>
                <a:endParaRPr kumimoji="1" lang="en-US" altLang="ja-JP" dirty="0"/>
              </a:p>
            </p:txBody>
          </p:sp>
        </mc:Choice>
        <mc:Fallback xmlns="">
          <p:sp>
            <p:nvSpPr>
              <p:cNvPr id="35" name="テキスト ボックス 34">
                <a:extLst>
                  <a:ext uri="{FF2B5EF4-FFF2-40B4-BE49-F238E27FC236}">
                    <a16:creationId xmlns:a16="http://schemas.microsoft.com/office/drawing/2014/main" id="{9A6B1744-3C82-0E04-A0D9-236B7CF850F3}"/>
                  </a:ext>
                </a:extLst>
              </p:cNvPr>
              <p:cNvSpPr txBox="1">
                <a:spLocks noRot="1" noChangeAspect="1" noMove="1" noResize="1" noEditPoints="1" noAdjustHandles="1" noChangeArrowheads="1" noChangeShapeType="1" noTextEdit="1"/>
              </p:cNvSpPr>
              <p:nvPr/>
            </p:nvSpPr>
            <p:spPr>
              <a:xfrm>
                <a:off x="4552647" y="2601439"/>
                <a:ext cx="3243517" cy="369332"/>
              </a:xfrm>
              <a:prstGeom prst="rect">
                <a:avLst/>
              </a:prstGeom>
              <a:blipFill>
                <a:blip r:embed="rId10"/>
                <a:stretch>
                  <a:fillRect l="-376" t="-10000" r="-1316" b="-26667"/>
                </a:stretch>
              </a:blipFill>
            </p:spPr>
            <p:txBody>
              <a:bodyPr/>
              <a:lstStyle/>
              <a:p>
                <a:r>
                  <a:rPr lang="ja-JP" altLang="en-US">
                    <a:noFill/>
                  </a:rPr>
                  <a:t> </a:t>
                </a:r>
              </a:p>
            </p:txBody>
          </p:sp>
        </mc:Fallback>
      </mc:AlternateContent>
      <p:cxnSp>
        <p:nvCxnSpPr>
          <p:cNvPr id="36" name="直線矢印コネクタ 35">
            <a:extLst>
              <a:ext uri="{FF2B5EF4-FFF2-40B4-BE49-F238E27FC236}">
                <a16:creationId xmlns:a16="http://schemas.microsoft.com/office/drawing/2014/main" id="{AE527E7F-2C41-074A-EDD7-43F98DD38705}"/>
              </a:ext>
            </a:extLst>
          </p:cNvPr>
          <p:cNvCxnSpPr>
            <a:cxnSpLocks/>
          </p:cNvCxnSpPr>
          <p:nvPr/>
        </p:nvCxnSpPr>
        <p:spPr>
          <a:xfrm flipV="1">
            <a:off x="8710390" y="3122163"/>
            <a:ext cx="0" cy="188465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916E8044-10DC-3D11-1E5B-E8B431DC4683}"/>
              </a:ext>
            </a:extLst>
          </p:cNvPr>
          <p:cNvCxnSpPr>
            <a:cxnSpLocks/>
          </p:cNvCxnSpPr>
          <p:nvPr/>
        </p:nvCxnSpPr>
        <p:spPr>
          <a:xfrm>
            <a:off x="8708740" y="5007485"/>
            <a:ext cx="220413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3200B4C-53F1-56F1-8A64-DE0BBED0676A}"/>
                  </a:ext>
                </a:extLst>
              </p:cNvPr>
              <p:cNvSpPr txBox="1"/>
              <p:nvPr/>
            </p:nvSpPr>
            <p:spPr>
              <a:xfrm>
                <a:off x="8879942" y="5035440"/>
                <a:ext cx="1861728" cy="369332"/>
              </a:xfrm>
              <a:prstGeom prst="rect">
                <a:avLst/>
              </a:prstGeom>
              <a:noFill/>
            </p:spPr>
            <p:txBody>
              <a:bodyPr wrap="none" rtlCol="0">
                <a:spAutoFit/>
              </a:bodyPr>
              <a:lstStyle/>
              <a:p>
                <a:pPr algn="ctr"/>
                <a:r>
                  <a:rPr kumimoji="1" lang="ja-JP" altLang="en-US" dirty="0"/>
                  <a:t>目的関数値</a:t>
                </a:r>
                <a:r>
                  <a:rPr kumimoji="1" lang="en-US" altLang="ja-JP" dirty="0"/>
                  <a:t> </a:t>
                </a:r>
                <a14:m>
                  <m:oMath xmlns:m="http://schemas.openxmlformats.org/officeDocument/2006/math">
                    <m:r>
                      <a:rPr lang="en-US" altLang="ja-JP" b="0" i="1" smtClean="0">
                        <a:latin typeface="Cambria Math" panose="02040503050406030204" pitchFamily="18" charset="0"/>
                      </a:rPr>
                      <m:t>𝑓</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xmlns="">
          <p:sp>
            <p:nvSpPr>
              <p:cNvPr id="38" name="テキスト ボックス 37">
                <a:extLst>
                  <a:ext uri="{FF2B5EF4-FFF2-40B4-BE49-F238E27FC236}">
                    <a16:creationId xmlns:a16="http://schemas.microsoft.com/office/drawing/2014/main" id="{03200B4C-53F1-56F1-8A64-DE0BBED0676A}"/>
                  </a:ext>
                </a:extLst>
              </p:cNvPr>
              <p:cNvSpPr txBox="1">
                <a:spLocks noRot="1" noChangeAspect="1" noMove="1" noResize="1" noEditPoints="1" noAdjustHandles="1" noChangeArrowheads="1" noChangeShapeType="1" noTextEdit="1"/>
              </p:cNvSpPr>
              <p:nvPr/>
            </p:nvSpPr>
            <p:spPr>
              <a:xfrm>
                <a:off x="8879942" y="5035440"/>
                <a:ext cx="1861728" cy="369332"/>
              </a:xfrm>
              <a:prstGeom prst="rect">
                <a:avLst/>
              </a:prstGeom>
              <a:blipFill>
                <a:blip r:embed="rId11"/>
                <a:stretch>
                  <a:fillRect l="-2623" t="-8197" r="-65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63329CAA-0ABD-7863-2CDA-0716C3CAD06B}"/>
                  </a:ext>
                </a:extLst>
              </p:cNvPr>
              <p:cNvSpPr txBox="1"/>
              <p:nvPr/>
            </p:nvSpPr>
            <p:spPr>
              <a:xfrm rot="16200000">
                <a:off x="7470449" y="3891290"/>
                <a:ext cx="1861728" cy="369332"/>
              </a:xfrm>
              <a:prstGeom prst="rect">
                <a:avLst/>
              </a:prstGeom>
              <a:noFill/>
            </p:spPr>
            <p:txBody>
              <a:bodyPr wrap="none" rtlCol="0">
                <a:spAutoFit/>
              </a:bodyPr>
              <a:lstStyle/>
              <a:p>
                <a:pPr algn="ctr"/>
                <a:r>
                  <a:rPr kumimoji="1" lang="ja-JP" altLang="en-US" dirty="0"/>
                  <a:t>制約違反量 </a:t>
                </a:r>
                <a14:m>
                  <m:oMath xmlns:m="http://schemas.openxmlformats.org/officeDocument/2006/math">
                    <m:r>
                      <a:rPr lang="en-US" altLang="ja-JP" b="0" i="1" smtClean="0">
                        <a:latin typeface="Cambria Math" panose="02040503050406030204" pitchFamily="18" charset="0"/>
                      </a:rPr>
                      <m:t>𝑣</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xmlns="">
          <p:sp>
            <p:nvSpPr>
              <p:cNvPr id="39" name="テキスト ボックス 38">
                <a:extLst>
                  <a:ext uri="{FF2B5EF4-FFF2-40B4-BE49-F238E27FC236}">
                    <a16:creationId xmlns:a16="http://schemas.microsoft.com/office/drawing/2014/main" id="{63329CAA-0ABD-7863-2CDA-0716C3CAD06B}"/>
                  </a:ext>
                </a:extLst>
              </p:cNvPr>
              <p:cNvSpPr txBox="1">
                <a:spLocks noRot="1" noChangeAspect="1" noMove="1" noResize="1" noEditPoints="1" noAdjustHandles="1" noChangeArrowheads="1" noChangeShapeType="1" noTextEdit="1"/>
              </p:cNvSpPr>
              <p:nvPr/>
            </p:nvSpPr>
            <p:spPr>
              <a:xfrm rot="16200000">
                <a:off x="7470449" y="3891290"/>
                <a:ext cx="1861728" cy="369332"/>
              </a:xfrm>
              <a:prstGeom prst="rect">
                <a:avLst/>
              </a:prstGeom>
              <a:blipFill>
                <a:blip r:embed="rId12"/>
                <a:stretch>
                  <a:fillRect l="-10000" t="-656" r="-26667" b="-2623"/>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31252149-F320-C7EC-91FE-38BF35F2DE00}"/>
              </a:ext>
            </a:extLst>
          </p:cNvPr>
          <p:cNvSpPr/>
          <p:nvPr/>
        </p:nvSpPr>
        <p:spPr>
          <a:xfrm>
            <a:off x="9236887" y="3726252"/>
            <a:ext cx="1019911" cy="990344"/>
          </a:xfrm>
          <a:prstGeom prst="rect">
            <a:avLst/>
          </a:prstGeom>
          <a:solidFill>
            <a:schemeClr val="accent5">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楕円 40">
            <a:extLst>
              <a:ext uri="{FF2B5EF4-FFF2-40B4-BE49-F238E27FC236}">
                <a16:creationId xmlns:a16="http://schemas.microsoft.com/office/drawing/2014/main" id="{8EA1C47F-A64A-FA8A-42C3-DDB0B9132B80}"/>
              </a:ext>
            </a:extLst>
          </p:cNvPr>
          <p:cNvSpPr/>
          <p:nvPr/>
        </p:nvSpPr>
        <p:spPr>
          <a:xfrm>
            <a:off x="10175798" y="4619689"/>
            <a:ext cx="162000" cy="161550"/>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D0603D22-2A8A-112E-876D-EDD60957D97E}"/>
                  </a:ext>
                </a:extLst>
              </p:cNvPr>
              <p:cNvSpPr txBox="1"/>
              <p:nvPr/>
            </p:nvSpPr>
            <p:spPr>
              <a:xfrm>
                <a:off x="10320019" y="4357389"/>
                <a:ext cx="918136" cy="378245"/>
              </a:xfrm>
              <a:prstGeom prst="rect">
                <a:avLst/>
              </a:prstGeom>
              <a:noFill/>
            </p:spPr>
            <p:txBody>
              <a:bodyPr wrap="none" rtlCol="0">
                <a:spAutoFit/>
              </a:bodyPr>
              <a:lstStyle/>
              <a:p>
                <a:pPr algn="ctr"/>
                <a:r>
                  <a:rPr kumimoji="1" lang="ja-JP" altLang="en-US" dirty="0"/>
                  <a:t>個体 </a:t>
                </a:r>
                <a14:m>
                  <m:oMath xmlns:m="http://schemas.openxmlformats.org/officeDocument/2006/math">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𝒙</m:t>
                        </m:r>
                      </m:e>
                      <m:sup>
                        <m:r>
                          <a:rPr lang="en-US" altLang="ja-JP" b="0" i="1" smtClean="0">
                            <a:latin typeface="Cambria Math" panose="02040503050406030204" pitchFamily="18" charset="0"/>
                          </a:rPr>
                          <m:t>𝑖</m:t>
                        </m:r>
                      </m:sup>
                    </m:sSup>
                  </m:oMath>
                </a14:m>
                <a:endParaRPr kumimoji="1" lang="en-US" altLang="ja-JP" dirty="0"/>
              </a:p>
            </p:txBody>
          </p:sp>
        </mc:Choice>
        <mc:Fallback xmlns="">
          <p:sp>
            <p:nvSpPr>
              <p:cNvPr id="42" name="テキスト ボックス 41">
                <a:extLst>
                  <a:ext uri="{FF2B5EF4-FFF2-40B4-BE49-F238E27FC236}">
                    <a16:creationId xmlns:a16="http://schemas.microsoft.com/office/drawing/2014/main" id="{D0603D22-2A8A-112E-876D-EDD60957D97E}"/>
                  </a:ext>
                </a:extLst>
              </p:cNvPr>
              <p:cNvSpPr txBox="1">
                <a:spLocks noRot="1" noChangeAspect="1" noMove="1" noResize="1" noEditPoints="1" noAdjustHandles="1" noChangeArrowheads="1" noChangeShapeType="1" noTextEdit="1"/>
              </p:cNvSpPr>
              <p:nvPr/>
            </p:nvSpPr>
            <p:spPr>
              <a:xfrm>
                <a:off x="10320019" y="4357389"/>
                <a:ext cx="918136" cy="378245"/>
              </a:xfrm>
              <a:prstGeom prst="rect">
                <a:avLst/>
              </a:prstGeom>
              <a:blipFill>
                <a:blip r:embed="rId13"/>
                <a:stretch>
                  <a:fillRect l="-5298" t="-8065" b="-24194"/>
                </a:stretch>
              </a:blipFill>
            </p:spPr>
            <p:txBody>
              <a:bodyPr/>
              <a:lstStyle/>
              <a:p>
                <a:r>
                  <a:rPr lang="ja-JP" altLang="en-US">
                    <a:noFill/>
                  </a:rPr>
                  <a:t> </a:t>
                </a:r>
              </a:p>
            </p:txBody>
          </p:sp>
        </mc:Fallback>
      </mc:AlternateContent>
      <p:sp>
        <p:nvSpPr>
          <p:cNvPr id="43" name="楕円 42">
            <a:extLst>
              <a:ext uri="{FF2B5EF4-FFF2-40B4-BE49-F238E27FC236}">
                <a16:creationId xmlns:a16="http://schemas.microsoft.com/office/drawing/2014/main" id="{9714BCBE-77EA-A07B-E935-B9AFA0851987}"/>
              </a:ext>
            </a:extLst>
          </p:cNvPr>
          <p:cNvSpPr/>
          <p:nvPr/>
        </p:nvSpPr>
        <p:spPr>
          <a:xfrm>
            <a:off x="9852409" y="4207958"/>
            <a:ext cx="162000" cy="1615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テキスト ボックス 43">
            <a:extLst>
              <a:ext uri="{FF2B5EF4-FFF2-40B4-BE49-F238E27FC236}">
                <a16:creationId xmlns:a16="http://schemas.microsoft.com/office/drawing/2014/main" id="{95623FE9-B339-7F99-5C1E-D51306585433}"/>
              </a:ext>
            </a:extLst>
          </p:cNvPr>
          <p:cNvSpPr txBox="1"/>
          <p:nvPr/>
        </p:nvSpPr>
        <p:spPr>
          <a:xfrm>
            <a:off x="9624678" y="3856800"/>
            <a:ext cx="877163" cy="369332"/>
          </a:xfrm>
          <a:prstGeom prst="rect">
            <a:avLst/>
          </a:prstGeom>
          <a:noFill/>
        </p:spPr>
        <p:txBody>
          <a:bodyPr wrap="none" rtlCol="0">
            <a:spAutoFit/>
          </a:bodyPr>
          <a:lstStyle/>
          <a:p>
            <a:pPr algn="ctr"/>
            <a:r>
              <a:rPr kumimoji="1" lang="ja-JP" altLang="en-US" dirty="0"/>
              <a:t>近傍解</a:t>
            </a:r>
            <a:endParaRPr kumimoji="1" lang="en-US" altLang="ja-JP" dirty="0"/>
          </a:p>
        </p:txBody>
      </p:sp>
      <p:sp>
        <p:nvSpPr>
          <p:cNvPr id="45" name="正方形/長方形 44">
            <a:extLst>
              <a:ext uri="{FF2B5EF4-FFF2-40B4-BE49-F238E27FC236}">
                <a16:creationId xmlns:a16="http://schemas.microsoft.com/office/drawing/2014/main" id="{F3D5F914-823C-ED72-AE14-9530D61ED4F0}"/>
              </a:ext>
            </a:extLst>
          </p:cNvPr>
          <p:cNvSpPr/>
          <p:nvPr/>
        </p:nvSpPr>
        <p:spPr>
          <a:xfrm>
            <a:off x="9160687" y="3653955"/>
            <a:ext cx="152400" cy="153017"/>
          </a:xfrm>
          <a:prstGeom prst="rect">
            <a:avLst/>
          </a:prstGeom>
          <a:solidFill>
            <a:schemeClr val="accent4"/>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46C06FB9-D6FA-DF4F-54A5-B79EF9D0076D}"/>
                  </a:ext>
                </a:extLst>
              </p:cNvPr>
              <p:cNvSpPr txBox="1"/>
              <p:nvPr/>
            </p:nvSpPr>
            <p:spPr>
              <a:xfrm>
                <a:off x="8763650" y="3121761"/>
                <a:ext cx="2004972" cy="378245"/>
              </a:xfrm>
              <a:prstGeom prst="rect">
                <a:avLst/>
              </a:prstGeom>
              <a:noFill/>
            </p:spPr>
            <p:txBody>
              <a:bodyPr wrap="none" rtlCol="0">
                <a:spAutoFit/>
              </a:bodyPr>
              <a:lstStyle/>
              <a:p>
                <a:pPr algn="ctr"/>
                <a:r>
                  <a:rPr kumimoji="1" lang="ja-JP" altLang="en-US" dirty="0"/>
                  <a:t>既存アーカイブ解 </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𝑖</m:t>
                        </m:r>
                      </m:sup>
                    </m:sSup>
                  </m:oMath>
                </a14:m>
                <a:endParaRPr kumimoji="1" lang="en-US" altLang="ja-JP" dirty="0"/>
              </a:p>
            </p:txBody>
          </p:sp>
        </mc:Choice>
        <mc:Fallback xmlns="">
          <p:sp>
            <p:nvSpPr>
              <p:cNvPr id="48" name="テキスト ボックス 47">
                <a:extLst>
                  <a:ext uri="{FF2B5EF4-FFF2-40B4-BE49-F238E27FC236}">
                    <a16:creationId xmlns:a16="http://schemas.microsoft.com/office/drawing/2014/main" id="{46C06FB9-D6FA-DF4F-54A5-B79EF9D0076D}"/>
                  </a:ext>
                </a:extLst>
              </p:cNvPr>
              <p:cNvSpPr txBox="1">
                <a:spLocks noRot="1" noChangeAspect="1" noMove="1" noResize="1" noEditPoints="1" noAdjustHandles="1" noChangeArrowheads="1" noChangeShapeType="1" noTextEdit="1"/>
              </p:cNvSpPr>
              <p:nvPr/>
            </p:nvSpPr>
            <p:spPr>
              <a:xfrm>
                <a:off x="8763650" y="3121761"/>
                <a:ext cx="2004972" cy="378245"/>
              </a:xfrm>
              <a:prstGeom prst="rect">
                <a:avLst/>
              </a:prstGeom>
              <a:blipFill>
                <a:blip r:embed="rId14"/>
                <a:stretch>
                  <a:fillRect l="-2128" t="-6452"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5E962052-0ECD-4B5F-87B2-32AB93EB05A1}"/>
                  </a:ext>
                </a:extLst>
              </p:cNvPr>
              <p:cNvSpPr txBox="1"/>
              <p:nvPr/>
            </p:nvSpPr>
            <p:spPr>
              <a:xfrm>
                <a:off x="8069930" y="2601439"/>
                <a:ext cx="3461845" cy="369332"/>
              </a:xfrm>
              <a:prstGeom prst="rect">
                <a:avLst/>
              </a:prstGeom>
              <a:noFill/>
            </p:spPr>
            <p:txBody>
              <a:bodyPr wrap="none" rtlCol="0">
                <a:spAutoFit/>
              </a:bodyPr>
              <a:lstStyle/>
              <a:p>
                <a:pPr algn="ctr"/>
                <a14:m>
                  <m:oMath xmlns:m="http://schemas.openxmlformats.org/officeDocument/2006/math">
                    <m:r>
                      <a:rPr lang="en-US" altLang="ja-JP" b="0" i="1" smtClean="0">
                        <a:latin typeface="Cambria Math" panose="02040503050406030204" pitchFamily="18" charset="0"/>
                      </a:rPr>
                      <m:t>𝑓</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oMath>
                </a14:m>
                <a:r>
                  <a:rPr kumimoji="1" lang="ja-JP" altLang="en-US" dirty="0"/>
                  <a:t>が</a:t>
                </a:r>
                <a:r>
                  <a:rPr lang="ja-JP" altLang="en-US" dirty="0"/>
                  <a:t>個体と既存解の間</a:t>
                </a:r>
                <a:r>
                  <a:rPr kumimoji="1" lang="ja-JP" altLang="en-US" dirty="0"/>
                  <a:t>ならば更新</a:t>
                </a:r>
                <a:endParaRPr kumimoji="1" lang="en-US" altLang="ja-JP" dirty="0"/>
              </a:p>
            </p:txBody>
          </p:sp>
        </mc:Choice>
        <mc:Fallback xmlns="">
          <p:sp>
            <p:nvSpPr>
              <p:cNvPr id="49" name="テキスト ボックス 48">
                <a:extLst>
                  <a:ext uri="{FF2B5EF4-FFF2-40B4-BE49-F238E27FC236}">
                    <a16:creationId xmlns:a16="http://schemas.microsoft.com/office/drawing/2014/main" id="{5E962052-0ECD-4B5F-87B2-32AB93EB05A1}"/>
                  </a:ext>
                </a:extLst>
              </p:cNvPr>
              <p:cNvSpPr txBox="1">
                <a:spLocks noRot="1" noChangeAspect="1" noMove="1" noResize="1" noEditPoints="1" noAdjustHandles="1" noChangeArrowheads="1" noChangeShapeType="1" noTextEdit="1"/>
              </p:cNvSpPr>
              <p:nvPr/>
            </p:nvSpPr>
            <p:spPr>
              <a:xfrm>
                <a:off x="8069930" y="2601439"/>
                <a:ext cx="3461845" cy="369332"/>
              </a:xfrm>
              <a:prstGeom prst="rect">
                <a:avLst/>
              </a:prstGeom>
              <a:blipFill>
                <a:blip r:embed="rId15"/>
                <a:stretch>
                  <a:fillRect l="-352" t="-10000" r="-1056" b="-26667"/>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36D1B61A-666F-D26B-C59B-0F0E8AD0405F}"/>
              </a:ext>
            </a:extLst>
          </p:cNvPr>
          <p:cNvCxnSpPr>
            <a:cxnSpLocks/>
          </p:cNvCxnSpPr>
          <p:nvPr/>
        </p:nvCxnSpPr>
        <p:spPr>
          <a:xfrm>
            <a:off x="2790083" y="3514163"/>
            <a:ext cx="2322" cy="1113629"/>
          </a:xfrm>
          <a:prstGeom prst="straightConnector1">
            <a:avLst/>
          </a:prstGeom>
          <a:ln w="127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027AE61D-5DA8-6B33-F66A-E7D779C60DAC}"/>
              </a:ext>
            </a:extLst>
          </p:cNvPr>
          <p:cNvCxnSpPr/>
          <p:nvPr/>
        </p:nvCxnSpPr>
        <p:spPr>
          <a:xfrm>
            <a:off x="5605375" y="3214452"/>
            <a:ext cx="945994" cy="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3E909DCD-6E3F-9F12-3E8C-8B2628E76E86}"/>
              </a:ext>
            </a:extLst>
          </p:cNvPr>
          <p:cNvSpPr txBox="1"/>
          <p:nvPr/>
        </p:nvSpPr>
        <p:spPr>
          <a:xfrm>
            <a:off x="2254926" y="5613249"/>
            <a:ext cx="3451587" cy="369332"/>
          </a:xfrm>
          <a:prstGeom prst="rect">
            <a:avLst/>
          </a:prstGeom>
          <a:noFill/>
        </p:spPr>
        <p:txBody>
          <a:bodyPr wrap="none" rtlCol="0">
            <a:spAutoFit/>
          </a:bodyPr>
          <a:lstStyle/>
          <a:p>
            <a:pPr algn="ctr"/>
            <a:r>
              <a:rPr kumimoji="1" lang="ja-JP" altLang="en-US" b="1" dirty="0">
                <a:solidFill>
                  <a:schemeClr val="accent4"/>
                </a:solidFill>
              </a:rPr>
              <a:t>可能領域から遠い違反解でも保存</a:t>
            </a:r>
            <a:endParaRPr kumimoji="1" lang="en-US" altLang="ja-JP" b="1" dirty="0">
              <a:solidFill>
                <a:schemeClr val="accent4"/>
              </a:solidFill>
            </a:endParaRPr>
          </a:p>
        </p:txBody>
      </p:sp>
      <p:sp>
        <p:nvSpPr>
          <p:cNvPr id="59" name="テキスト ボックス 58">
            <a:extLst>
              <a:ext uri="{FF2B5EF4-FFF2-40B4-BE49-F238E27FC236}">
                <a16:creationId xmlns:a16="http://schemas.microsoft.com/office/drawing/2014/main" id="{E0DDFAFF-EA18-DA02-B198-F42036BC59CC}"/>
              </a:ext>
            </a:extLst>
          </p:cNvPr>
          <p:cNvSpPr txBox="1"/>
          <p:nvPr/>
        </p:nvSpPr>
        <p:spPr>
          <a:xfrm>
            <a:off x="8204558" y="5613249"/>
            <a:ext cx="3070072" cy="369332"/>
          </a:xfrm>
          <a:prstGeom prst="rect">
            <a:avLst/>
          </a:prstGeom>
          <a:noFill/>
        </p:spPr>
        <p:txBody>
          <a:bodyPr wrap="none" rtlCol="0">
            <a:spAutoFit/>
          </a:bodyPr>
          <a:lstStyle/>
          <a:p>
            <a:pPr algn="ctr"/>
            <a:r>
              <a:rPr kumimoji="1" lang="ja-JP" altLang="en-US" b="1" dirty="0">
                <a:solidFill>
                  <a:schemeClr val="accent1"/>
                </a:solidFill>
              </a:rPr>
              <a:t>可能領域に近い違反解を保存</a:t>
            </a:r>
            <a:endParaRPr kumimoji="1" lang="en-US" altLang="ja-JP" b="1" dirty="0">
              <a:solidFill>
                <a:schemeClr val="accent1"/>
              </a:solidFill>
            </a:endParaRPr>
          </a:p>
        </p:txBody>
      </p:sp>
      <p:cxnSp>
        <p:nvCxnSpPr>
          <p:cNvPr id="60" name="直線コネクタ 59">
            <a:extLst>
              <a:ext uri="{FF2B5EF4-FFF2-40B4-BE49-F238E27FC236}">
                <a16:creationId xmlns:a16="http://schemas.microsoft.com/office/drawing/2014/main" id="{830A85EB-2BBF-D331-3870-046D27E695BA}"/>
              </a:ext>
            </a:extLst>
          </p:cNvPr>
          <p:cNvCxnSpPr>
            <a:cxnSpLocks/>
          </p:cNvCxnSpPr>
          <p:nvPr/>
        </p:nvCxnSpPr>
        <p:spPr>
          <a:xfrm>
            <a:off x="601205" y="2528325"/>
            <a:ext cx="338711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0006123D-4F7B-518B-4B99-12F095B8462C}"/>
              </a:ext>
            </a:extLst>
          </p:cNvPr>
          <p:cNvCxnSpPr>
            <a:cxnSpLocks/>
          </p:cNvCxnSpPr>
          <p:nvPr/>
        </p:nvCxnSpPr>
        <p:spPr>
          <a:xfrm>
            <a:off x="4439640" y="2528325"/>
            <a:ext cx="726058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FC0AE4FD-7242-A5C4-9093-BD83E9A86D9D}"/>
              </a:ext>
            </a:extLst>
          </p:cNvPr>
          <p:cNvSpPr txBox="1"/>
          <p:nvPr/>
        </p:nvSpPr>
        <p:spPr>
          <a:xfrm>
            <a:off x="1303264" y="2151951"/>
            <a:ext cx="1982997" cy="369332"/>
          </a:xfrm>
          <a:prstGeom prst="rect">
            <a:avLst/>
          </a:prstGeom>
          <a:noFill/>
        </p:spPr>
        <p:txBody>
          <a:bodyPr wrap="square" rtlCol="0">
            <a:spAutoFit/>
          </a:bodyPr>
          <a:lstStyle/>
          <a:p>
            <a:pPr algn="ctr"/>
            <a:r>
              <a:rPr kumimoji="1" lang="en-US" altLang="ja-JP" dirty="0"/>
              <a:t>CACDE</a:t>
            </a:r>
            <a:r>
              <a:rPr kumimoji="1" lang="ja-JP" altLang="en-US" dirty="0"/>
              <a:t>／</a:t>
            </a:r>
            <a:r>
              <a:rPr kumimoji="1" lang="en-US" altLang="ja-JP" dirty="0"/>
              <a:t>FROFI</a:t>
            </a:r>
          </a:p>
        </p:txBody>
      </p:sp>
      <p:cxnSp>
        <p:nvCxnSpPr>
          <p:cNvPr id="64" name="直線コネクタ 63">
            <a:extLst>
              <a:ext uri="{FF2B5EF4-FFF2-40B4-BE49-F238E27FC236}">
                <a16:creationId xmlns:a16="http://schemas.microsoft.com/office/drawing/2014/main" id="{7173B806-0F81-63E5-CF44-F0F5DBFFD145}"/>
              </a:ext>
            </a:extLst>
          </p:cNvPr>
          <p:cNvCxnSpPr>
            <a:cxnSpLocks/>
          </p:cNvCxnSpPr>
          <p:nvPr/>
        </p:nvCxnSpPr>
        <p:spPr>
          <a:xfrm>
            <a:off x="2789560" y="3202867"/>
            <a:ext cx="0" cy="293888"/>
          </a:xfrm>
          <a:prstGeom prst="line">
            <a:avLst/>
          </a:prstGeom>
          <a:ln w="12700">
            <a:solidFill>
              <a:schemeClr val="accent5"/>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A65543ED-5095-EE23-B53C-8D8E74352B03}"/>
              </a:ext>
            </a:extLst>
          </p:cNvPr>
          <p:cNvCxnSpPr>
            <a:cxnSpLocks/>
          </p:cNvCxnSpPr>
          <p:nvPr/>
        </p:nvCxnSpPr>
        <p:spPr>
          <a:xfrm>
            <a:off x="6528931" y="3562831"/>
            <a:ext cx="2322" cy="1113629"/>
          </a:xfrm>
          <a:prstGeom prst="straightConnector1">
            <a:avLst/>
          </a:prstGeom>
          <a:ln w="127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2C404D4D-814C-7D5A-FB46-0C53A49B8AC6}"/>
              </a:ext>
            </a:extLst>
          </p:cNvPr>
          <p:cNvCxnSpPr>
            <a:cxnSpLocks/>
          </p:cNvCxnSpPr>
          <p:nvPr/>
        </p:nvCxnSpPr>
        <p:spPr>
          <a:xfrm>
            <a:off x="6528408" y="3251535"/>
            <a:ext cx="0" cy="293888"/>
          </a:xfrm>
          <a:prstGeom prst="line">
            <a:avLst/>
          </a:prstGeom>
          <a:ln w="12700">
            <a:solidFill>
              <a:schemeClr val="accent5"/>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336B1BD5-7B55-AB79-3E68-B2B877D9F0DC}"/>
              </a:ext>
            </a:extLst>
          </p:cNvPr>
          <p:cNvCxnSpPr/>
          <p:nvPr/>
        </p:nvCxnSpPr>
        <p:spPr>
          <a:xfrm>
            <a:off x="9266597" y="3812059"/>
            <a:ext cx="945994" cy="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D31A332-C696-8BEF-2F36-251473C2B5BD}"/>
              </a:ext>
            </a:extLst>
          </p:cNvPr>
          <p:cNvCxnSpPr>
            <a:cxnSpLocks/>
          </p:cNvCxnSpPr>
          <p:nvPr/>
        </p:nvCxnSpPr>
        <p:spPr>
          <a:xfrm>
            <a:off x="9310178" y="3806972"/>
            <a:ext cx="0" cy="893492"/>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1282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提案手法：近傍生成活用方法</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8229116"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08177" y="107830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提案手法は、可能領域付近の活用により制約境界の探索効率改善を期待。</a:t>
            </a:r>
            <a:endParaRPr lang="en-US" altLang="ja-JP" sz="2800" dirty="0"/>
          </a:p>
        </p:txBody>
      </p:sp>
      <p:sp>
        <p:nvSpPr>
          <p:cNvPr id="15" name="テキスト ボックス 14">
            <a:extLst>
              <a:ext uri="{FF2B5EF4-FFF2-40B4-BE49-F238E27FC236}">
                <a16:creationId xmlns:a16="http://schemas.microsoft.com/office/drawing/2014/main" id="{1E516D42-536B-74CA-BBF1-39A73369FAEC}"/>
              </a:ext>
            </a:extLst>
          </p:cNvPr>
          <p:cNvSpPr txBox="1"/>
          <p:nvPr/>
        </p:nvSpPr>
        <p:spPr>
          <a:xfrm>
            <a:off x="2296959" y="1902680"/>
            <a:ext cx="1579518" cy="400110"/>
          </a:xfrm>
          <a:prstGeom prst="rect">
            <a:avLst/>
          </a:prstGeom>
          <a:noFill/>
        </p:spPr>
        <p:txBody>
          <a:bodyPr wrap="square" rtlCol="0">
            <a:spAutoFit/>
          </a:bodyPr>
          <a:lstStyle/>
          <a:p>
            <a:pPr algn="ctr"/>
            <a:r>
              <a:rPr kumimoji="1" lang="en-US" altLang="ja-JP" sz="2000" dirty="0"/>
              <a:t>IMDE</a:t>
            </a:r>
          </a:p>
        </p:txBody>
      </p:sp>
      <p:sp>
        <p:nvSpPr>
          <p:cNvPr id="16" name="テキスト ボックス 15">
            <a:extLst>
              <a:ext uri="{FF2B5EF4-FFF2-40B4-BE49-F238E27FC236}">
                <a16:creationId xmlns:a16="http://schemas.microsoft.com/office/drawing/2014/main" id="{CC362DF2-E825-683B-D84C-F21AABA11FD9}"/>
              </a:ext>
            </a:extLst>
          </p:cNvPr>
          <p:cNvSpPr txBox="1"/>
          <p:nvPr/>
        </p:nvSpPr>
        <p:spPr>
          <a:xfrm>
            <a:off x="7759896" y="1902680"/>
            <a:ext cx="2102339" cy="400110"/>
          </a:xfrm>
          <a:prstGeom prst="rect">
            <a:avLst/>
          </a:prstGeom>
          <a:noFill/>
        </p:spPr>
        <p:txBody>
          <a:bodyPr wrap="square" rtlCol="0">
            <a:spAutoFit/>
          </a:bodyPr>
          <a:lstStyle/>
          <a:p>
            <a:pPr algn="ctr"/>
            <a:r>
              <a:rPr kumimoji="1" lang="ja-JP" altLang="en-US" sz="2000" dirty="0"/>
              <a:t>提案手法</a:t>
            </a:r>
            <a:endParaRPr kumimoji="1" lang="en-US" altLang="ja-JP" sz="2000" dirty="0"/>
          </a:p>
        </p:txBody>
      </p:sp>
      <p:sp>
        <p:nvSpPr>
          <p:cNvPr id="34" name="テキスト ボックス 33">
            <a:extLst>
              <a:ext uri="{FF2B5EF4-FFF2-40B4-BE49-F238E27FC236}">
                <a16:creationId xmlns:a16="http://schemas.microsoft.com/office/drawing/2014/main" id="{8FCFC507-2C95-2B49-43F7-23BA45060794}"/>
              </a:ext>
            </a:extLst>
          </p:cNvPr>
          <p:cNvSpPr txBox="1"/>
          <p:nvPr/>
        </p:nvSpPr>
        <p:spPr>
          <a:xfrm>
            <a:off x="1685534" y="2593688"/>
            <a:ext cx="2791149" cy="369332"/>
          </a:xfrm>
          <a:prstGeom prst="rect">
            <a:avLst/>
          </a:prstGeom>
          <a:noFill/>
        </p:spPr>
        <p:txBody>
          <a:bodyPr wrap="none" rtlCol="0">
            <a:spAutoFit/>
          </a:bodyPr>
          <a:lstStyle/>
          <a:p>
            <a:pPr algn="ctr"/>
            <a:r>
              <a:rPr lang="ja-JP" altLang="en-US" b="0" dirty="0"/>
              <a:t>ランダムにアーカイブ解を参照</a:t>
            </a:r>
            <a:endParaRPr kumimoji="1" lang="en-US" altLang="ja-JP" dirty="0"/>
          </a:p>
        </p:txBody>
      </p:sp>
      <p:sp>
        <p:nvSpPr>
          <p:cNvPr id="5" name="テキスト ボックス 4">
            <a:extLst>
              <a:ext uri="{FF2B5EF4-FFF2-40B4-BE49-F238E27FC236}">
                <a16:creationId xmlns:a16="http://schemas.microsoft.com/office/drawing/2014/main" id="{A28E38FE-5E53-9020-FDD6-4B6C07C8E919}"/>
              </a:ext>
            </a:extLst>
          </p:cNvPr>
          <p:cNvSpPr txBox="1"/>
          <p:nvPr/>
        </p:nvSpPr>
        <p:spPr>
          <a:xfrm>
            <a:off x="6475626" y="2593688"/>
            <a:ext cx="4700325" cy="369332"/>
          </a:xfrm>
          <a:prstGeom prst="rect">
            <a:avLst/>
          </a:prstGeom>
          <a:noFill/>
        </p:spPr>
        <p:txBody>
          <a:bodyPr wrap="none" rtlCol="0">
            <a:spAutoFit/>
          </a:bodyPr>
          <a:lstStyle/>
          <a:p>
            <a:pPr algn="ctr"/>
            <a:r>
              <a:rPr lang="ja-JP" altLang="en-US" b="0" dirty="0"/>
              <a:t>基準個体が実行可能解なら、アーカイブ解を参照</a:t>
            </a:r>
            <a:endParaRPr kumimoji="1" lang="en-US" altLang="ja-JP" dirty="0"/>
          </a:p>
        </p:txBody>
      </p:sp>
      <p:cxnSp>
        <p:nvCxnSpPr>
          <p:cNvPr id="46" name="直線矢印コネクタ 45">
            <a:extLst>
              <a:ext uri="{FF2B5EF4-FFF2-40B4-BE49-F238E27FC236}">
                <a16:creationId xmlns:a16="http://schemas.microsoft.com/office/drawing/2014/main" id="{971FF224-504F-63E7-0A1D-EDB2B54C0F0C}"/>
              </a:ext>
            </a:extLst>
          </p:cNvPr>
          <p:cNvCxnSpPr>
            <a:cxnSpLocks/>
          </p:cNvCxnSpPr>
          <p:nvPr/>
        </p:nvCxnSpPr>
        <p:spPr>
          <a:xfrm flipV="1">
            <a:off x="1944445" y="3187369"/>
            <a:ext cx="0" cy="188465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C4687FFD-5D40-36A5-CE35-464EBC3B0E4B}"/>
              </a:ext>
            </a:extLst>
          </p:cNvPr>
          <p:cNvCxnSpPr>
            <a:cxnSpLocks/>
          </p:cNvCxnSpPr>
          <p:nvPr/>
        </p:nvCxnSpPr>
        <p:spPr>
          <a:xfrm>
            <a:off x="1942795" y="5072691"/>
            <a:ext cx="220413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FE9CCB91-4A22-91BC-E749-6D943CCCCFCD}"/>
              </a:ext>
            </a:extLst>
          </p:cNvPr>
          <p:cNvSpPr/>
          <p:nvPr/>
        </p:nvSpPr>
        <p:spPr>
          <a:xfrm rot="2376511">
            <a:off x="3200506" y="3087282"/>
            <a:ext cx="782803" cy="1095274"/>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星: 5 pt 51">
            <a:extLst>
              <a:ext uri="{FF2B5EF4-FFF2-40B4-BE49-F238E27FC236}">
                <a16:creationId xmlns:a16="http://schemas.microsoft.com/office/drawing/2014/main" id="{778E4EF6-125A-D5D3-327B-4A4FD37C468A}"/>
              </a:ext>
            </a:extLst>
          </p:cNvPr>
          <p:cNvSpPr/>
          <p:nvPr/>
        </p:nvSpPr>
        <p:spPr>
          <a:xfrm>
            <a:off x="3147316" y="3932378"/>
            <a:ext cx="157558" cy="167056"/>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楕円 52">
            <a:extLst>
              <a:ext uri="{FF2B5EF4-FFF2-40B4-BE49-F238E27FC236}">
                <a16:creationId xmlns:a16="http://schemas.microsoft.com/office/drawing/2014/main" id="{40BC0864-C7FF-55FD-475B-23E4F1F79E47}"/>
              </a:ext>
            </a:extLst>
          </p:cNvPr>
          <p:cNvSpPr/>
          <p:nvPr/>
        </p:nvSpPr>
        <p:spPr>
          <a:xfrm>
            <a:off x="3760171" y="4285567"/>
            <a:ext cx="162000" cy="161550"/>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正方形/長方形 53">
            <a:extLst>
              <a:ext uri="{FF2B5EF4-FFF2-40B4-BE49-F238E27FC236}">
                <a16:creationId xmlns:a16="http://schemas.microsoft.com/office/drawing/2014/main" id="{91FF6220-C9C6-BAD0-573A-1873631BE83D}"/>
              </a:ext>
            </a:extLst>
          </p:cNvPr>
          <p:cNvSpPr/>
          <p:nvPr/>
        </p:nvSpPr>
        <p:spPr>
          <a:xfrm>
            <a:off x="2397739" y="4592827"/>
            <a:ext cx="152400" cy="153017"/>
          </a:xfrm>
          <a:prstGeom prst="rect">
            <a:avLst/>
          </a:prstGeom>
          <a:solidFill>
            <a:schemeClr val="accent4"/>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楕円 54">
            <a:extLst>
              <a:ext uri="{FF2B5EF4-FFF2-40B4-BE49-F238E27FC236}">
                <a16:creationId xmlns:a16="http://schemas.microsoft.com/office/drawing/2014/main" id="{47F95E60-1A89-7D60-5875-8A5DA4F7817E}"/>
              </a:ext>
            </a:extLst>
          </p:cNvPr>
          <p:cNvSpPr/>
          <p:nvPr/>
        </p:nvSpPr>
        <p:spPr>
          <a:xfrm>
            <a:off x="3147316" y="4450317"/>
            <a:ext cx="162000" cy="1615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テキスト ボックス 55">
            <a:extLst>
              <a:ext uri="{FF2B5EF4-FFF2-40B4-BE49-F238E27FC236}">
                <a16:creationId xmlns:a16="http://schemas.microsoft.com/office/drawing/2014/main" id="{FD968096-66C6-20FF-8937-FA60B13A9402}"/>
              </a:ext>
            </a:extLst>
          </p:cNvPr>
          <p:cNvSpPr txBox="1"/>
          <p:nvPr/>
        </p:nvSpPr>
        <p:spPr>
          <a:xfrm>
            <a:off x="2419003" y="4181676"/>
            <a:ext cx="877163" cy="369332"/>
          </a:xfrm>
          <a:prstGeom prst="rect">
            <a:avLst/>
          </a:prstGeom>
          <a:noFill/>
        </p:spPr>
        <p:txBody>
          <a:bodyPr wrap="none" rtlCol="0">
            <a:spAutoFit/>
          </a:bodyPr>
          <a:lstStyle/>
          <a:p>
            <a:pPr algn="ctr"/>
            <a:r>
              <a:rPr kumimoji="1" lang="ja-JP" altLang="en-US" dirty="0"/>
              <a:t>近傍解</a:t>
            </a:r>
            <a:endParaRPr kumimoji="1" lang="en-US" altLang="ja-JP" dirty="0"/>
          </a:p>
        </p:txBody>
      </p:sp>
      <mc:AlternateContent xmlns:mc="http://schemas.openxmlformats.org/markup-compatibility/2006">
        <mc:Choice xmlns:a14="http://schemas.microsoft.com/office/drawing/2010/main" Requires="a14">
          <p:sp>
            <p:nvSpPr>
              <p:cNvPr id="57" name="テキスト ボックス 56">
                <a:extLst>
                  <a:ext uri="{FF2B5EF4-FFF2-40B4-BE49-F238E27FC236}">
                    <a16:creationId xmlns:a16="http://schemas.microsoft.com/office/drawing/2014/main" id="{5B81BCC8-4D17-A968-5CEF-9E29BB9A1C1D}"/>
                  </a:ext>
                </a:extLst>
              </p:cNvPr>
              <p:cNvSpPr txBox="1"/>
              <p:nvPr/>
            </p:nvSpPr>
            <p:spPr>
              <a:xfrm>
                <a:off x="3535524" y="4480212"/>
                <a:ext cx="918136" cy="378245"/>
              </a:xfrm>
              <a:prstGeom prst="rect">
                <a:avLst/>
              </a:prstGeom>
              <a:noFill/>
            </p:spPr>
            <p:txBody>
              <a:bodyPr wrap="none" rtlCol="0">
                <a:spAutoFit/>
              </a:bodyPr>
              <a:lstStyle/>
              <a:p>
                <a:pPr algn="ctr"/>
                <a:r>
                  <a:rPr kumimoji="1" lang="ja-JP" altLang="en-US" dirty="0"/>
                  <a:t>個体 </a:t>
                </a:r>
                <a14:m>
                  <m:oMath xmlns:m="http://schemas.openxmlformats.org/officeDocument/2006/math">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𝒙</m:t>
                        </m:r>
                      </m:e>
                      <m:sup>
                        <m:r>
                          <a:rPr lang="en-US" altLang="ja-JP" b="0" i="1" smtClean="0">
                            <a:latin typeface="Cambria Math" panose="02040503050406030204" pitchFamily="18" charset="0"/>
                          </a:rPr>
                          <m:t>𝑖</m:t>
                        </m:r>
                      </m:sup>
                    </m:sSup>
                  </m:oMath>
                </a14:m>
                <a:endParaRPr kumimoji="1" lang="en-US" altLang="ja-JP" dirty="0"/>
              </a:p>
            </p:txBody>
          </p:sp>
        </mc:Choice>
        <mc:Fallback>
          <p:sp>
            <p:nvSpPr>
              <p:cNvPr id="57" name="テキスト ボックス 56">
                <a:extLst>
                  <a:ext uri="{FF2B5EF4-FFF2-40B4-BE49-F238E27FC236}">
                    <a16:creationId xmlns:a16="http://schemas.microsoft.com/office/drawing/2014/main" id="{5B81BCC8-4D17-A968-5CEF-9E29BB9A1C1D}"/>
                  </a:ext>
                </a:extLst>
              </p:cNvPr>
              <p:cNvSpPr txBox="1">
                <a:spLocks noRot="1" noChangeAspect="1" noMove="1" noResize="1" noEditPoints="1" noAdjustHandles="1" noChangeArrowheads="1" noChangeShapeType="1" noTextEdit="1"/>
              </p:cNvSpPr>
              <p:nvPr/>
            </p:nvSpPr>
            <p:spPr>
              <a:xfrm>
                <a:off x="3535524" y="4480212"/>
                <a:ext cx="918136" cy="378245"/>
              </a:xfrm>
              <a:prstGeom prst="rect">
                <a:avLst/>
              </a:prstGeom>
              <a:blipFill>
                <a:blip r:embed="rId2"/>
                <a:stretch>
                  <a:fillRect l="-5298" t="-8065" b="-2419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8" name="テキスト ボックス 57">
                <a:extLst>
                  <a:ext uri="{FF2B5EF4-FFF2-40B4-BE49-F238E27FC236}">
                    <a16:creationId xmlns:a16="http://schemas.microsoft.com/office/drawing/2014/main" id="{93684752-E847-46C3-B4D1-AF41ADDAB544}"/>
                  </a:ext>
                </a:extLst>
              </p:cNvPr>
              <p:cNvSpPr txBox="1"/>
              <p:nvPr/>
            </p:nvSpPr>
            <p:spPr>
              <a:xfrm>
                <a:off x="1441873" y="4732155"/>
                <a:ext cx="2004972" cy="378245"/>
              </a:xfrm>
              <a:prstGeom prst="rect">
                <a:avLst/>
              </a:prstGeom>
              <a:noFill/>
            </p:spPr>
            <p:txBody>
              <a:bodyPr wrap="none" rtlCol="0">
                <a:spAutoFit/>
              </a:bodyPr>
              <a:lstStyle/>
              <a:p>
                <a:pPr algn="ctr"/>
                <a:r>
                  <a:rPr kumimoji="1" lang="ja-JP" altLang="en-US" dirty="0"/>
                  <a:t>既存アーカイブ解 </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𝑖</m:t>
                        </m:r>
                      </m:sup>
                    </m:sSup>
                  </m:oMath>
                </a14:m>
                <a:endParaRPr kumimoji="1" lang="en-US" altLang="ja-JP" dirty="0"/>
              </a:p>
            </p:txBody>
          </p:sp>
        </mc:Choice>
        <mc:Fallback>
          <p:sp>
            <p:nvSpPr>
              <p:cNvPr id="58" name="テキスト ボックス 57">
                <a:extLst>
                  <a:ext uri="{FF2B5EF4-FFF2-40B4-BE49-F238E27FC236}">
                    <a16:creationId xmlns:a16="http://schemas.microsoft.com/office/drawing/2014/main" id="{93684752-E847-46C3-B4D1-AF41ADDAB544}"/>
                  </a:ext>
                </a:extLst>
              </p:cNvPr>
              <p:cNvSpPr txBox="1">
                <a:spLocks noRot="1" noChangeAspect="1" noMove="1" noResize="1" noEditPoints="1" noAdjustHandles="1" noChangeArrowheads="1" noChangeShapeType="1" noTextEdit="1"/>
              </p:cNvSpPr>
              <p:nvPr/>
            </p:nvSpPr>
            <p:spPr>
              <a:xfrm>
                <a:off x="1441873" y="4732155"/>
                <a:ext cx="2004972" cy="378245"/>
              </a:xfrm>
              <a:prstGeom prst="rect">
                <a:avLst/>
              </a:prstGeom>
              <a:blipFill>
                <a:blip r:embed="rId3"/>
                <a:stretch>
                  <a:fillRect l="-2134" t="-6452"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5C657DAE-1CAA-BC1D-6D2B-C597B6F907B7}"/>
                  </a:ext>
                </a:extLst>
              </p:cNvPr>
              <p:cNvSpPr txBox="1"/>
              <p:nvPr/>
            </p:nvSpPr>
            <p:spPr>
              <a:xfrm>
                <a:off x="2851412" y="5084432"/>
                <a:ext cx="471988"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oMath>
                  </m:oMathPara>
                </a14:m>
                <a:endParaRPr kumimoji="1" lang="en-US" altLang="ja-JP" dirty="0"/>
              </a:p>
            </p:txBody>
          </p:sp>
        </mc:Choice>
        <mc:Fallback xmlns="">
          <p:sp>
            <p:nvSpPr>
              <p:cNvPr id="59" name="テキスト ボックス 58">
                <a:extLst>
                  <a:ext uri="{FF2B5EF4-FFF2-40B4-BE49-F238E27FC236}">
                    <a16:creationId xmlns:a16="http://schemas.microsoft.com/office/drawing/2014/main" id="{5C657DAE-1CAA-BC1D-6D2B-C597B6F907B7}"/>
                  </a:ext>
                </a:extLst>
              </p:cNvPr>
              <p:cNvSpPr txBox="1">
                <a:spLocks noRot="1" noChangeAspect="1" noMove="1" noResize="1" noEditPoints="1" noAdjustHandles="1" noChangeArrowheads="1" noChangeShapeType="1" noTextEdit="1"/>
              </p:cNvSpPr>
              <p:nvPr/>
            </p:nvSpPr>
            <p:spPr>
              <a:xfrm>
                <a:off x="2851412" y="5084432"/>
                <a:ext cx="471988"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F80E7A17-2E53-6587-24FA-133D51EA0CA1}"/>
                  </a:ext>
                </a:extLst>
              </p:cNvPr>
              <p:cNvSpPr txBox="1"/>
              <p:nvPr/>
            </p:nvSpPr>
            <p:spPr>
              <a:xfrm>
                <a:off x="1518386" y="3848183"/>
                <a:ext cx="477310"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2</m:t>
                          </m:r>
                        </m:sub>
                      </m:sSub>
                    </m:oMath>
                  </m:oMathPara>
                </a14:m>
                <a:endParaRPr kumimoji="1" lang="en-US" altLang="ja-JP" dirty="0"/>
              </a:p>
            </p:txBody>
          </p:sp>
        </mc:Choice>
        <mc:Fallback xmlns="">
          <p:sp>
            <p:nvSpPr>
              <p:cNvPr id="60" name="テキスト ボックス 59">
                <a:extLst>
                  <a:ext uri="{FF2B5EF4-FFF2-40B4-BE49-F238E27FC236}">
                    <a16:creationId xmlns:a16="http://schemas.microsoft.com/office/drawing/2014/main" id="{F80E7A17-2E53-6587-24FA-133D51EA0CA1}"/>
                  </a:ext>
                </a:extLst>
              </p:cNvPr>
              <p:cNvSpPr txBox="1">
                <a:spLocks noRot="1" noChangeAspect="1" noMove="1" noResize="1" noEditPoints="1" noAdjustHandles="1" noChangeArrowheads="1" noChangeShapeType="1" noTextEdit="1"/>
              </p:cNvSpPr>
              <p:nvPr/>
            </p:nvSpPr>
            <p:spPr>
              <a:xfrm>
                <a:off x="1518386" y="3848183"/>
                <a:ext cx="477310" cy="369332"/>
              </a:xfrm>
              <a:prstGeom prst="rect">
                <a:avLst/>
              </a:prstGeom>
              <a:blipFill>
                <a:blip r:embed="rId5"/>
                <a:stretch>
                  <a:fillRect/>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126E41F2-AE1E-A059-41DC-4C3AD0D70AD9}"/>
              </a:ext>
            </a:extLst>
          </p:cNvPr>
          <p:cNvSpPr txBox="1"/>
          <p:nvPr/>
        </p:nvSpPr>
        <p:spPr>
          <a:xfrm>
            <a:off x="202333" y="5456525"/>
            <a:ext cx="5477782" cy="646331"/>
          </a:xfrm>
          <a:prstGeom prst="rect">
            <a:avLst/>
          </a:prstGeom>
          <a:noFill/>
        </p:spPr>
        <p:txBody>
          <a:bodyPr wrap="none" rtlCol="0">
            <a:spAutoFit/>
          </a:bodyPr>
          <a:lstStyle/>
          <a:p>
            <a:pPr algn="ctr"/>
            <a:r>
              <a:rPr kumimoji="1" lang="ja-JP" altLang="en-US" b="1" dirty="0">
                <a:solidFill>
                  <a:schemeClr val="accent4"/>
                </a:solidFill>
              </a:rPr>
              <a:t>基準個体が違反解のときにアーカイブ解を参照すると、</a:t>
            </a:r>
            <a:endParaRPr kumimoji="1" lang="en-US" altLang="ja-JP" b="1" dirty="0">
              <a:solidFill>
                <a:schemeClr val="accent4"/>
              </a:solidFill>
            </a:endParaRPr>
          </a:p>
          <a:p>
            <a:pPr algn="ctr"/>
            <a:r>
              <a:rPr kumimoji="1" lang="ja-JP" altLang="en-US" b="1" dirty="0">
                <a:solidFill>
                  <a:schemeClr val="accent4"/>
                </a:solidFill>
              </a:rPr>
              <a:t>制約境界から離れた位置に近傍を生成すると予想</a:t>
            </a:r>
            <a:endParaRPr kumimoji="1" lang="en-US" altLang="ja-JP" b="1" dirty="0">
              <a:solidFill>
                <a:schemeClr val="accent4"/>
              </a:solidFill>
            </a:endParaRPr>
          </a:p>
        </p:txBody>
      </p:sp>
      <p:sp>
        <p:nvSpPr>
          <p:cNvPr id="62" name="テキスト ボックス 61">
            <a:extLst>
              <a:ext uri="{FF2B5EF4-FFF2-40B4-BE49-F238E27FC236}">
                <a16:creationId xmlns:a16="http://schemas.microsoft.com/office/drawing/2014/main" id="{8A280989-AC2E-563D-57FA-207A9A96331D}"/>
              </a:ext>
            </a:extLst>
          </p:cNvPr>
          <p:cNvSpPr txBox="1"/>
          <p:nvPr/>
        </p:nvSpPr>
        <p:spPr>
          <a:xfrm>
            <a:off x="5622747" y="5461945"/>
            <a:ext cx="6405920" cy="646331"/>
          </a:xfrm>
          <a:prstGeom prst="rect">
            <a:avLst/>
          </a:prstGeom>
          <a:noFill/>
        </p:spPr>
        <p:txBody>
          <a:bodyPr wrap="none" rtlCol="0">
            <a:spAutoFit/>
          </a:bodyPr>
          <a:lstStyle/>
          <a:p>
            <a:pPr algn="ctr"/>
            <a:r>
              <a:rPr kumimoji="1" lang="ja-JP" altLang="en-US" b="1" dirty="0">
                <a:solidFill>
                  <a:schemeClr val="accent1"/>
                </a:solidFill>
              </a:rPr>
              <a:t>基準個体が実行可能な場合のみ、アーカイブ解を参照することで、</a:t>
            </a:r>
            <a:endParaRPr kumimoji="1" lang="en-US" altLang="ja-JP" b="1" dirty="0">
              <a:solidFill>
                <a:schemeClr val="accent1"/>
              </a:solidFill>
            </a:endParaRPr>
          </a:p>
          <a:p>
            <a:pPr algn="ctr"/>
            <a:r>
              <a:rPr kumimoji="1" lang="ja-JP" altLang="en-US" b="1" dirty="0">
                <a:solidFill>
                  <a:schemeClr val="accent1"/>
                </a:solidFill>
              </a:rPr>
              <a:t>制約境界に近い近傍を生成すると期待</a:t>
            </a:r>
            <a:endParaRPr kumimoji="1" lang="en-US" altLang="ja-JP" b="1" dirty="0">
              <a:solidFill>
                <a:schemeClr val="accent1"/>
              </a:solidFill>
            </a:endParaRPr>
          </a:p>
        </p:txBody>
      </p:sp>
      <p:cxnSp>
        <p:nvCxnSpPr>
          <p:cNvPr id="63" name="直線矢印コネクタ 62">
            <a:extLst>
              <a:ext uri="{FF2B5EF4-FFF2-40B4-BE49-F238E27FC236}">
                <a16:creationId xmlns:a16="http://schemas.microsoft.com/office/drawing/2014/main" id="{1D299871-3D50-58ED-FC4C-7C284921C8D7}"/>
              </a:ext>
            </a:extLst>
          </p:cNvPr>
          <p:cNvCxnSpPr>
            <a:cxnSpLocks/>
          </p:cNvCxnSpPr>
          <p:nvPr/>
        </p:nvCxnSpPr>
        <p:spPr>
          <a:xfrm flipV="1">
            <a:off x="7710740" y="3187370"/>
            <a:ext cx="0" cy="188465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52C72E48-73EE-77EC-5F25-8B8898841D5D}"/>
              </a:ext>
            </a:extLst>
          </p:cNvPr>
          <p:cNvCxnSpPr>
            <a:cxnSpLocks/>
          </p:cNvCxnSpPr>
          <p:nvPr/>
        </p:nvCxnSpPr>
        <p:spPr>
          <a:xfrm>
            <a:off x="7709090" y="5072692"/>
            <a:ext cx="220413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5" name="楕円 64">
            <a:extLst>
              <a:ext uri="{FF2B5EF4-FFF2-40B4-BE49-F238E27FC236}">
                <a16:creationId xmlns:a16="http://schemas.microsoft.com/office/drawing/2014/main" id="{91849B0F-FD52-F927-5BAF-7098F67C75E4}"/>
              </a:ext>
            </a:extLst>
          </p:cNvPr>
          <p:cNvSpPr/>
          <p:nvPr/>
        </p:nvSpPr>
        <p:spPr>
          <a:xfrm rot="2376511">
            <a:off x="8966801" y="3087283"/>
            <a:ext cx="782803" cy="1095274"/>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星: 5 pt 65">
            <a:extLst>
              <a:ext uri="{FF2B5EF4-FFF2-40B4-BE49-F238E27FC236}">
                <a16:creationId xmlns:a16="http://schemas.microsoft.com/office/drawing/2014/main" id="{0DFBAB1C-ACE7-4DCE-8A87-93A4FC4470ED}"/>
              </a:ext>
            </a:extLst>
          </p:cNvPr>
          <p:cNvSpPr/>
          <p:nvPr/>
        </p:nvSpPr>
        <p:spPr>
          <a:xfrm>
            <a:off x="8913611" y="3932379"/>
            <a:ext cx="157558" cy="167056"/>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楕円 66">
            <a:extLst>
              <a:ext uri="{FF2B5EF4-FFF2-40B4-BE49-F238E27FC236}">
                <a16:creationId xmlns:a16="http://schemas.microsoft.com/office/drawing/2014/main" id="{FC522625-3D39-3AAF-AAB1-7F3951D90D37}"/>
              </a:ext>
            </a:extLst>
          </p:cNvPr>
          <p:cNvSpPr/>
          <p:nvPr/>
        </p:nvSpPr>
        <p:spPr>
          <a:xfrm>
            <a:off x="9476840" y="3547653"/>
            <a:ext cx="162000" cy="161550"/>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4E67802A-2623-CDFB-88A2-75CD8D93F950}"/>
              </a:ext>
            </a:extLst>
          </p:cNvPr>
          <p:cNvSpPr/>
          <p:nvPr/>
        </p:nvSpPr>
        <p:spPr>
          <a:xfrm>
            <a:off x="8164034" y="4592828"/>
            <a:ext cx="152400" cy="153017"/>
          </a:xfrm>
          <a:prstGeom prst="rect">
            <a:avLst/>
          </a:prstGeom>
          <a:solidFill>
            <a:schemeClr val="accent4"/>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4555EE4E-AF21-E7E2-46A7-2BA581454A08}"/>
              </a:ext>
            </a:extLst>
          </p:cNvPr>
          <p:cNvSpPr/>
          <p:nvPr/>
        </p:nvSpPr>
        <p:spPr>
          <a:xfrm>
            <a:off x="9123263" y="4039800"/>
            <a:ext cx="162000" cy="1615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テキスト ボックス 69">
            <a:extLst>
              <a:ext uri="{FF2B5EF4-FFF2-40B4-BE49-F238E27FC236}">
                <a16:creationId xmlns:a16="http://schemas.microsoft.com/office/drawing/2014/main" id="{16653088-C2C6-E7D6-6948-CCA4087B5E80}"/>
              </a:ext>
            </a:extLst>
          </p:cNvPr>
          <p:cNvSpPr txBox="1"/>
          <p:nvPr/>
        </p:nvSpPr>
        <p:spPr>
          <a:xfrm>
            <a:off x="9192942" y="4129686"/>
            <a:ext cx="877163" cy="369332"/>
          </a:xfrm>
          <a:prstGeom prst="rect">
            <a:avLst/>
          </a:prstGeom>
          <a:noFill/>
        </p:spPr>
        <p:txBody>
          <a:bodyPr wrap="none" rtlCol="0">
            <a:spAutoFit/>
          </a:bodyPr>
          <a:lstStyle/>
          <a:p>
            <a:pPr algn="ctr"/>
            <a:r>
              <a:rPr kumimoji="1" lang="ja-JP" altLang="en-US" dirty="0"/>
              <a:t>近傍解</a:t>
            </a:r>
            <a:endParaRPr kumimoji="1" lang="en-US" altLang="ja-JP" dirty="0"/>
          </a:p>
        </p:txBody>
      </p:sp>
      <mc:AlternateContent xmlns:mc="http://schemas.openxmlformats.org/markup-compatibility/2006">
        <mc:Choice xmlns:a14="http://schemas.microsoft.com/office/drawing/2010/main" Requires="a14">
          <p:sp>
            <p:nvSpPr>
              <p:cNvPr id="71" name="テキスト ボックス 70">
                <a:extLst>
                  <a:ext uri="{FF2B5EF4-FFF2-40B4-BE49-F238E27FC236}">
                    <a16:creationId xmlns:a16="http://schemas.microsoft.com/office/drawing/2014/main" id="{F3406F50-8FBD-4BD5-E0E6-DA7454CFDABB}"/>
                  </a:ext>
                </a:extLst>
              </p:cNvPr>
              <p:cNvSpPr txBox="1"/>
              <p:nvPr/>
            </p:nvSpPr>
            <p:spPr>
              <a:xfrm>
                <a:off x="9437395" y="3717839"/>
                <a:ext cx="918136" cy="378245"/>
              </a:xfrm>
              <a:prstGeom prst="rect">
                <a:avLst/>
              </a:prstGeom>
              <a:noFill/>
            </p:spPr>
            <p:txBody>
              <a:bodyPr wrap="none" rtlCol="0">
                <a:spAutoFit/>
              </a:bodyPr>
              <a:lstStyle/>
              <a:p>
                <a:pPr algn="ctr"/>
                <a:r>
                  <a:rPr kumimoji="1" lang="ja-JP" altLang="en-US" dirty="0"/>
                  <a:t>個体 </a:t>
                </a:r>
                <a14:m>
                  <m:oMath xmlns:m="http://schemas.openxmlformats.org/officeDocument/2006/math">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𝒙</m:t>
                        </m:r>
                      </m:e>
                      <m:sup>
                        <m:r>
                          <a:rPr lang="en-US" altLang="ja-JP" b="0" i="1" smtClean="0">
                            <a:latin typeface="Cambria Math" panose="02040503050406030204" pitchFamily="18" charset="0"/>
                          </a:rPr>
                          <m:t>𝑖</m:t>
                        </m:r>
                      </m:sup>
                    </m:sSup>
                  </m:oMath>
                </a14:m>
                <a:endParaRPr kumimoji="1" lang="en-US" altLang="ja-JP" dirty="0"/>
              </a:p>
            </p:txBody>
          </p:sp>
        </mc:Choice>
        <mc:Fallback>
          <p:sp>
            <p:nvSpPr>
              <p:cNvPr id="71" name="テキスト ボックス 70">
                <a:extLst>
                  <a:ext uri="{FF2B5EF4-FFF2-40B4-BE49-F238E27FC236}">
                    <a16:creationId xmlns:a16="http://schemas.microsoft.com/office/drawing/2014/main" id="{F3406F50-8FBD-4BD5-E0E6-DA7454CFDABB}"/>
                  </a:ext>
                </a:extLst>
              </p:cNvPr>
              <p:cNvSpPr txBox="1">
                <a:spLocks noRot="1" noChangeAspect="1" noMove="1" noResize="1" noEditPoints="1" noAdjustHandles="1" noChangeArrowheads="1" noChangeShapeType="1" noTextEdit="1"/>
              </p:cNvSpPr>
              <p:nvPr/>
            </p:nvSpPr>
            <p:spPr>
              <a:xfrm>
                <a:off x="9437395" y="3717839"/>
                <a:ext cx="918136" cy="378245"/>
              </a:xfrm>
              <a:prstGeom prst="rect">
                <a:avLst/>
              </a:prstGeom>
              <a:blipFill>
                <a:blip r:embed="rId6"/>
                <a:stretch>
                  <a:fillRect l="-4636" t="-8065" b="-2419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2" name="テキスト ボックス 71">
                <a:extLst>
                  <a:ext uri="{FF2B5EF4-FFF2-40B4-BE49-F238E27FC236}">
                    <a16:creationId xmlns:a16="http://schemas.microsoft.com/office/drawing/2014/main" id="{FD26AACB-C720-B0CA-AC7D-3BAD99CF44E7}"/>
                  </a:ext>
                </a:extLst>
              </p:cNvPr>
              <p:cNvSpPr txBox="1"/>
              <p:nvPr/>
            </p:nvSpPr>
            <p:spPr>
              <a:xfrm>
                <a:off x="7210485" y="4717493"/>
                <a:ext cx="2004972" cy="378245"/>
              </a:xfrm>
              <a:prstGeom prst="rect">
                <a:avLst/>
              </a:prstGeom>
              <a:noFill/>
            </p:spPr>
            <p:txBody>
              <a:bodyPr wrap="none" rtlCol="0">
                <a:spAutoFit/>
              </a:bodyPr>
              <a:lstStyle/>
              <a:p>
                <a:pPr algn="ctr"/>
                <a:r>
                  <a:rPr kumimoji="1" lang="ja-JP" altLang="en-US" dirty="0"/>
                  <a:t>既存アーカイブ解 </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𝑖</m:t>
                        </m:r>
                      </m:sup>
                    </m:sSup>
                  </m:oMath>
                </a14:m>
                <a:endParaRPr kumimoji="1" lang="en-US" altLang="ja-JP" dirty="0"/>
              </a:p>
            </p:txBody>
          </p:sp>
        </mc:Choice>
        <mc:Fallback>
          <p:sp>
            <p:nvSpPr>
              <p:cNvPr id="72" name="テキスト ボックス 71">
                <a:extLst>
                  <a:ext uri="{FF2B5EF4-FFF2-40B4-BE49-F238E27FC236}">
                    <a16:creationId xmlns:a16="http://schemas.microsoft.com/office/drawing/2014/main" id="{FD26AACB-C720-B0CA-AC7D-3BAD99CF44E7}"/>
                  </a:ext>
                </a:extLst>
              </p:cNvPr>
              <p:cNvSpPr txBox="1">
                <a:spLocks noRot="1" noChangeAspect="1" noMove="1" noResize="1" noEditPoints="1" noAdjustHandles="1" noChangeArrowheads="1" noChangeShapeType="1" noTextEdit="1"/>
              </p:cNvSpPr>
              <p:nvPr/>
            </p:nvSpPr>
            <p:spPr>
              <a:xfrm>
                <a:off x="7210485" y="4717493"/>
                <a:ext cx="2004972" cy="378245"/>
              </a:xfrm>
              <a:prstGeom prst="rect">
                <a:avLst/>
              </a:prstGeom>
              <a:blipFill>
                <a:blip r:embed="rId7"/>
                <a:stretch>
                  <a:fillRect l="-2128" t="-8065"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AAE76612-CBD2-BE41-3027-DDCE6180328E}"/>
                  </a:ext>
                </a:extLst>
              </p:cNvPr>
              <p:cNvSpPr txBox="1"/>
              <p:nvPr/>
            </p:nvSpPr>
            <p:spPr>
              <a:xfrm>
                <a:off x="8617707" y="5084433"/>
                <a:ext cx="471988"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oMath>
                  </m:oMathPara>
                </a14:m>
                <a:endParaRPr kumimoji="1" lang="en-US" altLang="ja-JP" dirty="0"/>
              </a:p>
            </p:txBody>
          </p:sp>
        </mc:Choice>
        <mc:Fallback xmlns="">
          <p:sp>
            <p:nvSpPr>
              <p:cNvPr id="73" name="テキスト ボックス 72">
                <a:extLst>
                  <a:ext uri="{FF2B5EF4-FFF2-40B4-BE49-F238E27FC236}">
                    <a16:creationId xmlns:a16="http://schemas.microsoft.com/office/drawing/2014/main" id="{AAE76612-CBD2-BE41-3027-DDCE6180328E}"/>
                  </a:ext>
                </a:extLst>
              </p:cNvPr>
              <p:cNvSpPr txBox="1">
                <a:spLocks noRot="1" noChangeAspect="1" noMove="1" noResize="1" noEditPoints="1" noAdjustHandles="1" noChangeArrowheads="1" noChangeShapeType="1" noTextEdit="1"/>
              </p:cNvSpPr>
              <p:nvPr/>
            </p:nvSpPr>
            <p:spPr>
              <a:xfrm>
                <a:off x="8617707" y="5084433"/>
                <a:ext cx="471988"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4" name="テキスト ボックス 73">
                <a:extLst>
                  <a:ext uri="{FF2B5EF4-FFF2-40B4-BE49-F238E27FC236}">
                    <a16:creationId xmlns:a16="http://schemas.microsoft.com/office/drawing/2014/main" id="{B50B4633-BD4F-CA81-4195-9668F5409617}"/>
                  </a:ext>
                </a:extLst>
              </p:cNvPr>
              <p:cNvSpPr txBox="1"/>
              <p:nvPr/>
            </p:nvSpPr>
            <p:spPr>
              <a:xfrm>
                <a:off x="7284681" y="3848184"/>
                <a:ext cx="477310"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2</m:t>
                          </m:r>
                        </m:sub>
                      </m:sSub>
                    </m:oMath>
                  </m:oMathPara>
                </a14:m>
                <a:endParaRPr kumimoji="1" lang="en-US" altLang="ja-JP" dirty="0"/>
              </a:p>
            </p:txBody>
          </p:sp>
        </mc:Choice>
        <mc:Fallback>
          <p:sp>
            <p:nvSpPr>
              <p:cNvPr id="74" name="テキスト ボックス 73">
                <a:extLst>
                  <a:ext uri="{FF2B5EF4-FFF2-40B4-BE49-F238E27FC236}">
                    <a16:creationId xmlns:a16="http://schemas.microsoft.com/office/drawing/2014/main" id="{B50B4633-BD4F-CA81-4195-9668F5409617}"/>
                  </a:ext>
                </a:extLst>
              </p:cNvPr>
              <p:cNvSpPr txBox="1">
                <a:spLocks noRot="1" noChangeAspect="1" noMove="1" noResize="1" noEditPoints="1" noAdjustHandles="1" noChangeArrowheads="1" noChangeShapeType="1" noTextEdit="1"/>
              </p:cNvSpPr>
              <p:nvPr/>
            </p:nvSpPr>
            <p:spPr>
              <a:xfrm>
                <a:off x="7284681" y="3848184"/>
                <a:ext cx="477310" cy="369332"/>
              </a:xfrm>
              <a:prstGeom prst="rect">
                <a:avLst/>
              </a:prstGeom>
              <a:blipFill>
                <a:blip r:embed="rId9"/>
                <a:stretch>
                  <a:fillRect/>
                </a:stretch>
              </a:blipFill>
            </p:spPr>
            <p:txBody>
              <a:bodyPr/>
              <a:lstStyle/>
              <a:p>
                <a:r>
                  <a:rPr lang="ja-JP" altLang="en-US">
                    <a:noFill/>
                  </a:rPr>
                  <a:t> </a:t>
                </a:r>
              </a:p>
            </p:txBody>
          </p:sp>
        </mc:Fallback>
      </mc:AlternateContent>
      <p:cxnSp>
        <p:nvCxnSpPr>
          <p:cNvPr id="75" name="直線コネクタ 74">
            <a:extLst>
              <a:ext uri="{FF2B5EF4-FFF2-40B4-BE49-F238E27FC236}">
                <a16:creationId xmlns:a16="http://schemas.microsoft.com/office/drawing/2014/main" id="{43F49D2C-8C92-0CC6-8C2E-D4006A8ADAF4}"/>
              </a:ext>
            </a:extLst>
          </p:cNvPr>
          <p:cNvCxnSpPr>
            <a:cxnSpLocks/>
          </p:cNvCxnSpPr>
          <p:nvPr/>
        </p:nvCxnSpPr>
        <p:spPr>
          <a:xfrm>
            <a:off x="705976" y="2322231"/>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979341F0-58F0-2361-2D34-52BA8B274CCA}"/>
              </a:ext>
            </a:extLst>
          </p:cNvPr>
          <p:cNvCxnSpPr>
            <a:cxnSpLocks/>
          </p:cNvCxnSpPr>
          <p:nvPr/>
        </p:nvCxnSpPr>
        <p:spPr>
          <a:xfrm>
            <a:off x="6353740" y="2317080"/>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4EE7DE14-4B0C-886C-EFC9-A4C422909843}"/>
              </a:ext>
            </a:extLst>
          </p:cNvPr>
          <p:cNvSpPr txBox="1"/>
          <p:nvPr/>
        </p:nvSpPr>
        <p:spPr>
          <a:xfrm>
            <a:off x="2553892" y="3602341"/>
            <a:ext cx="877163" cy="369332"/>
          </a:xfrm>
          <a:prstGeom prst="rect">
            <a:avLst/>
          </a:prstGeom>
          <a:noFill/>
        </p:spPr>
        <p:txBody>
          <a:bodyPr wrap="none" rtlCol="0">
            <a:spAutoFit/>
          </a:bodyPr>
          <a:lstStyle/>
          <a:p>
            <a:pPr algn="ctr"/>
            <a:r>
              <a:rPr kumimoji="1" lang="ja-JP" altLang="en-US" dirty="0"/>
              <a:t>最適解</a:t>
            </a:r>
            <a:endParaRPr kumimoji="1" lang="en-US" altLang="ja-JP" dirty="0"/>
          </a:p>
        </p:txBody>
      </p:sp>
      <p:sp>
        <p:nvSpPr>
          <p:cNvPr id="7" name="テキスト ボックス 6">
            <a:extLst>
              <a:ext uri="{FF2B5EF4-FFF2-40B4-BE49-F238E27FC236}">
                <a16:creationId xmlns:a16="http://schemas.microsoft.com/office/drawing/2014/main" id="{3685D7C4-D4E8-4BF2-9D70-9D37384B175E}"/>
              </a:ext>
            </a:extLst>
          </p:cNvPr>
          <p:cNvSpPr txBox="1"/>
          <p:nvPr/>
        </p:nvSpPr>
        <p:spPr>
          <a:xfrm>
            <a:off x="2890490" y="3168108"/>
            <a:ext cx="1569660" cy="369332"/>
          </a:xfrm>
          <a:prstGeom prst="rect">
            <a:avLst/>
          </a:prstGeom>
          <a:noFill/>
        </p:spPr>
        <p:txBody>
          <a:bodyPr wrap="none" rtlCol="0">
            <a:spAutoFit/>
          </a:bodyPr>
          <a:lstStyle/>
          <a:p>
            <a:pPr algn="ctr"/>
            <a:r>
              <a:rPr kumimoji="1" lang="ja-JP" altLang="en-US" dirty="0">
                <a:solidFill>
                  <a:schemeClr val="accent3"/>
                </a:solidFill>
              </a:rPr>
              <a:t>実行可能領域</a:t>
            </a:r>
            <a:endParaRPr kumimoji="1" lang="en-US" altLang="ja-JP" dirty="0">
              <a:solidFill>
                <a:schemeClr val="accent3"/>
              </a:solidFill>
            </a:endParaRPr>
          </a:p>
        </p:txBody>
      </p:sp>
      <p:sp>
        <p:nvSpPr>
          <p:cNvPr id="8" name="テキスト ボックス 7">
            <a:extLst>
              <a:ext uri="{FF2B5EF4-FFF2-40B4-BE49-F238E27FC236}">
                <a16:creationId xmlns:a16="http://schemas.microsoft.com/office/drawing/2014/main" id="{CD6D83ED-D560-070C-719D-71EC9B700B1C}"/>
              </a:ext>
            </a:extLst>
          </p:cNvPr>
          <p:cNvSpPr txBox="1"/>
          <p:nvPr/>
        </p:nvSpPr>
        <p:spPr>
          <a:xfrm>
            <a:off x="8268937" y="3641764"/>
            <a:ext cx="877163" cy="369332"/>
          </a:xfrm>
          <a:prstGeom prst="rect">
            <a:avLst/>
          </a:prstGeom>
          <a:noFill/>
        </p:spPr>
        <p:txBody>
          <a:bodyPr wrap="none" rtlCol="0">
            <a:spAutoFit/>
          </a:bodyPr>
          <a:lstStyle/>
          <a:p>
            <a:pPr algn="ctr"/>
            <a:r>
              <a:rPr kumimoji="1" lang="ja-JP" altLang="en-US" dirty="0"/>
              <a:t>最適解</a:t>
            </a:r>
            <a:endParaRPr kumimoji="1" lang="en-US" altLang="ja-JP" dirty="0"/>
          </a:p>
        </p:txBody>
      </p:sp>
      <p:sp>
        <p:nvSpPr>
          <p:cNvPr id="9" name="テキスト ボックス 8">
            <a:extLst>
              <a:ext uri="{FF2B5EF4-FFF2-40B4-BE49-F238E27FC236}">
                <a16:creationId xmlns:a16="http://schemas.microsoft.com/office/drawing/2014/main" id="{AFDB2FEE-7862-5463-4EF9-EA354963177B}"/>
              </a:ext>
            </a:extLst>
          </p:cNvPr>
          <p:cNvSpPr txBox="1"/>
          <p:nvPr/>
        </p:nvSpPr>
        <p:spPr>
          <a:xfrm>
            <a:off x="8140248" y="3168108"/>
            <a:ext cx="1569660" cy="369332"/>
          </a:xfrm>
          <a:prstGeom prst="rect">
            <a:avLst/>
          </a:prstGeom>
          <a:noFill/>
        </p:spPr>
        <p:txBody>
          <a:bodyPr wrap="none" rtlCol="0">
            <a:spAutoFit/>
          </a:bodyPr>
          <a:lstStyle/>
          <a:p>
            <a:pPr algn="ctr"/>
            <a:r>
              <a:rPr kumimoji="1" lang="ja-JP" altLang="en-US" dirty="0">
                <a:solidFill>
                  <a:schemeClr val="accent3"/>
                </a:solidFill>
              </a:rPr>
              <a:t>実行可能領域</a:t>
            </a:r>
            <a:endParaRPr kumimoji="1" lang="en-US" altLang="ja-JP" dirty="0">
              <a:solidFill>
                <a:schemeClr val="accent3"/>
              </a:solidFill>
            </a:endParaRPr>
          </a:p>
        </p:txBody>
      </p:sp>
    </p:spTree>
    <p:extLst>
      <p:ext uri="{BB962C8B-B14F-4D97-AF65-F5344CB8AC3E}">
        <p14:creationId xmlns:p14="http://schemas.microsoft.com/office/powerpoint/2010/main" val="2961378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第</a:t>
            </a:r>
            <a:r>
              <a:rPr lang="en-US" altLang="ja-JP" dirty="0"/>
              <a:t>2</a:t>
            </a:r>
            <a:r>
              <a:rPr lang="ja-JP" altLang="en-US" dirty="0"/>
              <a:t>条　共同研究の題目等</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59</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ja-JP" altLang="en-US" sz="2800" dirty="0"/>
              <a:t>甲及び乙は、次の共同研究を実施するものとする。</a:t>
            </a:r>
            <a:endParaRPr lang="en-US" altLang="ja-JP" sz="2800" dirty="0"/>
          </a:p>
          <a:p>
            <a:pPr lvl="1"/>
            <a:r>
              <a:rPr lang="en-US" altLang="ja-JP" sz="2400" dirty="0"/>
              <a:t>(1) </a:t>
            </a:r>
            <a:r>
              <a:rPr lang="ja-JP" altLang="en-US" sz="2400" dirty="0"/>
              <a:t>研究題目 メタヒューリスティクス最適化手法の基礎アルゴリズム開発</a:t>
            </a:r>
            <a:endParaRPr lang="en-US" altLang="ja-JP" sz="2400" dirty="0"/>
          </a:p>
          <a:p>
            <a:pPr lvl="1"/>
            <a:r>
              <a:rPr lang="en-US" altLang="ja-JP" sz="2400" dirty="0"/>
              <a:t>(2) </a:t>
            </a:r>
            <a:r>
              <a:rPr lang="ja-JP" altLang="en-US" sz="2400" dirty="0"/>
              <a:t>研究目的及び内容 </a:t>
            </a:r>
            <a:r>
              <a:rPr lang="ja-JP" altLang="en-US" sz="2400" b="1" dirty="0">
                <a:solidFill>
                  <a:schemeClr val="accent4"/>
                </a:solidFill>
              </a:rPr>
              <a:t>非線形</a:t>
            </a:r>
            <a:r>
              <a:rPr lang="en-US" altLang="ja-JP" sz="2400" b="1" dirty="0">
                <a:solidFill>
                  <a:schemeClr val="accent4"/>
                </a:solidFill>
              </a:rPr>
              <a:t>/</a:t>
            </a:r>
            <a:r>
              <a:rPr lang="ja-JP" altLang="en-US" sz="2400" b="1" dirty="0">
                <a:solidFill>
                  <a:schemeClr val="accent4"/>
                </a:solidFill>
              </a:rPr>
              <a:t>動的</a:t>
            </a:r>
            <a:r>
              <a:rPr lang="en-US" altLang="ja-JP" sz="2400" b="1" dirty="0">
                <a:solidFill>
                  <a:schemeClr val="accent4"/>
                </a:solidFill>
              </a:rPr>
              <a:t>/</a:t>
            </a:r>
            <a:r>
              <a:rPr lang="ja-JP" altLang="en-US" sz="2400" b="1" dirty="0">
                <a:solidFill>
                  <a:schemeClr val="accent4"/>
                </a:solidFill>
              </a:rPr>
              <a:t>有制約対象に対する最適化手法の開発</a:t>
            </a:r>
            <a:endParaRPr lang="en-US" altLang="ja-JP" sz="2400" b="1" dirty="0">
              <a:solidFill>
                <a:schemeClr val="accent4"/>
              </a:solidFill>
            </a:endParaRPr>
          </a:p>
          <a:p>
            <a:pPr lvl="1"/>
            <a:r>
              <a:rPr lang="en-US" altLang="ja-JP" sz="2400" dirty="0"/>
              <a:t>(3) </a:t>
            </a:r>
            <a:r>
              <a:rPr lang="ja-JP" altLang="en-US" sz="2400" dirty="0"/>
              <a:t>研究分担（別表第</a:t>
            </a:r>
            <a:r>
              <a:rPr lang="en-US" altLang="ja-JP" sz="2400" dirty="0"/>
              <a:t>1</a:t>
            </a:r>
            <a:r>
              <a:rPr lang="ja-JP" altLang="en-US" sz="2400" dirty="0"/>
              <a:t>のとおり）</a:t>
            </a:r>
            <a:endParaRPr lang="en-US" altLang="ja-JP" sz="2400" dirty="0"/>
          </a:p>
          <a:p>
            <a:pPr lvl="1"/>
            <a:r>
              <a:rPr lang="en-US" altLang="ja-JP" sz="2400" dirty="0"/>
              <a:t>(4)</a:t>
            </a:r>
            <a:r>
              <a:rPr lang="ja-JP" altLang="en-US" sz="2400" dirty="0"/>
              <a:t> 研究スケジュール（別表第</a:t>
            </a:r>
            <a:r>
              <a:rPr lang="en-US" altLang="ja-JP" sz="2400" dirty="0"/>
              <a:t>4</a:t>
            </a:r>
            <a:r>
              <a:rPr lang="ja-JP" altLang="en-US" sz="2400" dirty="0"/>
              <a:t>のとおり）</a:t>
            </a:r>
            <a:endParaRPr lang="en-US" altLang="ja-JP" sz="2400" dirty="0"/>
          </a:p>
          <a:p>
            <a:pPr lvl="1"/>
            <a:r>
              <a:rPr lang="en-US" altLang="ja-JP" sz="2400" dirty="0"/>
              <a:t>(5) </a:t>
            </a:r>
            <a:r>
              <a:rPr lang="ja-JP" altLang="en-US" sz="2400" dirty="0"/>
              <a:t>研究実施場所　（略）</a:t>
            </a:r>
            <a:endParaRPr lang="en-US" altLang="ja-JP" sz="2400" dirty="0"/>
          </a:p>
          <a:p>
            <a:pPr lvl="1"/>
            <a:r>
              <a:rPr lang="en-US" altLang="ja-JP" sz="2400" dirty="0"/>
              <a:t>(6) </a:t>
            </a:r>
            <a:r>
              <a:rPr lang="ja-JP" altLang="en-US" sz="2400" dirty="0"/>
              <a:t>その他</a:t>
            </a:r>
            <a:endParaRPr lang="en-US" altLang="ja-JP" sz="2400" dirty="0"/>
          </a:p>
        </p:txBody>
      </p:sp>
      <p:sp>
        <p:nvSpPr>
          <p:cNvPr id="5" name="テキスト ボックス 4">
            <a:extLst>
              <a:ext uri="{FF2B5EF4-FFF2-40B4-BE49-F238E27FC236}">
                <a16:creationId xmlns:a16="http://schemas.microsoft.com/office/drawing/2014/main" id="{6CECB645-CEC6-B483-BEDC-7D4B0F0FEE15}"/>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a:t>
            </a:r>
            <a:r>
              <a:rPr lang="en-US" altLang="ja-JP" sz="1600" b="1" dirty="0">
                <a:solidFill>
                  <a:schemeClr val="bg1"/>
                </a:solidFill>
              </a:rPr>
              <a:t>4. </a:t>
            </a:r>
            <a:r>
              <a:rPr kumimoji="1" lang="ja-JP" altLang="en-US" sz="1600" b="1" dirty="0">
                <a:solidFill>
                  <a:schemeClr val="bg1"/>
                </a:solidFill>
              </a:rPr>
              <a:t>契約書と今後の活動</a:t>
            </a:r>
          </a:p>
        </p:txBody>
      </p:sp>
      <p:sp>
        <p:nvSpPr>
          <p:cNvPr id="6" name="テキスト ボックス 5">
            <a:extLst>
              <a:ext uri="{FF2B5EF4-FFF2-40B4-BE49-F238E27FC236}">
                <a16:creationId xmlns:a16="http://schemas.microsoft.com/office/drawing/2014/main" id="{D1AF6794-8092-AED7-AC09-43B9BBF27F31}"/>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1390873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研究目的・内容</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208781" cy="4354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「メタヒューリスティクス最適化手法の基礎アルゴリズム開発」</a:t>
            </a:r>
            <a:endParaRPr lang="en-US" altLang="ja-JP" sz="2800" dirty="0"/>
          </a:p>
          <a:p>
            <a:pPr lvl="1">
              <a:defRPr/>
            </a:pPr>
            <a:r>
              <a:rPr lang="ja-JP" altLang="en-US" sz="2400" dirty="0"/>
              <a:t>混合整数・有制約大域的最適化アルゴリズムの開発</a:t>
            </a:r>
            <a:endParaRPr lang="en-US" altLang="ja-JP" sz="2400" dirty="0"/>
          </a:p>
          <a:p>
            <a:pPr>
              <a:defRPr/>
            </a:pPr>
            <a:r>
              <a:rPr lang="ja-JP" altLang="en-US" sz="2800" dirty="0"/>
              <a:t>目的</a:t>
            </a:r>
            <a:endParaRPr lang="en-US" altLang="ja-JP" sz="2800" dirty="0"/>
          </a:p>
          <a:p>
            <a:pPr lvl="1">
              <a:defRPr/>
            </a:pPr>
            <a:r>
              <a:rPr lang="ja-JP" altLang="en-US" sz="2400" dirty="0"/>
              <a:t>混合整数・非凸な有制約と高次元などの複雑な条件を有する最適化問題を想定し、必要とされる要素技術の試行／課題分析を行うと同時に、該当問題を解くアルゴリズムを開発すること</a:t>
            </a:r>
            <a:endParaRPr lang="en-US" altLang="ja-JP" dirty="0"/>
          </a:p>
          <a:p>
            <a:pPr>
              <a:defRPr/>
            </a:pPr>
            <a:r>
              <a:rPr lang="ja-JP" altLang="en-US" sz="2800" dirty="0"/>
              <a:t>内容</a:t>
            </a:r>
            <a:endParaRPr lang="en-US" altLang="ja-JP" sz="2800" dirty="0"/>
          </a:p>
          <a:p>
            <a:pPr lvl="1">
              <a:defRPr/>
            </a:pPr>
            <a:r>
              <a:rPr lang="ja-JP" altLang="en-US" sz="2400" dirty="0"/>
              <a:t>該当問題に対して基礎となるアルゴリズムの調査・実験</a:t>
            </a:r>
            <a:endParaRPr lang="en-US" altLang="ja-JP" sz="2400" dirty="0"/>
          </a:p>
          <a:p>
            <a:pPr lvl="1">
              <a:defRPr/>
            </a:pPr>
            <a:r>
              <a:rPr lang="ja-JP" altLang="en-US" sz="2400" dirty="0"/>
              <a:t>基礎技術を組合わせたアルゴリズム開発</a:t>
            </a:r>
            <a:endParaRPr lang="en-US" altLang="ja-JP" sz="2400" dirty="0"/>
          </a:p>
          <a:p>
            <a:pPr lvl="1">
              <a:defRPr/>
            </a:pPr>
            <a:r>
              <a:rPr lang="ja-JP" altLang="en-US" sz="2400" dirty="0"/>
              <a:t>ベンチマーク問題、あるいは実問題による評価</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共同研究の概要</a:t>
            </a:r>
          </a:p>
        </p:txBody>
      </p:sp>
    </p:spTree>
    <p:extLst>
      <p:ext uri="{BB962C8B-B14F-4D97-AF65-F5344CB8AC3E}">
        <p14:creationId xmlns:p14="http://schemas.microsoft.com/office/powerpoint/2010/main" val="22823415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a:t>
            </a:r>
            <a:r>
              <a:rPr lang="ja-JP" altLang="en-US" sz="2800" dirty="0"/>
              <a:t>第</a:t>
            </a:r>
            <a:r>
              <a:rPr lang="en-US" altLang="ja-JP" sz="2800" dirty="0"/>
              <a:t>5</a:t>
            </a:r>
            <a:r>
              <a:rPr lang="ja-JP" altLang="en-US" sz="2800" dirty="0"/>
              <a:t>条　実積報告書の作成</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60</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ja-JP" altLang="en-US" sz="2800" b="0" dirty="0"/>
              <a:t>甲及び乙は、双方協力して、本共同研究の実施期間中に得られた研究成果について</a:t>
            </a:r>
            <a:r>
              <a:rPr lang="ja-JP" altLang="en-US" sz="2800" dirty="0">
                <a:solidFill>
                  <a:schemeClr val="accent4"/>
                </a:solidFill>
              </a:rPr>
              <a:t>実績報告書を</a:t>
            </a:r>
            <a:r>
              <a:rPr lang="ja-JP" altLang="en-US" sz="2800" b="0" dirty="0"/>
              <a:t>、本共同研究が完了した日の翌日から起算して</a:t>
            </a:r>
            <a:r>
              <a:rPr lang="en-US" altLang="ja-JP" sz="2800" b="0" dirty="0"/>
              <a:t>30</a:t>
            </a:r>
            <a:r>
              <a:rPr lang="ja-JP" altLang="en-US" sz="2800" b="0" dirty="0"/>
              <a:t>日</a:t>
            </a:r>
            <a:r>
              <a:rPr lang="ja-JP" altLang="en-US" b="0" dirty="0"/>
              <a:t>（</a:t>
            </a:r>
            <a:r>
              <a:rPr lang="en-US" altLang="ja-JP" dirty="0">
                <a:solidFill>
                  <a:schemeClr val="accent4"/>
                </a:solidFill>
              </a:rPr>
              <a:t>2024</a:t>
            </a:r>
            <a:r>
              <a:rPr lang="ja-JP" altLang="en-US" dirty="0">
                <a:solidFill>
                  <a:schemeClr val="accent4"/>
                </a:solidFill>
              </a:rPr>
              <a:t>年</a:t>
            </a:r>
            <a:r>
              <a:rPr lang="en-US" altLang="ja-JP" dirty="0">
                <a:solidFill>
                  <a:schemeClr val="accent4"/>
                </a:solidFill>
              </a:rPr>
              <a:t>4</a:t>
            </a:r>
            <a:r>
              <a:rPr lang="ja-JP" altLang="en-US" dirty="0">
                <a:solidFill>
                  <a:schemeClr val="accent4"/>
                </a:solidFill>
              </a:rPr>
              <a:t>月</a:t>
            </a:r>
            <a:r>
              <a:rPr lang="en-US" altLang="ja-JP" dirty="0">
                <a:solidFill>
                  <a:schemeClr val="accent4"/>
                </a:solidFill>
              </a:rPr>
              <a:t>30</a:t>
            </a:r>
            <a:r>
              <a:rPr lang="ja-JP" altLang="en-US" dirty="0">
                <a:solidFill>
                  <a:schemeClr val="accent4"/>
                </a:solidFill>
              </a:rPr>
              <a:t>日</a:t>
            </a:r>
            <a:r>
              <a:rPr lang="ja-JP" altLang="en-US" b="0" dirty="0"/>
              <a:t>）</a:t>
            </a:r>
            <a:r>
              <a:rPr lang="ja-JP" altLang="en-US" sz="2800" dirty="0">
                <a:solidFill>
                  <a:schemeClr val="accent4"/>
                </a:solidFill>
              </a:rPr>
              <a:t>以内にとりまとめる</a:t>
            </a:r>
            <a:r>
              <a:rPr lang="ja-JP" altLang="en-US" sz="2800" b="0" dirty="0"/>
              <a:t>ものとする。</a:t>
            </a:r>
            <a:endParaRPr lang="en-US" altLang="ja-JP" sz="2800" b="0" dirty="0"/>
          </a:p>
          <a:p>
            <a:r>
              <a:rPr lang="ja-JP" altLang="en-US" sz="2800" b="0" dirty="0"/>
              <a:t>なお、</a:t>
            </a:r>
            <a:r>
              <a:rPr lang="ja-JP" altLang="en-US" sz="2800" dirty="0">
                <a:solidFill>
                  <a:schemeClr val="accent4"/>
                </a:solidFill>
              </a:rPr>
              <a:t>実績報告書の著作権は、甲乙共有</a:t>
            </a:r>
            <a:r>
              <a:rPr lang="ja-JP" altLang="en-US" sz="2800" b="0" dirty="0"/>
              <a:t>とする。実績報告書の技術内容について、甲及び乙は、第</a:t>
            </a:r>
            <a:r>
              <a:rPr lang="en-US" altLang="ja-JP" sz="2800" b="0" dirty="0"/>
              <a:t>6</a:t>
            </a:r>
            <a:r>
              <a:rPr lang="ja-JP" altLang="en-US" sz="2800" b="0" dirty="0"/>
              <a:t>条、第</a:t>
            </a:r>
            <a:r>
              <a:rPr lang="en-US" altLang="ja-JP" sz="2800" b="0" dirty="0"/>
              <a:t>17</a:t>
            </a:r>
            <a:r>
              <a:rPr lang="ja-JP" altLang="en-US" sz="2800" b="0" dirty="0"/>
              <a:t>条、第</a:t>
            </a:r>
            <a:r>
              <a:rPr lang="en-US" altLang="ja-JP" sz="2800" b="0" dirty="0"/>
              <a:t>18</a:t>
            </a:r>
            <a:r>
              <a:rPr lang="ja-JP" altLang="en-US" sz="2800" b="0" dirty="0"/>
              <a:t>条の規定その他本契約の定め全てを厳守するものとする。</a:t>
            </a:r>
            <a:endParaRPr lang="en-US" altLang="ja-JP" sz="2800" b="0" dirty="0"/>
          </a:p>
          <a:p>
            <a:pPr lvl="1"/>
            <a:r>
              <a:rPr lang="ja-JP" altLang="en-US" sz="2400" dirty="0"/>
              <a:t>＜実績報告書の内容例＞</a:t>
            </a:r>
            <a:endParaRPr lang="en-US" altLang="ja-JP" sz="2400" dirty="0"/>
          </a:p>
          <a:p>
            <a:pPr lvl="1"/>
            <a:r>
              <a:rPr lang="en-US" altLang="ja-JP" sz="2400" dirty="0"/>
              <a:t>(1) </a:t>
            </a:r>
            <a:r>
              <a:rPr lang="ja-JP" altLang="en-US" sz="2400" dirty="0"/>
              <a:t>研究題目</a:t>
            </a:r>
            <a:endParaRPr lang="en-US" altLang="ja-JP" sz="2400" dirty="0"/>
          </a:p>
          <a:p>
            <a:pPr lvl="1"/>
            <a:r>
              <a:rPr lang="en-US" altLang="ja-JP" sz="2400" dirty="0"/>
              <a:t>(2) </a:t>
            </a:r>
            <a:r>
              <a:rPr lang="ja-JP" altLang="en-US" sz="2400" dirty="0"/>
              <a:t>研究成果の概要</a:t>
            </a:r>
            <a:endParaRPr lang="en-US" altLang="ja-JP" sz="2400" dirty="0"/>
          </a:p>
          <a:p>
            <a:pPr lvl="1"/>
            <a:r>
              <a:rPr lang="en-US" altLang="ja-JP" sz="2400" dirty="0"/>
              <a:t>(3) </a:t>
            </a:r>
            <a:r>
              <a:rPr lang="ja-JP" altLang="en-US" sz="2400" dirty="0"/>
              <a:t>研究成果の今後の活用方法</a:t>
            </a:r>
            <a:endParaRPr lang="en-US" altLang="ja-JP" sz="2400" dirty="0"/>
          </a:p>
          <a:p>
            <a:pPr lvl="1"/>
            <a:r>
              <a:rPr lang="en-US" altLang="ja-JP" sz="2400" dirty="0"/>
              <a:t>(4)</a:t>
            </a:r>
            <a:r>
              <a:rPr lang="ja-JP" altLang="en-US" sz="2400" dirty="0"/>
              <a:t> 研究経費等の支出実績</a:t>
            </a:r>
            <a:endParaRPr lang="en-US" altLang="ja-JP" sz="2400" dirty="0"/>
          </a:p>
        </p:txBody>
      </p:sp>
      <p:sp>
        <p:nvSpPr>
          <p:cNvPr id="4" name="吹き出し: 四角形 3">
            <a:extLst>
              <a:ext uri="{FF2B5EF4-FFF2-40B4-BE49-F238E27FC236}">
                <a16:creationId xmlns:a16="http://schemas.microsoft.com/office/drawing/2014/main" id="{C2F48596-DED2-026A-31C2-E3E416876299}"/>
              </a:ext>
            </a:extLst>
          </p:cNvPr>
          <p:cNvSpPr/>
          <p:nvPr/>
        </p:nvSpPr>
        <p:spPr>
          <a:xfrm>
            <a:off x="5791200" y="3705254"/>
            <a:ext cx="5893293" cy="518095"/>
          </a:xfrm>
          <a:prstGeom prst="wedgeRectCallout">
            <a:avLst>
              <a:gd name="adj1" fmla="val -31758"/>
              <a:gd name="adj2" fmla="val -10504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本来は契約毎に作成する必要がありましたが、本資料および</a:t>
            </a:r>
            <a:r>
              <a:rPr kumimoji="1" lang="en-US" altLang="ja-JP" dirty="0">
                <a:solidFill>
                  <a:schemeClr val="tx1"/>
                </a:solidFill>
              </a:rPr>
              <a:t>Word</a:t>
            </a:r>
            <a:r>
              <a:rPr kumimoji="1" lang="ja-JP" altLang="en-US" dirty="0">
                <a:solidFill>
                  <a:schemeClr val="tx1"/>
                </a:solidFill>
              </a:rPr>
              <a:t>でまとめた資料がこれに該当するため、完遂済です。</a:t>
            </a:r>
          </a:p>
        </p:txBody>
      </p:sp>
      <p:sp>
        <p:nvSpPr>
          <p:cNvPr id="5" name="テキスト ボックス 4">
            <a:extLst>
              <a:ext uri="{FF2B5EF4-FFF2-40B4-BE49-F238E27FC236}">
                <a16:creationId xmlns:a16="http://schemas.microsoft.com/office/drawing/2014/main" id="{5692C336-DD9F-73FB-32DC-3379D52E40BF}"/>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a:t>
            </a:r>
            <a:r>
              <a:rPr lang="en-US" altLang="ja-JP" sz="1600" b="1" dirty="0">
                <a:solidFill>
                  <a:schemeClr val="bg1"/>
                </a:solidFill>
              </a:rPr>
              <a:t>4. </a:t>
            </a:r>
            <a:r>
              <a:rPr kumimoji="1" lang="ja-JP" altLang="en-US" sz="1600" b="1" dirty="0">
                <a:solidFill>
                  <a:schemeClr val="bg1"/>
                </a:solidFill>
              </a:rPr>
              <a:t>契約書と今後の活動</a:t>
            </a:r>
          </a:p>
        </p:txBody>
      </p:sp>
      <p:sp>
        <p:nvSpPr>
          <p:cNvPr id="6" name="テキスト ボックス 5">
            <a:extLst>
              <a:ext uri="{FF2B5EF4-FFF2-40B4-BE49-F238E27FC236}">
                <a16:creationId xmlns:a16="http://schemas.microsoft.com/office/drawing/2014/main" id="{FC22D21C-DC7B-B668-B874-FA56F606AABB}"/>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1182146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a:t>
            </a:r>
            <a:r>
              <a:rPr lang="ja-JP" altLang="en-US" sz="2800" dirty="0"/>
              <a:t>第</a:t>
            </a:r>
            <a:r>
              <a:rPr lang="en-US" altLang="ja-JP" sz="2800" dirty="0"/>
              <a:t>6</a:t>
            </a:r>
            <a:r>
              <a:rPr lang="ja-JP" altLang="en-US" sz="2800" dirty="0"/>
              <a:t>条　ノウハウの指定</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61</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en-US" altLang="ja-JP" sz="2800" b="0" dirty="0"/>
              <a:t>1. </a:t>
            </a:r>
            <a:r>
              <a:rPr lang="ja-JP" altLang="en-US" sz="2800" b="0" dirty="0"/>
              <a:t>甲及び乙は、</a:t>
            </a:r>
            <a:r>
              <a:rPr lang="ja-JP" altLang="en-US" sz="2800" dirty="0">
                <a:solidFill>
                  <a:schemeClr val="accent4"/>
                </a:solidFill>
              </a:rPr>
              <a:t>甲乙協議の上、ノウハウに該当するものについて、速やかに指定</a:t>
            </a:r>
            <a:r>
              <a:rPr lang="ja-JP" altLang="en-US" sz="2800" b="0" dirty="0"/>
              <a:t>し、これを</a:t>
            </a:r>
            <a:r>
              <a:rPr lang="ja-JP" altLang="en-US" sz="2800" dirty="0">
                <a:solidFill>
                  <a:schemeClr val="accent4"/>
                </a:solidFill>
              </a:rPr>
              <a:t>秘密として保持する</a:t>
            </a:r>
            <a:r>
              <a:rPr lang="ja-JP" altLang="en-US" sz="2800" b="0" dirty="0"/>
              <a:t>ものとする。</a:t>
            </a:r>
            <a:endParaRPr lang="en-US" altLang="ja-JP" sz="2800" b="0" dirty="0"/>
          </a:p>
          <a:p>
            <a:r>
              <a:rPr lang="en-US" altLang="ja-JP" sz="2800" b="0" dirty="0"/>
              <a:t>2. </a:t>
            </a:r>
            <a:r>
              <a:rPr lang="ja-JP" altLang="en-US" sz="2800" b="0" dirty="0"/>
              <a:t>ノウハウの指定に当たっては、</a:t>
            </a:r>
            <a:r>
              <a:rPr lang="ja-JP" altLang="en-US" sz="2800" dirty="0">
                <a:solidFill>
                  <a:schemeClr val="accent4"/>
                </a:solidFill>
              </a:rPr>
              <a:t>秘匿すべき期間を明示</a:t>
            </a:r>
            <a:r>
              <a:rPr lang="ja-JP" altLang="en-US" sz="2800" b="0" dirty="0"/>
              <a:t>するものとする。</a:t>
            </a:r>
            <a:endParaRPr lang="en-US" altLang="ja-JP" sz="2800" b="0" dirty="0"/>
          </a:p>
          <a:p>
            <a:r>
              <a:rPr lang="en-US" altLang="ja-JP" sz="2800" b="0" dirty="0"/>
              <a:t>3. </a:t>
            </a:r>
            <a:r>
              <a:rPr lang="ja-JP" altLang="en-US" sz="2800" b="0" dirty="0"/>
              <a:t>前項の</a:t>
            </a:r>
            <a:r>
              <a:rPr lang="ja-JP" altLang="en-US" sz="2800" dirty="0">
                <a:solidFill>
                  <a:schemeClr val="accent4"/>
                </a:solidFill>
              </a:rPr>
              <a:t>秘匿すべき期間は</a:t>
            </a:r>
            <a:r>
              <a:rPr lang="ja-JP" altLang="en-US" sz="2800" b="0" dirty="0"/>
              <a:t>、甲乙協議の上、決定するものとし、第</a:t>
            </a:r>
            <a:r>
              <a:rPr lang="en-US" altLang="ja-JP" sz="2800" b="0" dirty="0"/>
              <a:t>17</a:t>
            </a:r>
            <a:r>
              <a:rPr lang="ja-JP" altLang="en-US" sz="2800" b="0" dirty="0"/>
              <a:t>条第</a:t>
            </a:r>
            <a:r>
              <a:rPr lang="en-US" altLang="ja-JP" sz="2800" b="0" dirty="0"/>
              <a:t>3</a:t>
            </a:r>
            <a:r>
              <a:rPr lang="ja-JP" altLang="en-US" sz="2800" b="0" dirty="0"/>
              <a:t>項の規定にかかわらず、原則として、本共同研究が完了した日の翌日から起算して</a:t>
            </a:r>
            <a:r>
              <a:rPr lang="en-US" altLang="ja-JP" sz="2800" b="0" dirty="0"/>
              <a:t>3</a:t>
            </a:r>
            <a:r>
              <a:rPr lang="ja-JP" altLang="en-US" sz="2800" b="0" dirty="0"/>
              <a:t>年間とする</a:t>
            </a:r>
            <a:r>
              <a:rPr lang="ja-JP" altLang="en-US" b="0" dirty="0"/>
              <a:t>（</a:t>
            </a:r>
            <a:r>
              <a:rPr lang="en-US" altLang="ja-JP" dirty="0">
                <a:solidFill>
                  <a:schemeClr val="accent4"/>
                </a:solidFill>
              </a:rPr>
              <a:t>2027</a:t>
            </a:r>
            <a:r>
              <a:rPr lang="ja-JP" altLang="en-US" dirty="0">
                <a:solidFill>
                  <a:schemeClr val="accent4"/>
                </a:solidFill>
              </a:rPr>
              <a:t>年</a:t>
            </a:r>
            <a:r>
              <a:rPr lang="en-US" altLang="ja-JP" dirty="0">
                <a:solidFill>
                  <a:schemeClr val="accent4"/>
                </a:solidFill>
              </a:rPr>
              <a:t>3</a:t>
            </a:r>
            <a:r>
              <a:rPr lang="ja-JP" altLang="en-US" dirty="0">
                <a:solidFill>
                  <a:schemeClr val="accent4"/>
                </a:solidFill>
              </a:rPr>
              <a:t>月</a:t>
            </a:r>
            <a:r>
              <a:rPr lang="en-US" altLang="ja-JP" dirty="0">
                <a:solidFill>
                  <a:schemeClr val="accent4"/>
                </a:solidFill>
              </a:rPr>
              <a:t>31</a:t>
            </a:r>
            <a:r>
              <a:rPr lang="ja-JP" altLang="en-US" dirty="0">
                <a:solidFill>
                  <a:schemeClr val="accent4"/>
                </a:solidFill>
              </a:rPr>
              <a:t>日</a:t>
            </a:r>
            <a:r>
              <a:rPr lang="ja-JP" altLang="en-US" b="0" dirty="0"/>
              <a:t>）</a:t>
            </a:r>
            <a:r>
              <a:rPr lang="ja-JP" altLang="en-US" sz="2800" b="0" dirty="0"/>
              <a:t>。</a:t>
            </a:r>
            <a:endParaRPr lang="en-US" altLang="ja-JP" sz="2800" b="0" dirty="0"/>
          </a:p>
          <a:p>
            <a:r>
              <a:rPr lang="ja-JP" altLang="en-US" sz="2800" b="0" dirty="0"/>
              <a:t>ただし、指定後においては必要があるときは、甲乙協議の上、秘匿すべき期間を延長し、又は短縮することができる。</a:t>
            </a:r>
            <a:endParaRPr lang="en-US" altLang="ja-JP" sz="2800" b="0" dirty="0"/>
          </a:p>
        </p:txBody>
      </p:sp>
      <p:sp>
        <p:nvSpPr>
          <p:cNvPr id="4" name="テキスト ボックス 3">
            <a:extLst>
              <a:ext uri="{FF2B5EF4-FFF2-40B4-BE49-F238E27FC236}">
                <a16:creationId xmlns:a16="http://schemas.microsoft.com/office/drawing/2014/main" id="{993DAE71-F917-BF78-4A24-1B78E2C04347}"/>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a:t>
            </a:r>
            <a:r>
              <a:rPr lang="en-US" altLang="ja-JP" sz="1600" b="1" dirty="0">
                <a:solidFill>
                  <a:schemeClr val="bg1"/>
                </a:solidFill>
              </a:rPr>
              <a:t>4. </a:t>
            </a:r>
            <a:r>
              <a:rPr kumimoji="1" lang="ja-JP" altLang="en-US" sz="1600" b="1" dirty="0">
                <a:solidFill>
                  <a:schemeClr val="bg1"/>
                </a:solidFill>
              </a:rPr>
              <a:t>契約条項と今後の活動</a:t>
            </a:r>
          </a:p>
        </p:txBody>
      </p:sp>
      <p:sp>
        <p:nvSpPr>
          <p:cNvPr id="5" name="吹き出し: 四角形 4">
            <a:extLst>
              <a:ext uri="{FF2B5EF4-FFF2-40B4-BE49-F238E27FC236}">
                <a16:creationId xmlns:a16="http://schemas.microsoft.com/office/drawing/2014/main" id="{BABD9551-5F4B-78E8-8699-3D5A7D8FCC82}"/>
              </a:ext>
            </a:extLst>
          </p:cNvPr>
          <p:cNvSpPr/>
          <p:nvPr/>
        </p:nvSpPr>
        <p:spPr>
          <a:xfrm>
            <a:off x="5715001" y="148865"/>
            <a:ext cx="4038599" cy="518095"/>
          </a:xfrm>
          <a:prstGeom prst="wedgeRectCallout">
            <a:avLst>
              <a:gd name="adj1" fmla="val -22869"/>
              <a:gd name="adj2" fmla="val 1008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明文化するようなノウハウは発生しなかったため、適用されません。</a:t>
            </a:r>
          </a:p>
        </p:txBody>
      </p:sp>
      <p:sp>
        <p:nvSpPr>
          <p:cNvPr id="6" name="テキスト ボックス 5">
            <a:extLst>
              <a:ext uri="{FF2B5EF4-FFF2-40B4-BE49-F238E27FC236}">
                <a16:creationId xmlns:a16="http://schemas.microsoft.com/office/drawing/2014/main" id="{798D1AAF-5197-D575-3A36-B9DA45EA17CB}"/>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4983139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a:t>
            </a:r>
            <a:r>
              <a:rPr lang="ja-JP" altLang="en-US" sz="2800" dirty="0"/>
              <a:t>第</a:t>
            </a:r>
            <a:r>
              <a:rPr lang="en-US" altLang="ja-JP" sz="2800" dirty="0"/>
              <a:t>14</a:t>
            </a:r>
            <a:r>
              <a:rPr lang="ja-JP" altLang="en-US" sz="2800" dirty="0"/>
              <a:t>条　知的財産権の出願等</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62</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en-US" altLang="ja-JP" sz="2000" b="0" dirty="0"/>
              <a:t>1. </a:t>
            </a:r>
            <a:r>
              <a:rPr lang="ja-JP" altLang="en-US" sz="2000" b="0" dirty="0"/>
              <a:t>甲及び乙は、本共同研究の実施に伴い第</a:t>
            </a:r>
            <a:r>
              <a:rPr lang="en-US" altLang="ja-JP" sz="2000" b="0" dirty="0"/>
              <a:t>5</a:t>
            </a:r>
            <a:r>
              <a:rPr lang="ja-JP" altLang="en-US" sz="2000" b="0" dirty="0"/>
              <a:t>条の</a:t>
            </a:r>
            <a:r>
              <a:rPr lang="ja-JP" altLang="en-US" sz="2000" dirty="0">
                <a:solidFill>
                  <a:schemeClr val="accent4"/>
                </a:solidFill>
              </a:rPr>
              <a:t>実績報告書の完成前に発明等が生じた場合</a:t>
            </a:r>
            <a:r>
              <a:rPr lang="ja-JP" altLang="en-US" sz="2000" b="0" dirty="0"/>
              <a:t>には、速やかに</a:t>
            </a:r>
            <a:r>
              <a:rPr lang="ja-JP" altLang="en-US" sz="2000" dirty="0">
                <a:solidFill>
                  <a:schemeClr val="accent4"/>
                </a:solidFill>
              </a:rPr>
              <a:t>相互に通知</a:t>
            </a:r>
            <a:r>
              <a:rPr lang="ja-JP" altLang="en-US" sz="2000" b="0" dirty="0"/>
              <a:t>しなければならない。</a:t>
            </a:r>
            <a:endParaRPr lang="en-US" altLang="ja-JP" sz="2000" b="0" dirty="0"/>
          </a:p>
          <a:p>
            <a:r>
              <a:rPr lang="en-US" altLang="ja-JP" sz="2000" b="0" dirty="0"/>
              <a:t>2. </a:t>
            </a:r>
            <a:r>
              <a:rPr lang="ja-JP" altLang="en-US" sz="2000" b="0" dirty="0"/>
              <a:t>本共同研究の実施により得られる</a:t>
            </a:r>
            <a:r>
              <a:rPr lang="ja-JP" altLang="en-US" sz="2000" dirty="0">
                <a:solidFill>
                  <a:schemeClr val="accent4"/>
                </a:solidFill>
              </a:rPr>
              <a:t>発明等は、原則として甲と乙の共有</a:t>
            </a:r>
            <a:r>
              <a:rPr lang="ja-JP" altLang="en-US" sz="2000" b="0" dirty="0"/>
              <a:t>とする。ただし、甲又は乙の貢献度に応じて、甲乙間で当該共同研究による成果の帰属とその持分を別途定めることは妨げない。</a:t>
            </a:r>
            <a:endParaRPr lang="en-US" altLang="ja-JP" sz="2000" b="0" dirty="0"/>
          </a:p>
          <a:p>
            <a:r>
              <a:rPr lang="en-US" altLang="ja-JP" sz="2000" b="0" dirty="0"/>
              <a:t>3. </a:t>
            </a:r>
            <a:r>
              <a:rPr lang="ja-JP" altLang="en-US" sz="2000" b="0" dirty="0"/>
              <a:t>前項の規定に従い本共同研究の結果生じた発明等が甲乙間の共有となった場合において、</a:t>
            </a:r>
            <a:r>
              <a:rPr lang="ja-JP" altLang="en-US" sz="2000" dirty="0">
                <a:solidFill>
                  <a:schemeClr val="accent4"/>
                </a:solidFill>
              </a:rPr>
              <a:t>当該発明等に係る出願等を行おうとするとき</a:t>
            </a:r>
            <a:r>
              <a:rPr lang="ja-JP" altLang="en-US" sz="2000" b="0" dirty="0"/>
              <a:t>は、当該</a:t>
            </a:r>
            <a:r>
              <a:rPr lang="ja-JP" altLang="en-US" sz="2000" dirty="0">
                <a:solidFill>
                  <a:schemeClr val="accent4"/>
                </a:solidFill>
              </a:rPr>
              <a:t>知的財産権</a:t>
            </a:r>
            <a:r>
              <a:rPr lang="ja-JP" altLang="en-US" sz="2000" b="0" dirty="0"/>
              <a:t>（以下「共有に係る知的財産権」という）に係る甲及び乙の</a:t>
            </a:r>
            <a:r>
              <a:rPr lang="ja-JP" altLang="en-US" sz="2000" dirty="0">
                <a:solidFill>
                  <a:schemeClr val="accent4"/>
                </a:solidFill>
              </a:rPr>
              <a:t>持分を協議して定めた</a:t>
            </a:r>
            <a:r>
              <a:rPr lang="ja-JP" altLang="en-US" sz="2000" b="0" dirty="0"/>
              <a:t>上で、別途締結する共同出願契約にしたがって</a:t>
            </a:r>
            <a:r>
              <a:rPr lang="ja-JP" altLang="en-US" sz="2000" dirty="0">
                <a:solidFill>
                  <a:schemeClr val="accent4"/>
                </a:solidFill>
              </a:rPr>
              <a:t>共同して出願</a:t>
            </a:r>
            <a:r>
              <a:rPr lang="ja-JP" altLang="en-US" sz="2000" b="0" dirty="0"/>
              <a:t>等を行うものとする。ただし、甲又は乙が当該知的財産権を相手方から承継した場合は、当該甲又は乙は当該知的財産権を以後自己の単独財産権に係る知的財産権として取扱うものとする。</a:t>
            </a:r>
            <a:endParaRPr lang="en-US" altLang="ja-JP" sz="2000" b="0" dirty="0"/>
          </a:p>
          <a:p>
            <a:r>
              <a:rPr lang="en-US" altLang="ja-JP" sz="2000" b="0" dirty="0"/>
              <a:t>4.</a:t>
            </a:r>
            <a:r>
              <a:rPr lang="ja-JP" altLang="en-US" sz="2000" b="0" dirty="0"/>
              <a:t> 第</a:t>
            </a:r>
            <a:r>
              <a:rPr lang="en-US" altLang="ja-JP" sz="2000" b="0" dirty="0"/>
              <a:t>2</a:t>
            </a:r>
            <a:r>
              <a:rPr lang="ja-JP" altLang="en-US" sz="2000" b="0" dirty="0"/>
              <a:t>項のただし書き及び第</a:t>
            </a:r>
            <a:r>
              <a:rPr lang="en-US" altLang="ja-JP" sz="2000" b="0" dirty="0"/>
              <a:t>3</a:t>
            </a:r>
            <a:r>
              <a:rPr lang="ja-JP" altLang="en-US" sz="2000" b="0" dirty="0"/>
              <a:t>項のただし書きの規定に従い本共同研究の結果生じた</a:t>
            </a:r>
            <a:r>
              <a:rPr lang="ja-JP" altLang="en-US" sz="2000" dirty="0">
                <a:solidFill>
                  <a:schemeClr val="accent4"/>
                </a:solidFill>
              </a:rPr>
              <a:t>発明等が</a:t>
            </a:r>
            <a:r>
              <a:rPr lang="ja-JP" altLang="en-US" sz="2000" b="0" dirty="0"/>
              <a:t>甲又は乙の</a:t>
            </a:r>
            <a:r>
              <a:rPr lang="ja-JP" altLang="en-US" sz="2000" dirty="0">
                <a:solidFill>
                  <a:schemeClr val="accent4"/>
                </a:solidFill>
              </a:rPr>
              <a:t>単独所有となった場合</a:t>
            </a:r>
            <a:r>
              <a:rPr lang="ja-JP" altLang="en-US" sz="2000" b="0" dirty="0"/>
              <a:t>、当該知的財産権（以下「単独所有に係る知的財産権」という）は、当該</a:t>
            </a:r>
            <a:r>
              <a:rPr lang="ja-JP" altLang="en-US" sz="2000" dirty="0">
                <a:solidFill>
                  <a:schemeClr val="accent4"/>
                </a:solidFill>
              </a:rPr>
              <a:t>単独所有する者が出願等手続及び権利保全を自らの裁量において行う</a:t>
            </a:r>
            <a:r>
              <a:rPr lang="ja-JP" altLang="en-US" sz="2000" b="0" dirty="0"/>
              <a:t>ことができるものとするが、当該発明等に係る出願等手続の前にあらかじめ</a:t>
            </a:r>
            <a:r>
              <a:rPr lang="ja-JP" altLang="en-US" sz="2000" dirty="0">
                <a:solidFill>
                  <a:schemeClr val="accent4"/>
                </a:solidFill>
              </a:rPr>
              <a:t>相手方の承認を得る</a:t>
            </a:r>
            <a:r>
              <a:rPr lang="ja-JP" altLang="en-US" sz="2000" b="0" dirty="0"/>
              <a:t>ものとする。この場合、出願等手続及び権利保全に要する費用は、出願等を行おうとする者が負担するものとする。</a:t>
            </a:r>
            <a:endParaRPr lang="en-US" altLang="ja-JP" sz="2000" b="0" dirty="0"/>
          </a:p>
        </p:txBody>
      </p:sp>
      <p:sp>
        <p:nvSpPr>
          <p:cNvPr id="4" name="テキスト ボックス 3">
            <a:extLst>
              <a:ext uri="{FF2B5EF4-FFF2-40B4-BE49-F238E27FC236}">
                <a16:creationId xmlns:a16="http://schemas.microsoft.com/office/drawing/2014/main" id="{AC85993D-B10E-0426-D599-80AA396528C4}"/>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a:t>
            </a:r>
            <a:r>
              <a:rPr lang="en-US" altLang="ja-JP" sz="1600" b="1" dirty="0">
                <a:solidFill>
                  <a:schemeClr val="bg1"/>
                </a:solidFill>
              </a:rPr>
              <a:t>4. </a:t>
            </a:r>
            <a:r>
              <a:rPr kumimoji="1" lang="ja-JP" altLang="en-US" sz="1600" b="1" dirty="0">
                <a:solidFill>
                  <a:schemeClr val="bg1"/>
                </a:solidFill>
              </a:rPr>
              <a:t>契約条項と今後の活動</a:t>
            </a:r>
          </a:p>
        </p:txBody>
      </p:sp>
      <p:sp>
        <p:nvSpPr>
          <p:cNvPr id="5" name="吹き出し: 四角形 4">
            <a:extLst>
              <a:ext uri="{FF2B5EF4-FFF2-40B4-BE49-F238E27FC236}">
                <a16:creationId xmlns:a16="http://schemas.microsoft.com/office/drawing/2014/main" id="{4044529F-94F2-A32F-5909-C040EA98636F}"/>
              </a:ext>
            </a:extLst>
          </p:cNvPr>
          <p:cNvSpPr/>
          <p:nvPr/>
        </p:nvSpPr>
        <p:spPr>
          <a:xfrm>
            <a:off x="6473669" y="144181"/>
            <a:ext cx="4165756" cy="608451"/>
          </a:xfrm>
          <a:prstGeom prst="wedgeRectCallout">
            <a:avLst>
              <a:gd name="adj1" fmla="val 26434"/>
              <a:gd name="adj2" fmla="val 993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出願を前提とするような発明は生じていないため、適用されません。</a:t>
            </a:r>
          </a:p>
        </p:txBody>
      </p:sp>
      <p:sp>
        <p:nvSpPr>
          <p:cNvPr id="6" name="テキスト ボックス 5">
            <a:extLst>
              <a:ext uri="{FF2B5EF4-FFF2-40B4-BE49-F238E27FC236}">
                <a16:creationId xmlns:a16="http://schemas.microsoft.com/office/drawing/2014/main" id="{3CB1A1A6-4DEA-8852-E3A9-BA2177D5CF8F}"/>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3746961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a:t>
            </a:r>
            <a:r>
              <a:rPr lang="ja-JP" altLang="en-US" sz="2800" dirty="0"/>
              <a:t>第</a:t>
            </a:r>
            <a:r>
              <a:rPr lang="en-US" altLang="ja-JP" sz="2800" dirty="0"/>
              <a:t>17</a:t>
            </a:r>
            <a:r>
              <a:rPr lang="ja-JP" altLang="en-US" sz="2800" dirty="0"/>
              <a:t>条　秘密の保持</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63</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en-US" altLang="ja-JP" sz="2000" b="0" dirty="0"/>
              <a:t>1. </a:t>
            </a:r>
            <a:r>
              <a:rPr lang="ja-JP" altLang="en-US" sz="2000" b="0" dirty="0"/>
              <a:t>甲及び乙は、本共同研究の実施にあたり、相手方より</a:t>
            </a:r>
            <a:r>
              <a:rPr lang="ja-JP" altLang="en-US" sz="2000" dirty="0">
                <a:solidFill>
                  <a:schemeClr val="accent4"/>
                </a:solidFill>
              </a:rPr>
              <a:t>秘密である旨の表示を付して開示された資料</a:t>
            </a:r>
            <a:r>
              <a:rPr lang="ja-JP" altLang="en-US" sz="2000" b="0" dirty="0"/>
              <a:t>（書面、電子媒体等）又は口頭で開示された後</a:t>
            </a:r>
            <a:r>
              <a:rPr lang="en-US" altLang="ja-JP" sz="2000" b="0" dirty="0"/>
              <a:t>30</a:t>
            </a:r>
            <a:r>
              <a:rPr lang="ja-JP" altLang="en-US" sz="2000" b="0" dirty="0"/>
              <a:t>日以内に当該相手方より秘密である旨が文書にて確認された情報（以下、「本秘密情報」という）について</a:t>
            </a:r>
            <a:r>
              <a:rPr lang="ja-JP" altLang="en-US" sz="2000" dirty="0">
                <a:solidFill>
                  <a:schemeClr val="accent4"/>
                </a:solidFill>
              </a:rPr>
              <a:t>秘密を保持する</a:t>
            </a:r>
            <a:r>
              <a:rPr lang="ja-JP" altLang="en-US" sz="2000" b="0" dirty="0"/>
              <a:t>ものとし、本契約の履行に必要な研究担当者、自己の役員及び知る必要のある最低限の従業員（以下、「</a:t>
            </a:r>
            <a:r>
              <a:rPr lang="ja-JP" altLang="en-US" sz="2000" dirty="0">
                <a:solidFill>
                  <a:schemeClr val="accent4"/>
                </a:solidFill>
              </a:rPr>
              <a:t>研究担当者等</a:t>
            </a:r>
            <a:r>
              <a:rPr lang="ja-JP" altLang="en-US" sz="2000" b="0" dirty="0"/>
              <a:t>」という）</a:t>
            </a:r>
            <a:r>
              <a:rPr lang="ja-JP" altLang="en-US" sz="2000" dirty="0">
                <a:solidFill>
                  <a:schemeClr val="accent4"/>
                </a:solidFill>
              </a:rPr>
              <a:t>以外に開示してはならない</a:t>
            </a:r>
            <a:r>
              <a:rPr lang="ja-JP" altLang="en-US" sz="2000" b="0" dirty="0"/>
              <a:t>。また、甲及び乙は、相手方より開示を受けた</a:t>
            </a:r>
            <a:r>
              <a:rPr lang="ja-JP" altLang="en-US" sz="2000" dirty="0">
                <a:solidFill>
                  <a:schemeClr val="accent4"/>
                </a:solidFill>
              </a:rPr>
              <a:t>本秘密情報について、研究担当者等がその所属を離れた後も含め保持する義務を、当該研究担当者等に負わせる</a:t>
            </a:r>
            <a:r>
              <a:rPr lang="ja-JP" altLang="en-US" sz="2000" b="0" dirty="0"/>
              <a:t>ものとする。ただし、次のいずれかに該当する情報については、この限りではない。</a:t>
            </a:r>
            <a:endParaRPr lang="en-US" altLang="ja-JP" sz="2000" b="0" dirty="0"/>
          </a:p>
          <a:p>
            <a:pPr lvl="1">
              <a:spcBef>
                <a:spcPts val="0"/>
              </a:spcBef>
            </a:pPr>
            <a:r>
              <a:rPr lang="ja-JP" altLang="en-US" sz="1600" b="0" dirty="0"/>
              <a:t>一　開示を受け又は知得した際、既に自己が保有していたことを証明できる情報</a:t>
            </a:r>
            <a:endParaRPr lang="en-US" altLang="ja-JP" sz="1600" b="0" dirty="0"/>
          </a:p>
          <a:p>
            <a:pPr lvl="1">
              <a:spcBef>
                <a:spcPts val="0"/>
              </a:spcBef>
            </a:pPr>
            <a:r>
              <a:rPr lang="ja-JP" altLang="en-US" sz="1600" dirty="0"/>
              <a:t>二　開示を</a:t>
            </a:r>
            <a:r>
              <a:rPr lang="ja-JP" altLang="en-US" sz="1600" b="0" dirty="0"/>
              <a:t>受け又は知得した際、既に公知となっている情報</a:t>
            </a:r>
            <a:endParaRPr lang="en-US" altLang="ja-JP" sz="1600" b="0" dirty="0"/>
          </a:p>
          <a:p>
            <a:pPr lvl="1">
              <a:spcBef>
                <a:spcPts val="0"/>
              </a:spcBef>
            </a:pPr>
            <a:r>
              <a:rPr lang="ja-JP" altLang="en-US" sz="1600" b="0" dirty="0"/>
              <a:t>三　</a:t>
            </a:r>
            <a:r>
              <a:rPr lang="ja-JP" altLang="en-US" sz="1600" dirty="0"/>
              <a:t>開示を</a:t>
            </a:r>
            <a:r>
              <a:rPr lang="ja-JP" altLang="en-US" sz="1600" b="0" dirty="0"/>
              <a:t>受け又は知得した際、自己の責めによらずに公知となった情報</a:t>
            </a:r>
            <a:endParaRPr lang="en-US" altLang="ja-JP" sz="1600" b="0" dirty="0"/>
          </a:p>
          <a:p>
            <a:pPr lvl="1">
              <a:spcBef>
                <a:spcPts val="0"/>
              </a:spcBef>
            </a:pPr>
            <a:r>
              <a:rPr lang="ja-JP" altLang="en-US" sz="1600" b="0" dirty="0"/>
              <a:t>四　正当な権限を有する第三者から適法に取得した</a:t>
            </a:r>
            <a:r>
              <a:rPr lang="ja-JP" altLang="en-US" sz="1600" dirty="0"/>
              <a:t>ことを証明できる情報</a:t>
            </a:r>
            <a:endParaRPr lang="en-US" altLang="ja-JP" sz="1600" b="0" dirty="0"/>
          </a:p>
          <a:p>
            <a:pPr lvl="1">
              <a:spcBef>
                <a:spcPts val="0"/>
              </a:spcBef>
            </a:pPr>
            <a:r>
              <a:rPr lang="ja-JP" altLang="en-US" sz="1600" dirty="0"/>
              <a:t>五　相手方から開示された情報によることなく独自に開発又は取得していたことを証明できる情報</a:t>
            </a:r>
            <a:endParaRPr lang="en-US" altLang="ja-JP" sz="1600" dirty="0"/>
          </a:p>
          <a:p>
            <a:pPr lvl="1">
              <a:spcBef>
                <a:spcPts val="0"/>
              </a:spcBef>
            </a:pPr>
            <a:r>
              <a:rPr lang="ja-JP" altLang="en-US" sz="1600" b="0" dirty="0"/>
              <a:t>六　書面により事前に相手方の同意を得た情報</a:t>
            </a:r>
            <a:endParaRPr lang="en-US" altLang="ja-JP" sz="1600" b="0" dirty="0"/>
          </a:p>
          <a:p>
            <a:r>
              <a:rPr lang="en-US" altLang="ja-JP" sz="2000" b="0" dirty="0"/>
              <a:t>2. </a:t>
            </a:r>
            <a:r>
              <a:rPr lang="ja-JP" altLang="en-US" sz="2000" b="0" dirty="0"/>
              <a:t>甲及び乙は、相手方より開示若しくは提供を受けた</a:t>
            </a:r>
            <a:r>
              <a:rPr lang="ja-JP" altLang="en-US" sz="2000" dirty="0">
                <a:solidFill>
                  <a:schemeClr val="accent4"/>
                </a:solidFill>
              </a:rPr>
              <a:t>本秘密情報を、本共同研究以外の目的に使用してはならない</a:t>
            </a:r>
            <a:r>
              <a:rPr lang="ja-JP" altLang="en-US" sz="2000" b="0" dirty="0"/>
              <a:t>。ただし、書面により事前に相手方の同意を得た場合はこの限りではない。</a:t>
            </a:r>
            <a:endParaRPr lang="en-US" altLang="ja-JP" sz="2000" b="0" dirty="0"/>
          </a:p>
          <a:p>
            <a:r>
              <a:rPr lang="en-US" altLang="ja-JP" sz="2000" b="0" dirty="0"/>
              <a:t>3. </a:t>
            </a:r>
            <a:r>
              <a:rPr lang="ja-JP" altLang="en-US" sz="2000" b="0" dirty="0"/>
              <a:t>前</a:t>
            </a:r>
            <a:r>
              <a:rPr lang="en-US" altLang="ja-JP" sz="2000" b="0" dirty="0"/>
              <a:t>2</a:t>
            </a:r>
            <a:r>
              <a:rPr lang="ja-JP" altLang="en-US" sz="2000" b="0" dirty="0"/>
              <a:t>項の</a:t>
            </a:r>
            <a:r>
              <a:rPr lang="ja-JP" altLang="en-US" sz="2000" dirty="0">
                <a:solidFill>
                  <a:schemeClr val="accent4"/>
                </a:solidFill>
              </a:rPr>
              <a:t>有効期間は</a:t>
            </a:r>
            <a:r>
              <a:rPr lang="ja-JP" altLang="en-US" sz="2000" b="0" dirty="0"/>
              <a:t>、第</a:t>
            </a:r>
            <a:r>
              <a:rPr lang="en-US" altLang="ja-JP" sz="2000" b="0" dirty="0"/>
              <a:t>3</a:t>
            </a:r>
            <a:r>
              <a:rPr lang="ja-JP" altLang="en-US" sz="2000" b="0" dirty="0"/>
              <a:t>条の本共同研究を開始した日から研究が完了した日の翌日又は本共同研究を中止した日の翌日から起算して</a:t>
            </a:r>
            <a:r>
              <a:rPr lang="en-US" altLang="ja-JP" sz="2000" b="0" dirty="0"/>
              <a:t>3</a:t>
            </a:r>
            <a:r>
              <a:rPr lang="ja-JP" altLang="en-US" sz="2000" b="0" dirty="0"/>
              <a:t>年間（</a:t>
            </a:r>
            <a:r>
              <a:rPr lang="en-US" altLang="ja-JP" sz="2000" dirty="0">
                <a:solidFill>
                  <a:schemeClr val="accent4"/>
                </a:solidFill>
              </a:rPr>
              <a:t>2027</a:t>
            </a:r>
            <a:r>
              <a:rPr lang="ja-JP" altLang="en-US" sz="2000" dirty="0">
                <a:solidFill>
                  <a:schemeClr val="accent4"/>
                </a:solidFill>
              </a:rPr>
              <a:t>年</a:t>
            </a:r>
            <a:r>
              <a:rPr lang="en-US" altLang="ja-JP" sz="2000" dirty="0">
                <a:solidFill>
                  <a:schemeClr val="accent4"/>
                </a:solidFill>
              </a:rPr>
              <a:t>3</a:t>
            </a:r>
            <a:r>
              <a:rPr lang="ja-JP" altLang="en-US" sz="2000" dirty="0">
                <a:solidFill>
                  <a:schemeClr val="accent4"/>
                </a:solidFill>
              </a:rPr>
              <a:t>月</a:t>
            </a:r>
            <a:r>
              <a:rPr lang="en-US" altLang="ja-JP" sz="2000" dirty="0">
                <a:solidFill>
                  <a:schemeClr val="accent4"/>
                </a:solidFill>
              </a:rPr>
              <a:t>31</a:t>
            </a:r>
            <a:r>
              <a:rPr lang="ja-JP" altLang="en-US" sz="2000" dirty="0">
                <a:solidFill>
                  <a:schemeClr val="accent4"/>
                </a:solidFill>
              </a:rPr>
              <a:t>日まで</a:t>
            </a:r>
            <a:r>
              <a:rPr lang="ja-JP" altLang="en-US" sz="2000" b="0" dirty="0"/>
              <a:t>）とする。ただし、甲乙協議の上、この期間を延長し、又は短縮することができるものとする。</a:t>
            </a:r>
            <a:endParaRPr lang="en-US" altLang="ja-JP" sz="2000" b="0" dirty="0"/>
          </a:p>
        </p:txBody>
      </p:sp>
      <p:sp>
        <p:nvSpPr>
          <p:cNvPr id="5" name="テキスト ボックス 4">
            <a:extLst>
              <a:ext uri="{FF2B5EF4-FFF2-40B4-BE49-F238E27FC236}">
                <a16:creationId xmlns:a16="http://schemas.microsoft.com/office/drawing/2014/main" id="{B16185EC-6548-EB76-D4BD-211149D9C663}"/>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a:t>
            </a:r>
            <a:r>
              <a:rPr lang="en-US" altLang="ja-JP" sz="1600" b="1" dirty="0">
                <a:solidFill>
                  <a:schemeClr val="bg1"/>
                </a:solidFill>
              </a:rPr>
              <a:t>4. </a:t>
            </a:r>
            <a:r>
              <a:rPr kumimoji="1" lang="ja-JP" altLang="en-US" sz="1600" b="1" dirty="0">
                <a:solidFill>
                  <a:schemeClr val="bg1"/>
                </a:solidFill>
              </a:rPr>
              <a:t>契約条項と今後の活動</a:t>
            </a:r>
          </a:p>
        </p:txBody>
      </p:sp>
      <p:sp>
        <p:nvSpPr>
          <p:cNvPr id="6" name="吹き出し: 四角形 5">
            <a:extLst>
              <a:ext uri="{FF2B5EF4-FFF2-40B4-BE49-F238E27FC236}">
                <a16:creationId xmlns:a16="http://schemas.microsoft.com/office/drawing/2014/main" id="{570527AD-7452-0D37-B01D-C93B8BF28F4D}"/>
              </a:ext>
            </a:extLst>
          </p:cNvPr>
          <p:cNvSpPr/>
          <p:nvPr/>
        </p:nvSpPr>
        <p:spPr>
          <a:xfrm>
            <a:off x="6217117" y="134656"/>
            <a:ext cx="4121621" cy="608451"/>
          </a:xfrm>
          <a:prstGeom prst="wedgeRectCallout">
            <a:avLst>
              <a:gd name="adj1" fmla="val 27489"/>
              <a:gd name="adj2" fmla="val 9303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資料の</a:t>
            </a:r>
            <a:r>
              <a:rPr kumimoji="1" lang="en-US" altLang="ja-JP" dirty="0">
                <a:solidFill>
                  <a:schemeClr val="tx1"/>
                </a:solidFill>
              </a:rPr>
              <a:t>Confidential</a:t>
            </a:r>
            <a:r>
              <a:rPr kumimoji="1" lang="ja-JP" altLang="en-US" dirty="0">
                <a:solidFill>
                  <a:schemeClr val="tx1"/>
                </a:solidFill>
              </a:rPr>
              <a:t>と書いてあるスライドはこれに該当します。</a:t>
            </a:r>
          </a:p>
        </p:txBody>
      </p:sp>
      <p:sp>
        <p:nvSpPr>
          <p:cNvPr id="7" name="テキスト ボックス 6">
            <a:extLst>
              <a:ext uri="{FF2B5EF4-FFF2-40B4-BE49-F238E27FC236}">
                <a16:creationId xmlns:a16="http://schemas.microsoft.com/office/drawing/2014/main" id="{E83978BD-79E0-C351-9D22-AB1C5911D267}"/>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19011481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a:t>
            </a:r>
            <a:r>
              <a:rPr lang="ja-JP" altLang="en-US" sz="2800" dirty="0"/>
              <a:t>第</a:t>
            </a:r>
            <a:r>
              <a:rPr lang="en-US" altLang="ja-JP" sz="2800" dirty="0"/>
              <a:t>18</a:t>
            </a:r>
            <a:r>
              <a:rPr lang="ja-JP" altLang="en-US" sz="2800" dirty="0"/>
              <a:t>条　研究成果の取り扱い</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64</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en-US" altLang="ja-JP" sz="2000" b="0" dirty="0"/>
              <a:t>1. </a:t>
            </a:r>
            <a:r>
              <a:rPr lang="ja-JP" altLang="en-US" sz="2000" b="0" dirty="0"/>
              <a:t>甲及び乙は、本共同研究が完了した日の翌日から起算して</a:t>
            </a:r>
            <a:r>
              <a:rPr lang="en-US" altLang="ja-JP" sz="2000" b="0" dirty="0"/>
              <a:t>3</a:t>
            </a:r>
            <a:r>
              <a:rPr lang="ja-JP" altLang="en-US" sz="2000" b="0" dirty="0"/>
              <a:t>か月以降（</a:t>
            </a:r>
            <a:r>
              <a:rPr lang="en-US" altLang="ja-JP" sz="2000" dirty="0">
                <a:solidFill>
                  <a:schemeClr val="accent4"/>
                </a:solidFill>
              </a:rPr>
              <a:t>2024</a:t>
            </a:r>
            <a:r>
              <a:rPr lang="ja-JP" altLang="en-US" sz="2000" dirty="0">
                <a:solidFill>
                  <a:schemeClr val="accent4"/>
                </a:solidFill>
              </a:rPr>
              <a:t>年</a:t>
            </a:r>
            <a:r>
              <a:rPr lang="en-US" altLang="ja-JP" sz="2000" dirty="0">
                <a:solidFill>
                  <a:schemeClr val="accent4"/>
                </a:solidFill>
              </a:rPr>
              <a:t>6</a:t>
            </a:r>
            <a:r>
              <a:rPr lang="ja-JP" altLang="en-US" sz="2000" dirty="0">
                <a:solidFill>
                  <a:schemeClr val="accent4"/>
                </a:solidFill>
              </a:rPr>
              <a:t>月</a:t>
            </a:r>
            <a:r>
              <a:rPr lang="en-US" altLang="ja-JP" sz="2000" dirty="0">
                <a:solidFill>
                  <a:schemeClr val="accent4"/>
                </a:solidFill>
              </a:rPr>
              <a:t>1</a:t>
            </a:r>
            <a:r>
              <a:rPr lang="ja-JP" altLang="en-US" sz="2000" dirty="0">
                <a:solidFill>
                  <a:schemeClr val="accent4"/>
                </a:solidFill>
              </a:rPr>
              <a:t>日以降</a:t>
            </a:r>
            <a:r>
              <a:rPr lang="ja-JP" altLang="en-US" sz="2000" b="0" dirty="0"/>
              <a:t>）、本共同研究によって得られた研究成果について、第</a:t>
            </a:r>
            <a:r>
              <a:rPr lang="en-US" altLang="ja-JP" sz="2000" b="0" dirty="0"/>
              <a:t>6</a:t>
            </a:r>
            <a:r>
              <a:rPr lang="ja-JP" altLang="en-US" sz="2000" b="0" dirty="0"/>
              <a:t>条及び第</a:t>
            </a:r>
            <a:r>
              <a:rPr lang="en-US" altLang="ja-JP" sz="2000" b="0" dirty="0"/>
              <a:t>17</a:t>
            </a:r>
            <a:r>
              <a:rPr lang="ja-JP" altLang="en-US" sz="2000" b="0" dirty="0"/>
              <a:t>条で規定する秘密保持の義務を順守した上で開示、発表若しくは公開すること（以下「</a:t>
            </a:r>
            <a:r>
              <a:rPr lang="ja-JP" altLang="en-US" sz="2000" dirty="0">
                <a:solidFill>
                  <a:schemeClr val="accent4"/>
                </a:solidFill>
              </a:rPr>
              <a:t>研究成果等の公表</a:t>
            </a:r>
            <a:r>
              <a:rPr lang="ja-JP" altLang="en-US" sz="2000" b="0" dirty="0"/>
              <a:t>」という）</a:t>
            </a:r>
            <a:r>
              <a:rPr lang="ja-JP" altLang="en-US" sz="2000" dirty="0">
                <a:solidFill>
                  <a:schemeClr val="accent4"/>
                </a:solidFill>
              </a:rPr>
              <a:t>ができるものとする</a:t>
            </a:r>
            <a:r>
              <a:rPr lang="ja-JP" altLang="en-US" sz="2000" b="0" dirty="0"/>
              <a:t>。ただし、研究成果の公表という大学の社会的使命を踏まえ、相手方の同意を得た場合には、公表時期を早めることができるものとする。</a:t>
            </a:r>
            <a:endParaRPr lang="en-US" altLang="ja-JP" sz="2000" b="0" dirty="0"/>
          </a:p>
          <a:p>
            <a:r>
              <a:rPr lang="en-US" altLang="ja-JP" sz="2000" b="0" dirty="0"/>
              <a:t>2. </a:t>
            </a:r>
            <a:r>
              <a:rPr lang="ja-JP" altLang="en-US" sz="2000" dirty="0">
                <a:solidFill>
                  <a:schemeClr val="accent1"/>
                </a:solidFill>
              </a:rPr>
              <a:t>前項の場合</a:t>
            </a:r>
            <a:r>
              <a:rPr lang="ja-JP" altLang="en-US" sz="2000" b="0" dirty="0"/>
              <a:t>、公表を希望する甲及び乙（以下「</a:t>
            </a:r>
            <a:r>
              <a:rPr lang="ja-JP" altLang="en-US" sz="2000" dirty="0">
                <a:solidFill>
                  <a:schemeClr val="accent4"/>
                </a:solidFill>
              </a:rPr>
              <a:t>公表希望当事者</a:t>
            </a:r>
            <a:r>
              <a:rPr lang="ja-JP" altLang="en-US" sz="2000" b="0" dirty="0"/>
              <a:t>」という）</a:t>
            </a:r>
            <a:r>
              <a:rPr lang="ja-JP" altLang="en-US" sz="2000" dirty="0">
                <a:solidFill>
                  <a:schemeClr val="accent4"/>
                </a:solidFill>
              </a:rPr>
              <a:t>は</a:t>
            </a:r>
            <a:r>
              <a:rPr lang="ja-JP" altLang="en-US" sz="2000" b="0" dirty="0"/>
              <a:t>、研究成果の公表等を行おうとする日の</a:t>
            </a:r>
            <a:r>
              <a:rPr lang="en-US" altLang="ja-JP" sz="2000" dirty="0">
                <a:solidFill>
                  <a:schemeClr val="accent4"/>
                </a:solidFill>
              </a:rPr>
              <a:t>30</a:t>
            </a:r>
            <a:r>
              <a:rPr lang="ja-JP" altLang="en-US" sz="2000" dirty="0">
                <a:solidFill>
                  <a:schemeClr val="accent4"/>
                </a:solidFill>
              </a:rPr>
              <a:t>日前までにその内容を書面にて相手方に通知</a:t>
            </a:r>
            <a:r>
              <a:rPr lang="ja-JP" altLang="en-US" sz="2000" b="0" dirty="0"/>
              <a:t>しなければならない。また、公表希望当事者は、事前の書面による了解を得た上で、その内容が本共同研究の結果得られたものであることを明示することができる。</a:t>
            </a:r>
            <a:endParaRPr lang="en-US" altLang="ja-JP" sz="2000" b="0" dirty="0"/>
          </a:p>
          <a:p>
            <a:r>
              <a:rPr lang="en-US" altLang="ja-JP" sz="2000" b="0" dirty="0"/>
              <a:t>3. </a:t>
            </a:r>
            <a:r>
              <a:rPr lang="ja-JP" altLang="en-US" sz="2000" dirty="0">
                <a:solidFill>
                  <a:schemeClr val="accent4"/>
                </a:solidFill>
              </a:rPr>
              <a:t>通知を受けた相手方は</a:t>
            </a:r>
            <a:r>
              <a:rPr lang="ja-JP" altLang="en-US" sz="2000" b="0" dirty="0"/>
              <a:t>、前項の通知の内容に、</a:t>
            </a:r>
            <a:r>
              <a:rPr lang="ja-JP" altLang="en-US" sz="2000" dirty="0">
                <a:solidFill>
                  <a:schemeClr val="accent4"/>
                </a:solidFill>
              </a:rPr>
              <a:t>研究成果の公表等が将来期待される利益を侵害する恐れがあると判断されるとき</a:t>
            </a:r>
            <a:r>
              <a:rPr lang="ja-JP" altLang="en-US" sz="2000" b="0" dirty="0"/>
              <a:t>は当該通知受理後</a:t>
            </a:r>
            <a:r>
              <a:rPr lang="en-US" altLang="ja-JP" sz="2000" dirty="0">
                <a:solidFill>
                  <a:schemeClr val="accent4"/>
                </a:solidFill>
              </a:rPr>
              <a:t>14</a:t>
            </a:r>
            <a:r>
              <a:rPr lang="ja-JP" altLang="en-US" sz="2000" dirty="0">
                <a:solidFill>
                  <a:schemeClr val="accent4"/>
                </a:solidFill>
              </a:rPr>
              <a:t>日以内に</a:t>
            </a:r>
            <a:r>
              <a:rPr lang="ja-JP" altLang="en-US" sz="2000" b="0" dirty="0"/>
              <a:t>開示、発表若しくは公開される</a:t>
            </a:r>
            <a:r>
              <a:rPr lang="ja-JP" altLang="en-US" sz="2000" dirty="0">
                <a:solidFill>
                  <a:schemeClr val="accent4"/>
                </a:solidFill>
              </a:rPr>
              <a:t>技術情報の修正を書面にて公表希望当事者に通知</a:t>
            </a:r>
            <a:r>
              <a:rPr lang="ja-JP" altLang="en-US" sz="2000" b="0" dirty="0"/>
              <a:t>するものとし、</a:t>
            </a:r>
            <a:r>
              <a:rPr lang="ja-JP" altLang="en-US" sz="2000" dirty="0">
                <a:solidFill>
                  <a:schemeClr val="accent4"/>
                </a:solidFill>
              </a:rPr>
              <a:t>公表希望当事者は、相手方と十分な協議</a:t>
            </a:r>
            <a:r>
              <a:rPr lang="ja-JP" altLang="en-US" sz="2000" b="0" dirty="0"/>
              <a:t>をしなくてはならない。公表希望当事者は、研究成果の公表等により将来期待される利益を侵害する恐れがあると判断される部分については、相手方の同意なく、公表してはならない。ただし、相手方は、正当な理由なく、かかる同意を拒んではならない。</a:t>
            </a:r>
            <a:endParaRPr lang="en-US" altLang="ja-JP" sz="2000" b="0" dirty="0"/>
          </a:p>
          <a:p>
            <a:r>
              <a:rPr lang="en-US" altLang="ja-JP" sz="2000" b="0" dirty="0"/>
              <a:t>4. </a:t>
            </a:r>
            <a:r>
              <a:rPr lang="ja-JP" altLang="en-US" sz="2000" b="0" dirty="0"/>
              <a:t>第</a:t>
            </a:r>
            <a:r>
              <a:rPr lang="en-US" altLang="ja-JP" sz="2000" b="0" dirty="0"/>
              <a:t>2</a:t>
            </a:r>
            <a:r>
              <a:rPr lang="ja-JP" altLang="en-US" sz="2000" b="0" dirty="0"/>
              <a:t>項の通知しなければならない期間は、前条第</a:t>
            </a:r>
            <a:r>
              <a:rPr lang="en-US" altLang="ja-JP" sz="2000" b="0" dirty="0"/>
              <a:t>3</a:t>
            </a:r>
            <a:r>
              <a:rPr lang="ja-JP" altLang="en-US" sz="2000" b="0" dirty="0"/>
              <a:t>項に規定する秘密保持期間（</a:t>
            </a:r>
            <a:r>
              <a:rPr lang="en-US" altLang="ja-JP" sz="2000" dirty="0">
                <a:solidFill>
                  <a:schemeClr val="accent4"/>
                </a:solidFill>
              </a:rPr>
              <a:t>2027</a:t>
            </a:r>
            <a:r>
              <a:rPr lang="ja-JP" altLang="en-US" sz="2000" dirty="0">
                <a:solidFill>
                  <a:schemeClr val="accent4"/>
                </a:solidFill>
              </a:rPr>
              <a:t>年</a:t>
            </a:r>
            <a:r>
              <a:rPr lang="en-US" altLang="ja-JP" sz="2000" dirty="0">
                <a:solidFill>
                  <a:schemeClr val="accent4"/>
                </a:solidFill>
              </a:rPr>
              <a:t>3</a:t>
            </a:r>
            <a:r>
              <a:rPr lang="ja-JP" altLang="en-US" sz="2000" dirty="0">
                <a:solidFill>
                  <a:schemeClr val="accent4"/>
                </a:solidFill>
              </a:rPr>
              <a:t>月</a:t>
            </a:r>
            <a:r>
              <a:rPr lang="en-US" altLang="ja-JP" sz="2000" dirty="0">
                <a:solidFill>
                  <a:schemeClr val="accent4"/>
                </a:solidFill>
              </a:rPr>
              <a:t>31</a:t>
            </a:r>
            <a:r>
              <a:rPr lang="ja-JP" altLang="en-US" sz="2000" dirty="0">
                <a:solidFill>
                  <a:schemeClr val="accent4"/>
                </a:solidFill>
              </a:rPr>
              <a:t>日まで</a:t>
            </a:r>
            <a:r>
              <a:rPr lang="ja-JP" altLang="en-US" sz="2000" b="0" dirty="0"/>
              <a:t>）とする。ただし、ノウハウについては、第</a:t>
            </a:r>
            <a:r>
              <a:rPr lang="en-US" altLang="ja-JP" sz="2000" b="0" dirty="0"/>
              <a:t>6</a:t>
            </a:r>
            <a:r>
              <a:rPr lang="ja-JP" altLang="en-US" sz="2000" b="0" dirty="0"/>
              <a:t>条第</a:t>
            </a:r>
            <a:r>
              <a:rPr lang="en-US" altLang="ja-JP" sz="2000" b="0" dirty="0"/>
              <a:t>3</a:t>
            </a:r>
            <a:r>
              <a:rPr lang="ja-JP" altLang="en-US" sz="2000" b="0" dirty="0"/>
              <a:t>項に定める期間とする。</a:t>
            </a:r>
            <a:endParaRPr lang="en-US" altLang="ja-JP" sz="2000" b="0" dirty="0"/>
          </a:p>
        </p:txBody>
      </p:sp>
      <p:sp>
        <p:nvSpPr>
          <p:cNvPr id="4" name="吹き出し: 四角形 3">
            <a:extLst>
              <a:ext uri="{FF2B5EF4-FFF2-40B4-BE49-F238E27FC236}">
                <a16:creationId xmlns:a16="http://schemas.microsoft.com/office/drawing/2014/main" id="{3FFA8C10-A0D0-046C-D435-4F84AD6BCB15}"/>
              </a:ext>
            </a:extLst>
          </p:cNvPr>
          <p:cNvSpPr/>
          <p:nvPr/>
        </p:nvSpPr>
        <p:spPr>
          <a:xfrm>
            <a:off x="2240651" y="2218845"/>
            <a:ext cx="3093350" cy="248130"/>
          </a:xfrm>
          <a:prstGeom prst="wedgeRectCallout">
            <a:avLst>
              <a:gd name="adj1" fmla="val -53070"/>
              <a:gd name="adj2" fmla="val 491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研究成果等の公表をする場合</a:t>
            </a:r>
          </a:p>
        </p:txBody>
      </p:sp>
      <p:sp>
        <p:nvSpPr>
          <p:cNvPr id="5" name="テキスト ボックス 4">
            <a:extLst>
              <a:ext uri="{FF2B5EF4-FFF2-40B4-BE49-F238E27FC236}">
                <a16:creationId xmlns:a16="http://schemas.microsoft.com/office/drawing/2014/main" id="{B16185EC-6548-EB76-D4BD-211149D9C663}"/>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a:t>
            </a:r>
            <a:r>
              <a:rPr lang="en-US" altLang="ja-JP" sz="1600" b="1" dirty="0">
                <a:solidFill>
                  <a:schemeClr val="bg1"/>
                </a:solidFill>
              </a:rPr>
              <a:t>4. </a:t>
            </a:r>
            <a:r>
              <a:rPr kumimoji="1" lang="ja-JP" altLang="en-US" sz="1600" b="1" dirty="0">
                <a:solidFill>
                  <a:schemeClr val="bg1"/>
                </a:solidFill>
              </a:rPr>
              <a:t>契約条項と今後の活動</a:t>
            </a:r>
          </a:p>
        </p:txBody>
      </p:sp>
      <p:sp>
        <p:nvSpPr>
          <p:cNvPr id="6" name="吹き出し: 四角形 5">
            <a:extLst>
              <a:ext uri="{FF2B5EF4-FFF2-40B4-BE49-F238E27FC236}">
                <a16:creationId xmlns:a16="http://schemas.microsoft.com/office/drawing/2014/main" id="{4EF5068B-47C0-0BFA-B14A-D087E51DED15}"/>
              </a:ext>
            </a:extLst>
          </p:cNvPr>
          <p:cNvSpPr/>
          <p:nvPr/>
        </p:nvSpPr>
        <p:spPr>
          <a:xfrm>
            <a:off x="6491220" y="103341"/>
            <a:ext cx="3876676" cy="608451"/>
          </a:xfrm>
          <a:prstGeom prst="wedgeRectCallout">
            <a:avLst>
              <a:gd name="adj1" fmla="val 15327"/>
              <a:gd name="adj2" fmla="val 7738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研究成果の公表は、</a:t>
            </a:r>
            <a:r>
              <a:rPr kumimoji="1" lang="en-US" altLang="ja-JP" dirty="0">
                <a:solidFill>
                  <a:schemeClr val="tx1"/>
                </a:solidFill>
              </a:rPr>
              <a:t>1</a:t>
            </a:r>
            <a:r>
              <a:rPr kumimoji="1" lang="ja-JP" altLang="en-US" dirty="0">
                <a:solidFill>
                  <a:schemeClr val="tx1"/>
                </a:solidFill>
              </a:rPr>
              <a:t>か月前までに書面にて相手に通知する必要があります。</a:t>
            </a:r>
          </a:p>
        </p:txBody>
      </p:sp>
      <p:sp>
        <p:nvSpPr>
          <p:cNvPr id="7" name="テキスト ボックス 6">
            <a:extLst>
              <a:ext uri="{FF2B5EF4-FFF2-40B4-BE49-F238E27FC236}">
                <a16:creationId xmlns:a16="http://schemas.microsoft.com/office/drawing/2014/main" id="{69F40DE7-15AF-792A-FF6A-B41FEB842F42}"/>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236550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共同研究の概要</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アプローチ</a:t>
            </a:r>
            <a:endParaRPr lang="en-US" dirty="0"/>
          </a:p>
        </p:txBody>
      </p:sp>
      <p:sp>
        <p:nvSpPr>
          <p:cNvPr id="38" name="四角形: 角を丸くする 37">
            <a:extLst>
              <a:ext uri="{FF2B5EF4-FFF2-40B4-BE49-F238E27FC236}">
                <a16:creationId xmlns:a16="http://schemas.microsoft.com/office/drawing/2014/main" id="{D0FA624F-1F86-41BE-82BF-0867D8AC9089}"/>
              </a:ext>
            </a:extLst>
          </p:cNvPr>
          <p:cNvSpPr/>
          <p:nvPr/>
        </p:nvSpPr>
        <p:spPr>
          <a:xfrm>
            <a:off x="1469985" y="2385179"/>
            <a:ext cx="5910137" cy="309353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6FCBFA2F-FBBD-4517-A68F-EA176320B6F6}"/>
              </a:ext>
            </a:extLst>
          </p:cNvPr>
          <p:cNvSpPr/>
          <p:nvPr/>
        </p:nvSpPr>
        <p:spPr>
          <a:xfrm>
            <a:off x="4719937" y="2448419"/>
            <a:ext cx="6079243" cy="309755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四角形: 角を丸くする 41">
            <a:extLst>
              <a:ext uri="{FF2B5EF4-FFF2-40B4-BE49-F238E27FC236}">
                <a16:creationId xmlns:a16="http://schemas.microsoft.com/office/drawing/2014/main" id="{550A2F88-F2DD-40CE-917F-EFA6B11053DF}"/>
              </a:ext>
            </a:extLst>
          </p:cNvPr>
          <p:cNvSpPr/>
          <p:nvPr/>
        </p:nvSpPr>
        <p:spPr>
          <a:xfrm>
            <a:off x="1377387" y="1123833"/>
            <a:ext cx="9525965" cy="28265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11838DE-7EE7-4273-A7B2-8C45E35EA56E}"/>
              </a:ext>
            </a:extLst>
          </p:cNvPr>
          <p:cNvSpPr txBox="1"/>
          <p:nvPr/>
        </p:nvSpPr>
        <p:spPr>
          <a:xfrm>
            <a:off x="4723428" y="4336047"/>
            <a:ext cx="2646878" cy="646331"/>
          </a:xfrm>
          <a:prstGeom prst="rect">
            <a:avLst/>
          </a:prstGeom>
          <a:noFill/>
        </p:spPr>
        <p:txBody>
          <a:bodyPr wrap="none" rtlCol="0">
            <a:spAutoFit/>
          </a:bodyPr>
          <a:lstStyle/>
          <a:p>
            <a:pPr algn="ctr"/>
            <a:r>
              <a:rPr kumimoji="1" lang="en-US" altLang="ja-JP" dirty="0"/>
              <a:t>DDMO</a:t>
            </a:r>
          </a:p>
          <a:p>
            <a:pPr algn="ctr"/>
            <a:r>
              <a:rPr kumimoji="1" lang="en-US" altLang="ja-JP" dirty="0"/>
              <a:t>(</a:t>
            </a:r>
            <a:r>
              <a:rPr kumimoji="1" lang="ja-JP" altLang="en-US" dirty="0"/>
              <a:t>線型・混合整数・有制約</a:t>
            </a:r>
            <a:r>
              <a:rPr kumimoji="1" lang="en-US" altLang="ja-JP" dirty="0"/>
              <a:t>)</a:t>
            </a:r>
          </a:p>
        </p:txBody>
      </p:sp>
      <p:sp>
        <p:nvSpPr>
          <p:cNvPr id="44" name="テキスト ボックス 43">
            <a:extLst>
              <a:ext uri="{FF2B5EF4-FFF2-40B4-BE49-F238E27FC236}">
                <a16:creationId xmlns:a16="http://schemas.microsoft.com/office/drawing/2014/main" id="{3511551E-7FC1-4543-B58B-AC4D883E574A}"/>
              </a:ext>
            </a:extLst>
          </p:cNvPr>
          <p:cNvSpPr txBox="1"/>
          <p:nvPr/>
        </p:nvSpPr>
        <p:spPr>
          <a:xfrm>
            <a:off x="2057545" y="2946303"/>
            <a:ext cx="2262158" cy="369332"/>
          </a:xfrm>
          <a:prstGeom prst="rect">
            <a:avLst/>
          </a:prstGeom>
          <a:noFill/>
        </p:spPr>
        <p:txBody>
          <a:bodyPr wrap="none" rtlCol="0">
            <a:spAutoFit/>
          </a:bodyPr>
          <a:lstStyle/>
          <a:p>
            <a:r>
              <a:rPr kumimoji="1" lang="ja-JP" altLang="en-US" b="1" dirty="0"/>
              <a:t>有制約大域的最適化</a:t>
            </a:r>
          </a:p>
        </p:txBody>
      </p:sp>
      <p:sp>
        <p:nvSpPr>
          <p:cNvPr id="45" name="角丸四角形 11">
            <a:extLst>
              <a:ext uri="{FF2B5EF4-FFF2-40B4-BE49-F238E27FC236}">
                <a16:creationId xmlns:a16="http://schemas.microsoft.com/office/drawing/2014/main" id="{6A053687-F846-4A9B-A484-972A048F24AD}"/>
              </a:ext>
            </a:extLst>
          </p:cNvPr>
          <p:cNvSpPr/>
          <p:nvPr/>
        </p:nvSpPr>
        <p:spPr>
          <a:xfrm>
            <a:off x="5132815" y="857096"/>
            <a:ext cx="1894705" cy="45352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非線型（非凸）</a:t>
            </a:r>
          </a:p>
        </p:txBody>
      </p:sp>
      <p:sp>
        <p:nvSpPr>
          <p:cNvPr id="46" name="角丸四角形 12">
            <a:extLst>
              <a:ext uri="{FF2B5EF4-FFF2-40B4-BE49-F238E27FC236}">
                <a16:creationId xmlns:a16="http://schemas.microsoft.com/office/drawing/2014/main" id="{755BF8A8-22AB-4E7A-819B-DE061F89F9E3}"/>
              </a:ext>
            </a:extLst>
          </p:cNvPr>
          <p:cNvSpPr/>
          <p:nvPr/>
        </p:nvSpPr>
        <p:spPr>
          <a:xfrm>
            <a:off x="3324136" y="5337075"/>
            <a:ext cx="915947" cy="369332"/>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有制約</a:t>
            </a:r>
          </a:p>
        </p:txBody>
      </p:sp>
      <p:sp>
        <p:nvSpPr>
          <p:cNvPr id="47" name="角丸四角形 13">
            <a:extLst>
              <a:ext uri="{FF2B5EF4-FFF2-40B4-BE49-F238E27FC236}">
                <a16:creationId xmlns:a16="http://schemas.microsoft.com/office/drawing/2014/main" id="{F7E6A5C5-EE87-4BEF-BAF5-7E058602DAA4}"/>
              </a:ext>
            </a:extLst>
          </p:cNvPr>
          <p:cNvSpPr/>
          <p:nvPr/>
        </p:nvSpPr>
        <p:spPr>
          <a:xfrm>
            <a:off x="7800622" y="5284835"/>
            <a:ext cx="1216379" cy="369332"/>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混合整数</a:t>
            </a:r>
          </a:p>
        </p:txBody>
      </p:sp>
      <p:sp>
        <p:nvSpPr>
          <p:cNvPr id="48" name="右矢印 1">
            <a:extLst>
              <a:ext uri="{FF2B5EF4-FFF2-40B4-BE49-F238E27FC236}">
                <a16:creationId xmlns:a16="http://schemas.microsoft.com/office/drawing/2014/main" id="{E52F31C2-1ED7-49AA-B9D0-3D23A96BE753}"/>
              </a:ext>
            </a:extLst>
          </p:cNvPr>
          <p:cNvSpPr/>
          <p:nvPr/>
        </p:nvSpPr>
        <p:spPr>
          <a:xfrm rot="10800000">
            <a:off x="7126942" y="2929482"/>
            <a:ext cx="490285" cy="394910"/>
          </a:xfrm>
          <a:prstGeom prst="rightArrow">
            <a:avLst/>
          </a:prstGeom>
          <a:solidFill>
            <a:schemeClr val="accent3">
              <a:lumMod val="40000"/>
              <a:lumOff val="60000"/>
            </a:schemeClr>
          </a:solidFill>
          <a:ln>
            <a:solidFill>
              <a:schemeClr val="accent3">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9" name="右矢印 21">
            <a:extLst>
              <a:ext uri="{FF2B5EF4-FFF2-40B4-BE49-F238E27FC236}">
                <a16:creationId xmlns:a16="http://schemas.microsoft.com/office/drawing/2014/main" id="{4D257982-C152-4C86-AC91-3825F2C37BD9}"/>
              </a:ext>
            </a:extLst>
          </p:cNvPr>
          <p:cNvSpPr/>
          <p:nvPr/>
        </p:nvSpPr>
        <p:spPr>
          <a:xfrm rot="10800000" flipH="1">
            <a:off x="4489344" y="2929021"/>
            <a:ext cx="490285" cy="39491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0" name="線吹き出し 1 2">
            <a:extLst>
              <a:ext uri="{FF2B5EF4-FFF2-40B4-BE49-F238E27FC236}">
                <a16:creationId xmlns:a16="http://schemas.microsoft.com/office/drawing/2014/main" id="{D2F11141-D80C-4330-BB43-6EC909C59F95}"/>
              </a:ext>
            </a:extLst>
          </p:cNvPr>
          <p:cNvSpPr/>
          <p:nvPr/>
        </p:nvSpPr>
        <p:spPr>
          <a:xfrm>
            <a:off x="1976520" y="1601698"/>
            <a:ext cx="2593549" cy="690821"/>
          </a:xfrm>
          <a:prstGeom prst="callout1">
            <a:avLst>
              <a:gd name="adj1" fmla="val 95246"/>
              <a:gd name="adj2" fmla="val 49393"/>
              <a:gd name="adj3" fmla="val 183659"/>
              <a:gd name="adj4" fmla="val 100117"/>
            </a:avLst>
          </a:prstGeom>
          <a:solidFill>
            <a:schemeClr val="accent2">
              <a:lumMod val="40000"/>
              <a:lumOff val="60000"/>
            </a:schemeClr>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t>O1. </a:t>
            </a:r>
            <a:r>
              <a:rPr kumimoji="1" lang="ja-JP" altLang="en-US" dirty="0"/>
              <a:t>非凸・連続・有制約からのアプローチ</a:t>
            </a:r>
          </a:p>
        </p:txBody>
      </p:sp>
      <p:sp>
        <p:nvSpPr>
          <p:cNvPr id="51" name="線吹き出し 1 2">
            <a:extLst>
              <a:ext uri="{FF2B5EF4-FFF2-40B4-BE49-F238E27FC236}">
                <a16:creationId xmlns:a16="http://schemas.microsoft.com/office/drawing/2014/main" id="{AF64E8BF-6919-4172-8563-3695814CAD57}"/>
              </a:ext>
            </a:extLst>
          </p:cNvPr>
          <p:cNvSpPr/>
          <p:nvPr/>
        </p:nvSpPr>
        <p:spPr>
          <a:xfrm>
            <a:off x="7590368" y="1599105"/>
            <a:ext cx="3115580" cy="690821"/>
          </a:xfrm>
          <a:prstGeom prst="callout1">
            <a:avLst>
              <a:gd name="adj1" fmla="val 100026"/>
              <a:gd name="adj2" fmla="val 53600"/>
              <a:gd name="adj3" fmla="val 183657"/>
              <a:gd name="adj4" fmla="val -5373"/>
            </a:avLst>
          </a:prstGeom>
          <a:solidFill>
            <a:schemeClr val="accent3">
              <a:lumMod val="60000"/>
              <a:lumOff val="40000"/>
            </a:schemeClr>
          </a:solidFill>
          <a:ln>
            <a:solidFill>
              <a:schemeClr val="accent3"/>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t>O2</a:t>
            </a:r>
            <a:r>
              <a:rPr kumimoji="1" lang="en-US" altLang="ja-JP" dirty="0"/>
              <a:t>. </a:t>
            </a:r>
            <a:r>
              <a:rPr kumimoji="1" lang="ja-JP" altLang="en-US" dirty="0"/>
              <a:t>非凸・混合整数・無制約</a:t>
            </a:r>
            <a:endParaRPr kumimoji="1" lang="en-US" altLang="ja-JP" dirty="0"/>
          </a:p>
          <a:p>
            <a:pPr algn="ctr"/>
            <a:r>
              <a:rPr kumimoji="1" lang="ja-JP" altLang="en-US" dirty="0"/>
              <a:t>からのアプローチ</a:t>
            </a:r>
          </a:p>
        </p:txBody>
      </p:sp>
      <p:sp>
        <p:nvSpPr>
          <p:cNvPr id="52" name="右矢印 21">
            <a:extLst>
              <a:ext uri="{FF2B5EF4-FFF2-40B4-BE49-F238E27FC236}">
                <a16:creationId xmlns:a16="http://schemas.microsoft.com/office/drawing/2014/main" id="{C40F810C-9EE1-47D3-8D4C-E8D732971E93}"/>
              </a:ext>
            </a:extLst>
          </p:cNvPr>
          <p:cNvSpPr/>
          <p:nvPr/>
        </p:nvSpPr>
        <p:spPr>
          <a:xfrm rot="5400000" flipH="1">
            <a:off x="5789072" y="3723007"/>
            <a:ext cx="490285" cy="394910"/>
          </a:xfrm>
          <a:prstGeom prst="rightArrow">
            <a:avLst/>
          </a:prstGeom>
          <a:noFill/>
          <a:ln w="19050">
            <a:solidFill>
              <a:schemeClr val="tx1">
                <a:lumMod val="65000"/>
                <a:lumOff val="35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1A942E07-C323-4FF0-B7E7-88C8624F5911}"/>
              </a:ext>
            </a:extLst>
          </p:cNvPr>
          <p:cNvSpPr txBox="1"/>
          <p:nvPr/>
        </p:nvSpPr>
        <p:spPr>
          <a:xfrm>
            <a:off x="4949088" y="3336413"/>
            <a:ext cx="2233304" cy="369332"/>
          </a:xfrm>
          <a:prstGeom prst="rect">
            <a:avLst/>
          </a:prstGeom>
          <a:noFill/>
        </p:spPr>
        <p:txBody>
          <a:bodyPr wrap="none" rtlCol="0">
            <a:spAutoFit/>
          </a:bodyPr>
          <a:lstStyle/>
          <a:p>
            <a:r>
              <a:rPr kumimoji="1" lang="ja-JP" altLang="en-US" b="1" dirty="0">
                <a:solidFill>
                  <a:schemeClr val="tx1">
                    <a:lumMod val="65000"/>
                    <a:lumOff val="35000"/>
                  </a:schemeClr>
                </a:solidFill>
              </a:rPr>
              <a:t>このまま拡張できない</a:t>
            </a:r>
          </a:p>
        </p:txBody>
      </p:sp>
      <p:sp>
        <p:nvSpPr>
          <p:cNvPr id="54" name="テキスト ボックス 53">
            <a:extLst>
              <a:ext uri="{FF2B5EF4-FFF2-40B4-BE49-F238E27FC236}">
                <a16:creationId xmlns:a16="http://schemas.microsoft.com/office/drawing/2014/main" id="{B1C43A0E-A81E-4FE2-AE9F-AAB1A0471BA3}"/>
              </a:ext>
            </a:extLst>
          </p:cNvPr>
          <p:cNvSpPr txBox="1"/>
          <p:nvPr/>
        </p:nvSpPr>
        <p:spPr>
          <a:xfrm>
            <a:off x="7873283" y="2941810"/>
            <a:ext cx="2185214" cy="369332"/>
          </a:xfrm>
          <a:prstGeom prst="rect">
            <a:avLst/>
          </a:prstGeom>
          <a:noFill/>
        </p:spPr>
        <p:txBody>
          <a:bodyPr wrap="none" rtlCol="0">
            <a:spAutoFit/>
          </a:bodyPr>
          <a:lstStyle/>
          <a:p>
            <a:r>
              <a:rPr kumimoji="1" lang="ja-JP" altLang="en-US" b="1" dirty="0"/>
              <a:t>凸緩和</a:t>
            </a:r>
            <a:r>
              <a:rPr kumimoji="1" lang="en-US" altLang="ja-JP" b="1" dirty="0"/>
              <a:t>&amp;</a:t>
            </a:r>
            <a:r>
              <a:rPr kumimoji="1" lang="ja-JP" altLang="en-US" b="1" dirty="0"/>
              <a:t>分枝限定法</a:t>
            </a:r>
          </a:p>
        </p:txBody>
      </p:sp>
      <p:sp>
        <p:nvSpPr>
          <p:cNvPr id="55" name="テキスト ボックス 54">
            <a:extLst>
              <a:ext uri="{FF2B5EF4-FFF2-40B4-BE49-F238E27FC236}">
                <a16:creationId xmlns:a16="http://schemas.microsoft.com/office/drawing/2014/main" id="{A907D721-AE57-4170-95FE-69F6AFA1267F}"/>
              </a:ext>
            </a:extLst>
          </p:cNvPr>
          <p:cNvSpPr txBox="1"/>
          <p:nvPr/>
        </p:nvSpPr>
        <p:spPr>
          <a:xfrm>
            <a:off x="2235927" y="4337774"/>
            <a:ext cx="1800493"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線型最適化／</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有制約</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6" name="テキスト ボックス 55">
            <a:extLst>
              <a:ext uri="{FF2B5EF4-FFF2-40B4-BE49-F238E27FC236}">
                <a16:creationId xmlns:a16="http://schemas.microsoft.com/office/drawing/2014/main" id="{480215C5-9A91-4DFA-9E3B-17184B0C574F}"/>
              </a:ext>
            </a:extLst>
          </p:cNvPr>
          <p:cNvSpPr txBox="1"/>
          <p:nvPr/>
        </p:nvSpPr>
        <p:spPr>
          <a:xfrm>
            <a:off x="7950229" y="4336048"/>
            <a:ext cx="2031325"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混合整数線型／</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混合整数</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7" name="テキスト ボックス 56">
            <a:extLst>
              <a:ext uri="{FF2B5EF4-FFF2-40B4-BE49-F238E27FC236}">
                <a16:creationId xmlns:a16="http://schemas.microsoft.com/office/drawing/2014/main" id="{CA4883E5-D7D8-4F7C-A222-ABE4285D057F}"/>
              </a:ext>
            </a:extLst>
          </p:cNvPr>
          <p:cNvSpPr txBox="1"/>
          <p:nvPr/>
        </p:nvSpPr>
        <p:spPr>
          <a:xfrm>
            <a:off x="4934661" y="1607704"/>
            <a:ext cx="2262158" cy="369332"/>
          </a:xfrm>
          <a:prstGeom prst="rect">
            <a:avLst/>
          </a:prstGeom>
          <a:noFill/>
        </p:spPr>
        <p:txBody>
          <a:bodyPr wrap="none" rtlCol="0">
            <a:spAutoFit/>
          </a:bodyPr>
          <a:lstStyle/>
          <a:p>
            <a:r>
              <a:rPr kumimoji="1" lang="ja-JP" altLang="en-US" dirty="0">
                <a:solidFill>
                  <a:schemeClr val="tx1">
                    <a:lumMod val="65000"/>
                    <a:lumOff val="35000"/>
                  </a:schemeClr>
                </a:solidFill>
              </a:rPr>
              <a:t>無制約大域的最適化</a:t>
            </a:r>
          </a:p>
        </p:txBody>
      </p:sp>
      <p:sp>
        <p:nvSpPr>
          <p:cNvPr id="58" name="正方形/長方形 57">
            <a:extLst>
              <a:ext uri="{FF2B5EF4-FFF2-40B4-BE49-F238E27FC236}">
                <a16:creationId xmlns:a16="http://schemas.microsoft.com/office/drawing/2014/main" id="{20B11859-31F8-486E-9172-B3AE242BD96E}"/>
              </a:ext>
            </a:extLst>
          </p:cNvPr>
          <p:cNvSpPr/>
          <p:nvPr/>
        </p:nvSpPr>
        <p:spPr>
          <a:xfrm>
            <a:off x="5379861" y="2785047"/>
            <a:ext cx="1308706" cy="465903"/>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ゴール</a:t>
            </a:r>
          </a:p>
        </p:txBody>
      </p:sp>
      <p:sp>
        <p:nvSpPr>
          <p:cNvPr id="59" name="吹き出し: 四角形 58">
            <a:extLst>
              <a:ext uri="{FF2B5EF4-FFF2-40B4-BE49-F238E27FC236}">
                <a16:creationId xmlns:a16="http://schemas.microsoft.com/office/drawing/2014/main" id="{E961424C-B9BE-4279-9052-040B7DD1D3DB}"/>
              </a:ext>
            </a:extLst>
          </p:cNvPr>
          <p:cNvSpPr/>
          <p:nvPr/>
        </p:nvSpPr>
        <p:spPr>
          <a:xfrm>
            <a:off x="7740651" y="5852543"/>
            <a:ext cx="2781819" cy="419119"/>
          </a:xfrm>
          <a:prstGeom prst="wedgeRectCallout">
            <a:avLst>
              <a:gd name="adj1" fmla="val -29995"/>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非連結な実行可能領域</a:t>
            </a:r>
          </a:p>
        </p:txBody>
      </p:sp>
      <p:sp>
        <p:nvSpPr>
          <p:cNvPr id="60" name="吹き出し: 四角形 59">
            <a:extLst>
              <a:ext uri="{FF2B5EF4-FFF2-40B4-BE49-F238E27FC236}">
                <a16:creationId xmlns:a16="http://schemas.microsoft.com/office/drawing/2014/main" id="{464F5A54-C638-4770-A76E-5EAE63567B70}"/>
              </a:ext>
            </a:extLst>
          </p:cNvPr>
          <p:cNvSpPr/>
          <p:nvPr/>
        </p:nvSpPr>
        <p:spPr>
          <a:xfrm>
            <a:off x="1718725" y="5864341"/>
            <a:ext cx="2275737" cy="419119"/>
          </a:xfrm>
          <a:prstGeom prst="wedgeRectCallout">
            <a:avLst>
              <a:gd name="adj1" fmla="val 31803"/>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非凸制約、多数制約</a:t>
            </a:r>
          </a:p>
        </p:txBody>
      </p:sp>
      <p:sp>
        <p:nvSpPr>
          <p:cNvPr id="61" name="吹き出し: 四角形 60">
            <a:extLst>
              <a:ext uri="{FF2B5EF4-FFF2-40B4-BE49-F238E27FC236}">
                <a16:creationId xmlns:a16="http://schemas.microsoft.com/office/drawing/2014/main" id="{9FFB2653-10FB-4047-8718-E9B9F53C933E}"/>
              </a:ext>
            </a:extLst>
          </p:cNvPr>
          <p:cNvSpPr/>
          <p:nvPr/>
        </p:nvSpPr>
        <p:spPr>
          <a:xfrm>
            <a:off x="6614120" y="313134"/>
            <a:ext cx="1025644" cy="419119"/>
          </a:xfrm>
          <a:prstGeom prst="wedgeRectCallout">
            <a:avLst>
              <a:gd name="adj1" fmla="val -37690"/>
              <a:gd name="adj2" fmla="val 73741"/>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高次元</a:t>
            </a:r>
          </a:p>
        </p:txBody>
      </p:sp>
    </p:spTree>
    <p:extLst>
      <p:ext uri="{BB962C8B-B14F-4D97-AF65-F5344CB8AC3E}">
        <p14:creationId xmlns:p14="http://schemas.microsoft.com/office/powerpoint/2010/main" val="3358173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共同研究のスケジュール</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共同研究の概要</a:t>
            </a:r>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3907649379"/>
              </p:ext>
            </p:extLst>
          </p:nvPr>
        </p:nvGraphicFramePr>
        <p:xfrm>
          <a:off x="81623" y="901038"/>
          <a:ext cx="11926158" cy="365760"/>
        </p:xfrm>
        <a:graphic>
          <a:graphicData uri="http://schemas.openxmlformats.org/drawingml/2006/table">
            <a:tbl>
              <a:tblPr firstRow="1" bandRow="1">
                <a:tableStyleId>{69012ECD-51FC-41F1-AA8D-1B2483CD663E}</a:tableStyleId>
              </a:tblPr>
              <a:tblGrid>
                <a:gridCol w="1413802">
                  <a:extLst>
                    <a:ext uri="{9D8B030D-6E8A-4147-A177-3AD203B41FA5}">
                      <a16:colId xmlns:a16="http://schemas.microsoft.com/office/drawing/2014/main" val="593228238"/>
                    </a:ext>
                  </a:extLst>
                </a:gridCol>
                <a:gridCol w="1882324">
                  <a:extLst>
                    <a:ext uri="{9D8B030D-6E8A-4147-A177-3AD203B41FA5}">
                      <a16:colId xmlns:a16="http://schemas.microsoft.com/office/drawing/2014/main" val="2886953791"/>
                    </a:ext>
                  </a:extLst>
                </a:gridCol>
                <a:gridCol w="2157508">
                  <a:extLst>
                    <a:ext uri="{9D8B030D-6E8A-4147-A177-3AD203B41FA5}">
                      <a16:colId xmlns:a16="http://schemas.microsoft.com/office/drawing/2014/main" val="3320444244"/>
                    </a:ext>
                  </a:extLst>
                </a:gridCol>
                <a:gridCol w="2157508">
                  <a:extLst>
                    <a:ext uri="{9D8B030D-6E8A-4147-A177-3AD203B41FA5}">
                      <a16:colId xmlns:a16="http://schemas.microsoft.com/office/drawing/2014/main" val="869470032"/>
                    </a:ext>
                  </a:extLst>
                </a:gridCol>
                <a:gridCol w="2157508">
                  <a:extLst>
                    <a:ext uri="{9D8B030D-6E8A-4147-A177-3AD203B41FA5}">
                      <a16:colId xmlns:a16="http://schemas.microsoft.com/office/drawing/2014/main" val="2652370762"/>
                    </a:ext>
                  </a:extLst>
                </a:gridCol>
                <a:gridCol w="2157508">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FY2019</a:t>
                      </a:r>
                      <a:endParaRPr kumimoji="1" lang="ja-JP"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FY2020</a:t>
                      </a:r>
                      <a:endParaRPr kumimoji="1" lang="ja-JP"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FY2021</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FY2022</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FY2023</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508256"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3380072"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7697663"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855229"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8409ED2A-ACDB-4E5A-A56B-650F1C7BD360}"/>
              </a:ext>
            </a:extLst>
          </p:cNvPr>
          <p:cNvSpPr txBox="1"/>
          <p:nvPr/>
        </p:nvSpPr>
        <p:spPr>
          <a:xfrm>
            <a:off x="147765" y="2893522"/>
            <a:ext cx="889067" cy="369332"/>
          </a:xfrm>
          <a:prstGeom prst="rect">
            <a:avLst/>
          </a:prstGeom>
          <a:noFill/>
        </p:spPr>
        <p:txBody>
          <a:bodyPr wrap="square" rtlCol="0">
            <a:spAutoFit/>
          </a:bodyPr>
          <a:lstStyle/>
          <a:p>
            <a:r>
              <a:rPr kumimoji="1" lang="ja-JP" altLang="en-US" dirty="0"/>
              <a:t>熊谷</a:t>
            </a:r>
          </a:p>
        </p:txBody>
      </p:sp>
      <p:sp>
        <p:nvSpPr>
          <p:cNvPr id="70" name="テキスト ボックス 69">
            <a:extLst>
              <a:ext uri="{FF2B5EF4-FFF2-40B4-BE49-F238E27FC236}">
                <a16:creationId xmlns:a16="http://schemas.microsoft.com/office/drawing/2014/main" id="{476B4794-A345-4535-B573-D29F3F7150D9}"/>
              </a:ext>
            </a:extLst>
          </p:cNvPr>
          <p:cNvSpPr txBox="1"/>
          <p:nvPr/>
        </p:nvSpPr>
        <p:spPr>
          <a:xfrm>
            <a:off x="147882" y="4879134"/>
            <a:ext cx="1283920" cy="646331"/>
          </a:xfrm>
          <a:prstGeom prst="rect">
            <a:avLst/>
          </a:prstGeom>
          <a:noFill/>
        </p:spPr>
        <p:txBody>
          <a:bodyPr wrap="square" rtlCol="0">
            <a:spAutoFit/>
          </a:bodyPr>
          <a:lstStyle/>
          <a:p>
            <a:r>
              <a:rPr kumimoji="1" lang="ja-JP" altLang="en-US" dirty="0"/>
              <a:t>安田先生</a:t>
            </a:r>
            <a:endParaRPr kumimoji="1" lang="en-US" altLang="ja-JP" dirty="0"/>
          </a:p>
          <a:p>
            <a:r>
              <a:rPr kumimoji="1" lang="ja-JP" altLang="en-US" dirty="0"/>
              <a:t>学生</a:t>
            </a:r>
          </a:p>
        </p:txBody>
      </p:sp>
      <p:cxnSp>
        <p:nvCxnSpPr>
          <p:cNvPr id="63" name="直線矢印コネクタ 62">
            <a:extLst>
              <a:ext uri="{FF2B5EF4-FFF2-40B4-BE49-F238E27FC236}">
                <a16:creationId xmlns:a16="http://schemas.microsoft.com/office/drawing/2014/main" id="{2A5B78AF-5F2F-4761-87D6-C045D290FC67}"/>
              </a:ext>
            </a:extLst>
          </p:cNvPr>
          <p:cNvCxnSpPr>
            <a:cxnSpLocks/>
          </p:cNvCxnSpPr>
          <p:nvPr/>
        </p:nvCxnSpPr>
        <p:spPr>
          <a:xfrm>
            <a:off x="2544876" y="4361235"/>
            <a:ext cx="94629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71" name="直線矢印コネクタ 70">
            <a:extLst>
              <a:ext uri="{FF2B5EF4-FFF2-40B4-BE49-F238E27FC236}">
                <a16:creationId xmlns:a16="http://schemas.microsoft.com/office/drawing/2014/main" id="{3D05A7F2-729D-4233-9CF5-DC05329FC074}"/>
              </a:ext>
            </a:extLst>
          </p:cNvPr>
          <p:cNvCxnSpPr>
            <a:cxnSpLocks/>
          </p:cNvCxnSpPr>
          <p:nvPr/>
        </p:nvCxnSpPr>
        <p:spPr>
          <a:xfrm>
            <a:off x="3228477" y="2648068"/>
            <a:ext cx="817300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51" name="直線矢印コネクタ 50">
            <a:extLst>
              <a:ext uri="{FF2B5EF4-FFF2-40B4-BE49-F238E27FC236}">
                <a16:creationId xmlns:a16="http://schemas.microsoft.com/office/drawing/2014/main" id="{4EFC1DB4-6F93-0F53-2BDF-7EEA5FE81CB4}"/>
              </a:ext>
            </a:extLst>
          </p:cNvPr>
          <p:cNvCxnSpPr>
            <a:cxnSpLocks/>
          </p:cNvCxnSpPr>
          <p:nvPr/>
        </p:nvCxnSpPr>
        <p:spPr>
          <a:xfrm>
            <a:off x="2512522" y="1745865"/>
            <a:ext cx="1886725" cy="0"/>
          </a:xfrm>
          <a:prstGeom prst="straightConnector1">
            <a:avLst/>
          </a:prstGeom>
          <a:ln>
            <a:solidFill>
              <a:schemeClr val="accent1"/>
            </a:solidFill>
            <a:prstDash val="dash"/>
            <a:headEnd w="med" len="med"/>
            <a:tailEnd type="triangle" w="lg" len="lg"/>
          </a:ln>
        </p:spPr>
        <p:style>
          <a:lnRef idx="2">
            <a:schemeClr val="dk1"/>
          </a:lnRef>
          <a:fillRef idx="0">
            <a:schemeClr val="dk1"/>
          </a:fillRef>
          <a:effectRef idx="1">
            <a:schemeClr val="dk1"/>
          </a:effectRef>
          <a:fontRef idx="minor">
            <a:schemeClr val="tx1"/>
          </a:fontRef>
        </p:style>
      </p:cxnSp>
      <p:sp>
        <p:nvSpPr>
          <p:cNvPr id="27" name="テキスト ボックス 26">
            <a:extLst>
              <a:ext uri="{FF2B5EF4-FFF2-40B4-BE49-F238E27FC236}">
                <a16:creationId xmlns:a16="http://schemas.microsoft.com/office/drawing/2014/main" id="{D5A21B32-4207-8D0A-8C1A-5E2651A2A4F7}"/>
              </a:ext>
            </a:extLst>
          </p:cNvPr>
          <p:cNvSpPr txBox="1"/>
          <p:nvPr/>
        </p:nvSpPr>
        <p:spPr>
          <a:xfrm>
            <a:off x="6460100" y="1406167"/>
            <a:ext cx="2215671" cy="307777"/>
          </a:xfrm>
          <a:prstGeom prst="rect">
            <a:avLst/>
          </a:prstGeom>
          <a:noFill/>
        </p:spPr>
        <p:txBody>
          <a:bodyPr wrap="none" rtlCol="0">
            <a:spAutoFit/>
          </a:bodyPr>
          <a:lstStyle/>
          <a:p>
            <a:r>
              <a:rPr kumimoji="1" lang="ja-JP" altLang="en-US" sz="1400" dirty="0"/>
              <a:t>共同研究契約の締結・更新</a:t>
            </a:r>
          </a:p>
        </p:txBody>
      </p:sp>
      <p:cxnSp>
        <p:nvCxnSpPr>
          <p:cNvPr id="28" name="直線矢印コネクタ 27">
            <a:extLst>
              <a:ext uri="{FF2B5EF4-FFF2-40B4-BE49-F238E27FC236}">
                <a16:creationId xmlns:a16="http://schemas.microsoft.com/office/drawing/2014/main" id="{74D6FF08-D5C1-B936-EA28-75525FE62942}"/>
              </a:ext>
            </a:extLst>
          </p:cNvPr>
          <p:cNvCxnSpPr>
            <a:cxnSpLocks/>
          </p:cNvCxnSpPr>
          <p:nvPr/>
        </p:nvCxnSpPr>
        <p:spPr>
          <a:xfrm>
            <a:off x="4399247" y="1742335"/>
            <a:ext cx="7608534"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0" name="テキスト ボックス 29">
            <a:extLst>
              <a:ext uri="{FF2B5EF4-FFF2-40B4-BE49-F238E27FC236}">
                <a16:creationId xmlns:a16="http://schemas.microsoft.com/office/drawing/2014/main" id="{209BBA30-AA5B-5293-7934-C3DF06932DFE}"/>
              </a:ext>
            </a:extLst>
          </p:cNvPr>
          <p:cNvSpPr txBox="1"/>
          <p:nvPr/>
        </p:nvSpPr>
        <p:spPr>
          <a:xfrm>
            <a:off x="147765" y="2428940"/>
            <a:ext cx="889067" cy="369332"/>
          </a:xfrm>
          <a:prstGeom prst="rect">
            <a:avLst/>
          </a:prstGeom>
          <a:noFill/>
        </p:spPr>
        <p:txBody>
          <a:bodyPr wrap="square" rtlCol="0">
            <a:spAutoFit/>
          </a:bodyPr>
          <a:lstStyle/>
          <a:p>
            <a:r>
              <a:rPr kumimoji="1" lang="ja-JP" altLang="en-US" dirty="0"/>
              <a:t>鎌田</a:t>
            </a:r>
          </a:p>
        </p:txBody>
      </p:sp>
      <p:sp>
        <p:nvSpPr>
          <p:cNvPr id="37" name="テキスト ボックス 36">
            <a:extLst>
              <a:ext uri="{FF2B5EF4-FFF2-40B4-BE49-F238E27FC236}">
                <a16:creationId xmlns:a16="http://schemas.microsoft.com/office/drawing/2014/main" id="{D5A609E5-7058-C78D-D0A5-F8EC40A89A82}"/>
              </a:ext>
            </a:extLst>
          </p:cNvPr>
          <p:cNvSpPr txBox="1"/>
          <p:nvPr/>
        </p:nvSpPr>
        <p:spPr>
          <a:xfrm>
            <a:off x="2725642" y="1406167"/>
            <a:ext cx="1186543" cy="307777"/>
          </a:xfrm>
          <a:prstGeom prst="rect">
            <a:avLst/>
          </a:prstGeom>
          <a:noFill/>
        </p:spPr>
        <p:txBody>
          <a:bodyPr wrap="none" rtlCol="0">
            <a:spAutoFit/>
          </a:bodyPr>
          <a:lstStyle/>
          <a:p>
            <a:r>
              <a:rPr kumimoji="1" lang="ja-JP" altLang="en-US" sz="1400" dirty="0"/>
              <a:t>研究のご相談</a:t>
            </a:r>
          </a:p>
        </p:txBody>
      </p:sp>
      <p:sp>
        <p:nvSpPr>
          <p:cNvPr id="42" name="テキスト ボックス 41">
            <a:extLst>
              <a:ext uri="{FF2B5EF4-FFF2-40B4-BE49-F238E27FC236}">
                <a16:creationId xmlns:a16="http://schemas.microsoft.com/office/drawing/2014/main" id="{F8CC6FF5-2294-3EBB-CEAE-1A145972D329}"/>
              </a:ext>
            </a:extLst>
          </p:cNvPr>
          <p:cNvSpPr txBox="1"/>
          <p:nvPr/>
        </p:nvSpPr>
        <p:spPr>
          <a:xfrm>
            <a:off x="405623" y="1402457"/>
            <a:ext cx="646331" cy="369332"/>
          </a:xfrm>
          <a:prstGeom prst="rect">
            <a:avLst/>
          </a:prstGeom>
          <a:noFill/>
        </p:spPr>
        <p:txBody>
          <a:bodyPr wrap="none" rtlCol="0">
            <a:spAutoFit/>
          </a:bodyPr>
          <a:lstStyle/>
          <a:p>
            <a:r>
              <a:rPr kumimoji="1" lang="ja-JP" altLang="en-US" b="1" dirty="0"/>
              <a:t>全体</a:t>
            </a:r>
          </a:p>
        </p:txBody>
      </p:sp>
      <p:cxnSp>
        <p:nvCxnSpPr>
          <p:cNvPr id="55" name="直線コネクタ 54">
            <a:extLst>
              <a:ext uri="{FF2B5EF4-FFF2-40B4-BE49-F238E27FC236}">
                <a16:creationId xmlns:a16="http://schemas.microsoft.com/office/drawing/2014/main" id="{BC7D4440-15CA-D44C-6133-9F6797CA4256}"/>
              </a:ext>
            </a:extLst>
          </p:cNvPr>
          <p:cNvCxnSpPr>
            <a:cxnSpLocks/>
          </p:cNvCxnSpPr>
          <p:nvPr/>
        </p:nvCxnSpPr>
        <p:spPr>
          <a:xfrm>
            <a:off x="5542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二等辺三角形 56">
            <a:extLst>
              <a:ext uri="{FF2B5EF4-FFF2-40B4-BE49-F238E27FC236}">
                <a16:creationId xmlns:a16="http://schemas.microsoft.com/office/drawing/2014/main" id="{0DA3CFB6-5CE2-12D6-AFA8-7E495D7574DA}"/>
              </a:ext>
            </a:extLst>
          </p:cNvPr>
          <p:cNvSpPr/>
          <p:nvPr/>
        </p:nvSpPr>
        <p:spPr>
          <a:xfrm rot="10800000">
            <a:off x="3135913" y="2474911"/>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テキスト ボックス 57">
            <a:extLst>
              <a:ext uri="{FF2B5EF4-FFF2-40B4-BE49-F238E27FC236}">
                <a16:creationId xmlns:a16="http://schemas.microsoft.com/office/drawing/2014/main" id="{38F0D4E1-507C-7090-AB9D-B32204F8B7D0}"/>
              </a:ext>
            </a:extLst>
          </p:cNvPr>
          <p:cNvSpPr txBox="1"/>
          <p:nvPr/>
        </p:nvSpPr>
        <p:spPr>
          <a:xfrm>
            <a:off x="2725642" y="2204726"/>
            <a:ext cx="1002197" cy="307777"/>
          </a:xfrm>
          <a:prstGeom prst="rect">
            <a:avLst/>
          </a:prstGeom>
          <a:noFill/>
        </p:spPr>
        <p:txBody>
          <a:bodyPr wrap="none" rtlCol="0">
            <a:spAutoFit/>
          </a:bodyPr>
          <a:lstStyle/>
          <a:p>
            <a:r>
              <a:rPr kumimoji="1" lang="ja-JP" altLang="en-US" sz="1400" dirty="0"/>
              <a:t>社内審査</a:t>
            </a:r>
            <a:r>
              <a:rPr kumimoji="1" lang="en-US" altLang="ja-JP" sz="1400" dirty="0"/>
              <a:t>0</a:t>
            </a:r>
            <a:endParaRPr kumimoji="1" lang="ja-JP" altLang="en-US" sz="1400" dirty="0"/>
          </a:p>
        </p:txBody>
      </p:sp>
      <p:sp>
        <p:nvSpPr>
          <p:cNvPr id="72" name="二等辺三角形 71">
            <a:extLst>
              <a:ext uri="{FF2B5EF4-FFF2-40B4-BE49-F238E27FC236}">
                <a16:creationId xmlns:a16="http://schemas.microsoft.com/office/drawing/2014/main" id="{65DE6558-5C2C-0702-0588-AF4098449FE4}"/>
              </a:ext>
            </a:extLst>
          </p:cNvPr>
          <p:cNvSpPr/>
          <p:nvPr/>
        </p:nvSpPr>
        <p:spPr>
          <a:xfrm rot="10800000">
            <a:off x="4868501" y="2474911"/>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テキスト ボックス 72">
            <a:extLst>
              <a:ext uri="{FF2B5EF4-FFF2-40B4-BE49-F238E27FC236}">
                <a16:creationId xmlns:a16="http://schemas.microsoft.com/office/drawing/2014/main" id="{1574286D-5E53-F1ED-345D-2AB094551669}"/>
              </a:ext>
            </a:extLst>
          </p:cNvPr>
          <p:cNvSpPr txBox="1"/>
          <p:nvPr/>
        </p:nvSpPr>
        <p:spPr>
          <a:xfrm>
            <a:off x="4458230" y="2204726"/>
            <a:ext cx="1002197" cy="307777"/>
          </a:xfrm>
          <a:prstGeom prst="rect">
            <a:avLst/>
          </a:prstGeom>
          <a:noFill/>
        </p:spPr>
        <p:txBody>
          <a:bodyPr wrap="none" rtlCol="0">
            <a:spAutoFit/>
          </a:bodyPr>
          <a:lstStyle/>
          <a:p>
            <a:r>
              <a:rPr kumimoji="1" lang="ja-JP" altLang="en-US" sz="1400" dirty="0"/>
              <a:t>社内審査</a:t>
            </a:r>
            <a:r>
              <a:rPr kumimoji="1" lang="en-US" altLang="ja-JP" sz="1400" dirty="0"/>
              <a:t>1</a:t>
            </a:r>
            <a:endParaRPr kumimoji="1" lang="ja-JP" altLang="en-US" sz="1400" dirty="0"/>
          </a:p>
        </p:txBody>
      </p:sp>
      <p:sp>
        <p:nvSpPr>
          <p:cNvPr id="77" name="二等辺三角形 76">
            <a:extLst>
              <a:ext uri="{FF2B5EF4-FFF2-40B4-BE49-F238E27FC236}">
                <a16:creationId xmlns:a16="http://schemas.microsoft.com/office/drawing/2014/main" id="{F0325C45-AEA1-3FB9-F008-7B5343BCE5FC}"/>
              </a:ext>
            </a:extLst>
          </p:cNvPr>
          <p:cNvSpPr/>
          <p:nvPr/>
        </p:nvSpPr>
        <p:spPr>
          <a:xfrm rot="10800000">
            <a:off x="7199803" y="247491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テキスト ボックス 77">
            <a:extLst>
              <a:ext uri="{FF2B5EF4-FFF2-40B4-BE49-F238E27FC236}">
                <a16:creationId xmlns:a16="http://schemas.microsoft.com/office/drawing/2014/main" id="{6F6CF72E-1274-EC34-30AA-0C1D9107B9D6}"/>
              </a:ext>
            </a:extLst>
          </p:cNvPr>
          <p:cNvSpPr txBox="1"/>
          <p:nvPr/>
        </p:nvSpPr>
        <p:spPr>
          <a:xfrm>
            <a:off x="6837157" y="2204726"/>
            <a:ext cx="902811" cy="307777"/>
          </a:xfrm>
          <a:prstGeom prst="rect">
            <a:avLst/>
          </a:prstGeom>
          <a:noFill/>
        </p:spPr>
        <p:txBody>
          <a:bodyPr wrap="none" rtlCol="0">
            <a:spAutoFit/>
          </a:bodyPr>
          <a:lstStyle/>
          <a:p>
            <a:r>
              <a:rPr kumimoji="1" lang="ja-JP" altLang="en-US" sz="1400" dirty="0"/>
              <a:t>中間審査</a:t>
            </a:r>
          </a:p>
        </p:txBody>
      </p:sp>
      <p:sp>
        <p:nvSpPr>
          <p:cNvPr id="79" name="二等辺三角形 78">
            <a:extLst>
              <a:ext uri="{FF2B5EF4-FFF2-40B4-BE49-F238E27FC236}">
                <a16:creationId xmlns:a16="http://schemas.microsoft.com/office/drawing/2014/main" id="{3B76828B-7C4F-1317-2F36-EB7929941A59}"/>
              </a:ext>
            </a:extLst>
          </p:cNvPr>
          <p:cNvSpPr/>
          <p:nvPr/>
        </p:nvSpPr>
        <p:spPr>
          <a:xfrm rot="10800000">
            <a:off x="11350818" y="247491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0" name="テキスト ボックス 79">
            <a:extLst>
              <a:ext uri="{FF2B5EF4-FFF2-40B4-BE49-F238E27FC236}">
                <a16:creationId xmlns:a16="http://schemas.microsoft.com/office/drawing/2014/main" id="{2B2235C3-6397-4A96-91C6-E0D4DC216BD3}"/>
              </a:ext>
            </a:extLst>
          </p:cNvPr>
          <p:cNvSpPr txBox="1"/>
          <p:nvPr/>
        </p:nvSpPr>
        <p:spPr>
          <a:xfrm>
            <a:off x="10807197" y="1979393"/>
            <a:ext cx="1276311" cy="523220"/>
          </a:xfrm>
          <a:prstGeom prst="rect">
            <a:avLst/>
          </a:prstGeom>
          <a:noFill/>
        </p:spPr>
        <p:txBody>
          <a:bodyPr wrap="none" rtlCol="0">
            <a:spAutoFit/>
          </a:bodyPr>
          <a:lstStyle/>
          <a:p>
            <a:pPr algn="ctr"/>
            <a:r>
              <a:rPr kumimoji="1" lang="ja-JP" altLang="en-US" sz="1400" dirty="0"/>
              <a:t>社内審査</a:t>
            </a:r>
            <a:r>
              <a:rPr kumimoji="1" lang="en-US" altLang="ja-JP" sz="1400" dirty="0"/>
              <a:t>2</a:t>
            </a:r>
          </a:p>
          <a:p>
            <a:pPr algn="ctr"/>
            <a:r>
              <a:rPr kumimoji="1" lang="en-US" altLang="ja-JP" sz="1400" dirty="0"/>
              <a:t>(</a:t>
            </a:r>
            <a:r>
              <a:rPr kumimoji="1" lang="ja-JP" altLang="en-US" sz="1400" dirty="0"/>
              <a:t>テーマクローズ</a:t>
            </a:r>
            <a:r>
              <a:rPr kumimoji="1" lang="en-US" altLang="ja-JP" sz="1400" dirty="0"/>
              <a:t>)</a:t>
            </a:r>
            <a:endParaRPr kumimoji="1" lang="ja-JP" altLang="en-US" sz="1400" dirty="0"/>
          </a:p>
        </p:txBody>
      </p:sp>
      <p:cxnSp>
        <p:nvCxnSpPr>
          <p:cNvPr id="84" name="直線矢印コネクタ 83">
            <a:extLst>
              <a:ext uri="{FF2B5EF4-FFF2-40B4-BE49-F238E27FC236}">
                <a16:creationId xmlns:a16="http://schemas.microsoft.com/office/drawing/2014/main" id="{94F7E658-619C-BDA9-EC4B-D8F37F66BD89}"/>
              </a:ext>
            </a:extLst>
          </p:cNvPr>
          <p:cNvCxnSpPr>
            <a:cxnSpLocks/>
          </p:cNvCxnSpPr>
          <p:nvPr/>
        </p:nvCxnSpPr>
        <p:spPr>
          <a:xfrm>
            <a:off x="7697663" y="3182808"/>
            <a:ext cx="370381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86" name="テキスト ボックス 85">
            <a:extLst>
              <a:ext uri="{FF2B5EF4-FFF2-40B4-BE49-F238E27FC236}">
                <a16:creationId xmlns:a16="http://schemas.microsoft.com/office/drawing/2014/main" id="{2D31FC2F-1A82-F1E5-58B6-D5191CB58C7B}"/>
              </a:ext>
            </a:extLst>
          </p:cNvPr>
          <p:cNvSpPr txBox="1"/>
          <p:nvPr/>
        </p:nvSpPr>
        <p:spPr>
          <a:xfrm>
            <a:off x="3518470" y="2875032"/>
            <a:ext cx="4003019" cy="307777"/>
          </a:xfrm>
          <a:prstGeom prst="rect">
            <a:avLst/>
          </a:prstGeom>
          <a:noFill/>
        </p:spPr>
        <p:txBody>
          <a:bodyPr wrap="none" rtlCol="0">
            <a:spAutoFit/>
          </a:bodyPr>
          <a:lstStyle/>
          <a:p>
            <a:r>
              <a:rPr kumimoji="1" lang="ja-JP" altLang="en-US" sz="1400" dirty="0"/>
              <a:t>合体させた最適化手法のベンチマーク問題による評価</a:t>
            </a:r>
          </a:p>
        </p:txBody>
      </p:sp>
      <p:cxnSp>
        <p:nvCxnSpPr>
          <p:cNvPr id="88" name="直線矢印コネクタ 87">
            <a:extLst>
              <a:ext uri="{FF2B5EF4-FFF2-40B4-BE49-F238E27FC236}">
                <a16:creationId xmlns:a16="http://schemas.microsoft.com/office/drawing/2014/main" id="{E418252D-2271-4164-0BC7-5EBB0942E8F3}"/>
              </a:ext>
            </a:extLst>
          </p:cNvPr>
          <p:cNvCxnSpPr>
            <a:cxnSpLocks/>
          </p:cNvCxnSpPr>
          <p:nvPr/>
        </p:nvCxnSpPr>
        <p:spPr>
          <a:xfrm>
            <a:off x="3380072" y="3624402"/>
            <a:ext cx="2411128"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92" name="テキスト ボックス 91">
            <a:extLst>
              <a:ext uri="{FF2B5EF4-FFF2-40B4-BE49-F238E27FC236}">
                <a16:creationId xmlns:a16="http://schemas.microsoft.com/office/drawing/2014/main" id="{5436B3FE-578A-87D2-3038-61F19696DC19}"/>
              </a:ext>
            </a:extLst>
          </p:cNvPr>
          <p:cNvSpPr txBox="1"/>
          <p:nvPr/>
        </p:nvSpPr>
        <p:spPr>
          <a:xfrm>
            <a:off x="3337611" y="3300972"/>
            <a:ext cx="2156360" cy="307777"/>
          </a:xfrm>
          <a:prstGeom prst="rect">
            <a:avLst/>
          </a:prstGeom>
          <a:noFill/>
        </p:spPr>
        <p:txBody>
          <a:bodyPr wrap="none" rtlCol="0">
            <a:spAutoFit/>
          </a:bodyPr>
          <a:lstStyle/>
          <a:p>
            <a:r>
              <a:rPr kumimoji="1" lang="ja-JP" altLang="en-US" sz="1400" dirty="0"/>
              <a:t>モデリング技術の開発・検証</a:t>
            </a:r>
          </a:p>
        </p:txBody>
      </p:sp>
      <p:cxnSp>
        <p:nvCxnSpPr>
          <p:cNvPr id="99" name="直線矢印コネクタ 98">
            <a:extLst>
              <a:ext uri="{FF2B5EF4-FFF2-40B4-BE49-F238E27FC236}">
                <a16:creationId xmlns:a16="http://schemas.microsoft.com/office/drawing/2014/main" id="{8F440772-7E29-B5D5-FD26-486190CCB872}"/>
              </a:ext>
            </a:extLst>
          </p:cNvPr>
          <p:cNvCxnSpPr>
            <a:cxnSpLocks/>
          </p:cNvCxnSpPr>
          <p:nvPr/>
        </p:nvCxnSpPr>
        <p:spPr>
          <a:xfrm>
            <a:off x="5791200" y="3633927"/>
            <a:ext cx="92742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03" name="テキスト ボックス 102">
            <a:extLst>
              <a:ext uri="{FF2B5EF4-FFF2-40B4-BE49-F238E27FC236}">
                <a16:creationId xmlns:a16="http://schemas.microsoft.com/office/drawing/2014/main" id="{240D0289-5124-5DB6-7CA9-96B1ABA7886E}"/>
              </a:ext>
            </a:extLst>
          </p:cNvPr>
          <p:cNvSpPr txBox="1"/>
          <p:nvPr/>
        </p:nvSpPr>
        <p:spPr>
          <a:xfrm>
            <a:off x="5455646" y="3300972"/>
            <a:ext cx="2574744" cy="307777"/>
          </a:xfrm>
          <a:prstGeom prst="rect">
            <a:avLst/>
          </a:prstGeom>
          <a:noFill/>
        </p:spPr>
        <p:txBody>
          <a:bodyPr wrap="none" rtlCol="0">
            <a:spAutoFit/>
          </a:bodyPr>
          <a:lstStyle/>
          <a:p>
            <a:r>
              <a:rPr kumimoji="1" lang="ja-JP" altLang="en-US" sz="1400" dirty="0"/>
              <a:t>混合変数対処方法の開発・検証</a:t>
            </a:r>
          </a:p>
        </p:txBody>
      </p:sp>
      <p:sp>
        <p:nvSpPr>
          <p:cNvPr id="105" name="テキスト ボックス 104">
            <a:extLst>
              <a:ext uri="{FF2B5EF4-FFF2-40B4-BE49-F238E27FC236}">
                <a16:creationId xmlns:a16="http://schemas.microsoft.com/office/drawing/2014/main" id="{E319ED82-A9A1-3A8D-6BA5-977DF08EADFD}"/>
              </a:ext>
            </a:extLst>
          </p:cNvPr>
          <p:cNvSpPr txBox="1"/>
          <p:nvPr/>
        </p:nvSpPr>
        <p:spPr>
          <a:xfrm>
            <a:off x="5778782" y="4008633"/>
            <a:ext cx="3079689" cy="307777"/>
          </a:xfrm>
          <a:prstGeom prst="rect">
            <a:avLst/>
          </a:prstGeom>
          <a:noFill/>
        </p:spPr>
        <p:txBody>
          <a:bodyPr wrap="none" rtlCol="0">
            <a:spAutoFit/>
          </a:bodyPr>
          <a:lstStyle/>
          <a:p>
            <a:r>
              <a:rPr kumimoji="1" lang="ja-JP" altLang="en-US" sz="1400" dirty="0"/>
              <a:t>非凸連続向け最適化手法の開発・検証</a:t>
            </a:r>
          </a:p>
        </p:txBody>
      </p:sp>
      <p:cxnSp>
        <p:nvCxnSpPr>
          <p:cNvPr id="106" name="直線矢印コネクタ 105">
            <a:extLst>
              <a:ext uri="{FF2B5EF4-FFF2-40B4-BE49-F238E27FC236}">
                <a16:creationId xmlns:a16="http://schemas.microsoft.com/office/drawing/2014/main" id="{07A195E8-C1C6-B794-7E46-FF2270BEE480}"/>
              </a:ext>
            </a:extLst>
          </p:cNvPr>
          <p:cNvCxnSpPr>
            <a:cxnSpLocks/>
          </p:cNvCxnSpPr>
          <p:nvPr/>
        </p:nvCxnSpPr>
        <p:spPr>
          <a:xfrm>
            <a:off x="3393483" y="3182808"/>
            <a:ext cx="4286250"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11" name="テキスト ボックス 110">
            <a:extLst>
              <a:ext uri="{FF2B5EF4-FFF2-40B4-BE49-F238E27FC236}">
                <a16:creationId xmlns:a16="http://schemas.microsoft.com/office/drawing/2014/main" id="{A841FA8F-351C-6BAB-1824-C27F72F86A71}"/>
              </a:ext>
            </a:extLst>
          </p:cNvPr>
          <p:cNvSpPr txBox="1"/>
          <p:nvPr/>
        </p:nvSpPr>
        <p:spPr>
          <a:xfrm>
            <a:off x="8802547" y="2875032"/>
            <a:ext cx="1494320" cy="307777"/>
          </a:xfrm>
          <a:prstGeom prst="rect">
            <a:avLst/>
          </a:prstGeom>
          <a:noFill/>
        </p:spPr>
        <p:txBody>
          <a:bodyPr wrap="none" rtlCol="0">
            <a:spAutoFit/>
          </a:bodyPr>
          <a:lstStyle/>
          <a:p>
            <a:r>
              <a:rPr kumimoji="1" lang="ja-JP" altLang="en-US" sz="1400" dirty="0"/>
              <a:t>実問題による評価</a:t>
            </a:r>
          </a:p>
        </p:txBody>
      </p:sp>
      <p:sp>
        <p:nvSpPr>
          <p:cNvPr id="113" name="二等辺三角形 112">
            <a:extLst>
              <a:ext uri="{FF2B5EF4-FFF2-40B4-BE49-F238E27FC236}">
                <a16:creationId xmlns:a16="http://schemas.microsoft.com/office/drawing/2014/main" id="{8BC5CC35-58F4-C52D-48D7-57494B448837}"/>
              </a:ext>
            </a:extLst>
          </p:cNvPr>
          <p:cNvSpPr/>
          <p:nvPr/>
        </p:nvSpPr>
        <p:spPr>
          <a:xfrm rot="10800000">
            <a:off x="3210806" y="522967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4" name="直線矢印コネクタ 113">
            <a:extLst>
              <a:ext uri="{FF2B5EF4-FFF2-40B4-BE49-F238E27FC236}">
                <a16:creationId xmlns:a16="http://schemas.microsoft.com/office/drawing/2014/main" id="{972D8762-E39A-186E-4CAC-BDE85E90DE7B}"/>
              </a:ext>
            </a:extLst>
          </p:cNvPr>
          <p:cNvCxnSpPr>
            <a:cxnSpLocks/>
          </p:cNvCxnSpPr>
          <p:nvPr/>
        </p:nvCxnSpPr>
        <p:spPr>
          <a:xfrm>
            <a:off x="2545424" y="5402772"/>
            <a:ext cx="94629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15" name="テキスト ボックス 114">
            <a:extLst>
              <a:ext uri="{FF2B5EF4-FFF2-40B4-BE49-F238E27FC236}">
                <a16:creationId xmlns:a16="http://schemas.microsoft.com/office/drawing/2014/main" id="{191444FA-A684-69DB-7B26-05D7A41F9F86}"/>
              </a:ext>
            </a:extLst>
          </p:cNvPr>
          <p:cNvSpPr txBox="1"/>
          <p:nvPr/>
        </p:nvSpPr>
        <p:spPr>
          <a:xfrm>
            <a:off x="1633757" y="5262029"/>
            <a:ext cx="902811" cy="307777"/>
          </a:xfrm>
          <a:prstGeom prst="rect">
            <a:avLst/>
          </a:prstGeom>
          <a:noFill/>
        </p:spPr>
        <p:txBody>
          <a:bodyPr wrap="none" rtlCol="0">
            <a:spAutoFit/>
          </a:bodyPr>
          <a:lstStyle/>
          <a:p>
            <a:r>
              <a:rPr kumimoji="1" lang="ja-JP" altLang="en-US" sz="1400" dirty="0"/>
              <a:t>学会発表</a:t>
            </a:r>
          </a:p>
        </p:txBody>
      </p:sp>
      <p:sp>
        <p:nvSpPr>
          <p:cNvPr id="116" name="二等辺三角形 115">
            <a:extLst>
              <a:ext uri="{FF2B5EF4-FFF2-40B4-BE49-F238E27FC236}">
                <a16:creationId xmlns:a16="http://schemas.microsoft.com/office/drawing/2014/main" id="{D605FD91-6E5E-A68E-5147-2246C31DD0B6}"/>
              </a:ext>
            </a:extLst>
          </p:cNvPr>
          <p:cNvSpPr/>
          <p:nvPr/>
        </p:nvSpPr>
        <p:spPr>
          <a:xfrm rot="10800000">
            <a:off x="4639556" y="522967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7" name="二等辺三角形 116">
            <a:extLst>
              <a:ext uri="{FF2B5EF4-FFF2-40B4-BE49-F238E27FC236}">
                <a16:creationId xmlns:a16="http://schemas.microsoft.com/office/drawing/2014/main" id="{87725D58-8CC8-C8BC-15DE-C547DE610839}"/>
              </a:ext>
            </a:extLst>
          </p:cNvPr>
          <p:cNvSpPr/>
          <p:nvPr/>
        </p:nvSpPr>
        <p:spPr>
          <a:xfrm rot="10800000">
            <a:off x="6449306" y="522967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8" name="二等辺三角形 117">
            <a:extLst>
              <a:ext uri="{FF2B5EF4-FFF2-40B4-BE49-F238E27FC236}">
                <a16:creationId xmlns:a16="http://schemas.microsoft.com/office/drawing/2014/main" id="{E7F8C986-0AD8-0A03-609F-DE01BAFE02E4}"/>
              </a:ext>
            </a:extLst>
          </p:cNvPr>
          <p:cNvSpPr/>
          <p:nvPr/>
        </p:nvSpPr>
        <p:spPr>
          <a:xfrm rot="10800000">
            <a:off x="8668631" y="523920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9" name="二等辺三角形 118">
            <a:extLst>
              <a:ext uri="{FF2B5EF4-FFF2-40B4-BE49-F238E27FC236}">
                <a16:creationId xmlns:a16="http://schemas.microsoft.com/office/drawing/2014/main" id="{D0606293-C94A-5E91-7513-984657BF7A68}"/>
              </a:ext>
            </a:extLst>
          </p:cNvPr>
          <p:cNvSpPr/>
          <p:nvPr/>
        </p:nvSpPr>
        <p:spPr>
          <a:xfrm rot="10800000">
            <a:off x="10897481" y="523920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0" name="二等辺三角形 119">
            <a:extLst>
              <a:ext uri="{FF2B5EF4-FFF2-40B4-BE49-F238E27FC236}">
                <a16:creationId xmlns:a16="http://schemas.microsoft.com/office/drawing/2014/main" id="{543EC1FB-EA12-BA16-43E5-C807F895F614}"/>
              </a:ext>
            </a:extLst>
          </p:cNvPr>
          <p:cNvSpPr/>
          <p:nvPr/>
        </p:nvSpPr>
        <p:spPr>
          <a:xfrm rot="10800000">
            <a:off x="11234494" y="523920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2" name="テキスト ボックス 121">
            <a:extLst>
              <a:ext uri="{FF2B5EF4-FFF2-40B4-BE49-F238E27FC236}">
                <a16:creationId xmlns:a16="http://schemas.microsoft.com/office/drawing/2014/main" id="{378A3044-9071-E4FA-F69E-4711BA97ADE8}"/>
              </a:ext>
            </a:extLst>
          </p:cNvPr>
          <p:cNvSpPr txBox="1"/>
          <p:nvPr/>
        </p:nvSpPr>
        <p:spPr>
          <a:xfrm>
            <a:off x="2481273" y="4794877"/>
            <a:ext cx="1620957" cy="307777"/>
          </a:xfrm>
          <a:prstGeom prst="rect">
            <a:avLst/>
          </a:prstGeom>
          <a:noFill/>
        </p:spPr>
        <p:txBody>
          <a:bodyPr wrap="none" rtlCol="0">
            <a:spAutoFit/>
          </a:bodyPr>
          <a:lstStyle/>
          <a:p>
            <a:r>
              <a:rPr kumimoji="1" lang="ja-JP" altLang="en-US" sz="1400" dirty="0"/>
              <a:t>電気学会全国大会</a:t>
            </a:r>
          </a:p>
        </p:txBody>
      </p:sp>
      <p:sp>
        <p:nvSpPr>
          <p:cNvPr id="125" name="テキスト ボックス 124">
            <a:extLst>
              <a:ext uri="{FF2B5EF4-FFF2-40B4-BE49-F238E27FC236}">
                <a16:creationId xmlns:a16="http://schemas.microsoft.com/office/drawing/2014/main" id="{93A05771-5041-4E24-A55B-026D598EF27D}"/>
              </a:ext>
            </a:extLst>
          </p:cNvPr>
          <p:cNvSpPr txBox="1"/>
          <p:nvPr/>
        </p:nvSpPr>
        <p:spPr>
          <a:xfrm>
            <a:off x="4256537" y="4794877"/>
            <a:ext cx="944489" cy="307777"/>
          </a:xfrm>
          <a:prstGeom prst="rect">
            <a:avLst/>
          </a:prstGeom>
          <a:noFill/>
        </p:spPr>
        <p:txBody>
          <a:bodyPr wrap="none" rtlCol="0">
            <a:spAutoFit/>
          </a:bodyPr>
          <a:lstStyle/>
          <a:p>
            <a:r>
              <a:rPr kumimoji="1" lang="en-US" altLang="ja-JP" sz="1400" dirty="0"/>
              <a:t>SICE SSI</a:t>
            </a:r>
            <a:endParaRPr kumimoji="1" lang="ja-JP" altLang="en-US" sz="1400" dirty="0"/>
          </a:p>
        </p:txBody>
      </p:sp>
      <p:sp>
        <p:nvSpPr>
          <p:cNvPr id="126" name="テキスト ボックス 125">
            <a:extLst>
              <a:ext uri="{FF2B5EF4-FFF2-40B4-BE49-F238E27FC236}">
                <a16:creationId xmlns:a16="http://schemas.microsoft.com/office/drawing/2014/main" id="{3F8D1B74-6447-4D89-4912-C60860D04B23}"/>
              </a:ext>
            </a:extLst>
          </p:cNvPr>
          <p:cNvSpPr txBox="1"/>
          <p:nvPr/>
        </p:nvSpPr>
        <p:spPr>
          <a:xfrm>
            <a:off x="5636633" y="4679785"/>
            <a:ext cx="1750800" cy="307777"/>
          </a:xfrm>
          <a:prstGeom prst="rect">
            <a:avLst/>
          </a:prstGeom>
          <a:noFill/>
        </p:spPr>
        <p:txBody>
          <a:bodyPr wrap="none" rtlCol="0">
            <a:spAutoFit/>
          </a:bodyPr>
          <a:lstStyle/>
          <a:p>
            <a:r>
              <a:rPr kumimoji="1" lang="ja-JP" altLang="en-US" sz="1400" dirty="0"/>
              <a:t>電気学会</a:t>
            </a:r>
            <a:r>
              <a:rPr kumimoji="1" lang="en-US" altLang="ja-JP" sz="1400" dirty="0"/>
              <a:t>C</a:t>
            </a:r>
            <a:r>
              <a:rPr kumimoji="1" lang="ja-JP" altLang="en-US" sz="1400" dirty="0"/>
              <a:t>部門大会</a:t>
            </a:r>
          </a:p>
        </p:txBody>
      </p:sp>
      <p:sp>
        <p:nvSpPr>
          <p:cNvPr id="127" name="二等辺三角形 126">
            <a:extLst>
              <a:ext uri="{FF2B5EF4-FFF2-40B4-BE49-F238E27FC236}">
                <a16:creationId xmlns:a16="http://schemas.microsoft.com/office/drawing/2014/main" id="{0C1403DA-77E1-A66A-9CF3-89552EF4FB32}"/>
              </a:ext>
            </a:extLst>
          </p:cNvPr>
          <p:cNvSpPr/>
          <p:nvPr/>
        </p:nvSpPr>
        <p:spPr>
          <a:xfrm rot="10800000">
            <a:off x="6808596" y="522967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8" name="テキスト ボックス 127">
            <a:extLst>
              <a:ext uri="{FF2B5EF4-FFF2-40B4-BE49-F238E27FC236}">
                <a16:creationId xmlns:a16="http://schemas.microsoft.com/office/drawing/2014/main" id="{91ECB3DC-92E2-96F9-189B-579ADA075365}"/>
              </a:ext>
            </a:extLst>
          </p:cNvPr>
          <p:cNvSpPr txBox="1"/>
          <p:nvPr/>
        </p:nvSpPr>
        <p:spPr>
          <a:xfrm>
            <a:off x="6425577" y="4871077"/>
            <a:ext cx="944489" cy="307777"/>
          </a:xfrm>
          <a:prstGeom prst="rect">
            <a:avLst/>
          </a:prstGeom>
          <a:noFill/>
        </p:spPr>
        <p:txBody>
          <a:bodyPr wrap="none" rtlCol="0">
            <a:spAutoFit/>
          </a:bodyPr>
          <a:lstStyle/>
          <a:p>
            <a:r>
              <a:rPr kumimoji="1" lang="en-US" altLang="ja-JP" sz="1400" dirty="0"/>
              <a:t>SICE SSI</a:t>
            </a:r>
            <a:endParaRPr kumimoji="1" lang="ja-JP" altLang="en-US" sz="1400" dirty="0"/>
          </a:p>
        </p:txBody>
      </p:sp>
      <p:sp>
        <p:nvSpPr>
          <p:cNvPr id="129" name="テキスト ボックス 128">
            <a:extLst>
              <a:ext uri="{FF2B5EF4-FFF2-40B4-BE49-F238E27FC236}">
                <a16:creationId xmlns:a16="http://schemas.microsoft.com/office/drawing/2014/main" id="{66DAA546-7E02-EF92-54BF-5886366773B4}"/>
              </a:ext>
            </a:extLst>
          </p:cNvPr>
          <p:cNvSpPr txBox="1"/>
          <p:nvPr/>
        </p:nvSpPr>
        <p:spPr>
          <a:xfrm>
            <a:off x="7886057" y="4559895"/>
            <a:ext cx="1750800" cy="307777"/>
          </a:xfrm>
          <a:prstGeom prst="rect">
            <a:avLst/>
          </a:prstGeom>
          <a:noFill/>
        </p:spPr>
        <p:txBody>
          <a:bodyPr wrap="none" rtlCol="0">
            <a:spAutoFit/>
          </a:bodyPr>
          <a:lstStyle/>
          <a:p>
            <a:r>
              <a:rPr kumimoji="1" lang="ja-JP" altLang="en-US" sz="1400" dirty="0"/>
              <a:t>電気学会</a:t>
            </a:r>
            <a:r>
              <a:rPr kumimoji="1" lang="en-US" altLang="ja-JP" sz="1400" dirty="0"/>
              <a:t>C</a:t>
            </a:r>
            <a:r>
              <a:rPr kumimoji="1" lang="ja-JP" altLang="en-US" sz="1400" dirty="0"/>
              <a:t>部門大会</a:t>
            </a:r>
          </a:p>
        </p:txBody>
      </p:sp>
      <p:sp>
        <p:nvSpPr>
          <p:cNvPr id="130" name="テキスト ボックス 129">
            <a:extLst>
              <a:ext uri="{FF2B5EF4-FFF2-40B4-BE49-F238E27FC236}">
                <a16:creationId xmlns:a16="http://schemas.microsoft.com/office/drawing/2014/main" id="{26CAC891-D90D-36F1-AFB0-8C28DA603880}"/>
              </a:ext>
            </a:extLst>
          </p:cNvPr>
          <p:cNvSpPr txBox="1"/>
          <p:nvPr/>
        </p:nvSpPr>
        <p:spPr>
          <a:xfrm>
            <a:off x="9930727" y="4468146"/>
            <a:ext cx="1750800" cy="307777"/>
          </a:xfrm>
          <a:prstGeom prst="rect">
            <a:avLst/>
          </a:prstGeom>
          <a:noFill/>
        </p:spPr>
        <p:txBody>
          <a:bodyPr wrap="none" rtlCol="0">
            <a:spAutoFit/>
          </a:bodyPr>
          <a:lstStyle/>
          <a:p>
            <a:r>
              <a:rPr kumimoji="1" lang="ja-JP" altLang="en-US" sz="1400" dirty="0"/>
              <a:t>電気学会</a:t>
            </a:r>
            <a:r>
              <a:rPr kumimoji="1" lang="en-US" altLang="ja-JP" sz="1400" dirty="0"/>
              <a:t>C</a:t>
            </a:r>
            <a:r>
              <a:rPr kumimoji="1" lang="ja-JP" altLang="en-US" sz="1400" dirty="0"/>
              <a:t>部門大会</a:t>
            </a:r>
          </a:p>
        </p:txBody>
      </p:sp>
      <p:sp>
        <p:nvSpPr>
          <p:cNvPr id="131" name="テキスト ボックス 130">
            <a:extLst>
              <a:ext uri="{FF2B5EF4-FFF2-40B4-BE49-F238E27FC236}">
                <a16:creationId xmlns:a16="http://schemas.microsoft.com/office/drawing/2014/main" id="{7C149645-9C29-3E30-1D7F-A7C9BD67F824}"/>
              </a:ext>
            </a:extLst>
          </p:cNvPr>
          <p:cNvSpPr txBox="1"/>
          <p:nvPr/>
        </p:nvSpPr>
        <p:spPr>
          <a:xfrm>
            <a:off x="9596829" y="4935256"/>
            <a:ext cx="2715808" cy="307777"/>
          </a:xfrm>
          <a:prstGeom prst="rect">
            <a:avLst/>
          </a:prstGeom>
          <a:noFill/>
        </p:spPr>
        <p:txBody>
          <a:bodyPr wrap="none" rtlCol="0">
            <a:spAutoFit/>
          </a:bodyPr>
          <a:lstStyle/>
          <a:p>
            <a:r>
              <a:rPr kumimoji="1" lang="en-US" altLang="ja-JP" sz="1400" dirty="0"/>
              <a:t>IEEE SMC, </a:t>
            </a:r>
            <a:r>
              <a:rPr kumimoji="1" lang="ja-JP" altLang="en-US" sz="1400" dirty="0"/>
              <a:t>進化計算シンポジウム</a:t>
            </a:r>
          </a:p>
        </p:txBody>
      </p:sp>
      <p:sp>
        <p:nvSpPr>
          <p:cNvPr id="132" name="二等辺三角形 131">
            <a:extLst>
              <a:ext uri="{FF2B5EF4-FFF2-40B4-BE49-F238E27FC236}">
                <a16:creationId xmlns:a16="http://schemas.microsoft.com/office/drawing/2014/main" id="{6E77298C-80B8-6186-5734-9C08E96FDD35}"/>
              </a:ext>
            </a:extLst>
          </p:cNvPr>
          <p:cNvSpPr/>
          <p:nvPr/>
        </p:nvSpPr>
        <p:spPr>
          <a:xfrm rot="10800000">
            <a:off x="8989349" y="523920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4" name="テキスト ボックス 133">
            <a:extLst>
              <a:ext uri="{FF2B5EF4-FFF2-40B4-BE49-F238E27FC236}">
                <a16:creationId xmlns:a16="http://schemas.microsoft.com/office/drawing/2014/main" id="{6BC8C52B-21F5-3812-0B10-8B8DC7B6E3A2}"/>
              </a:ext>
            </a:extLst>
          </p:cNvPr>
          <p:cNvSpPr txBox="1"/>
          <p:nvPr/>
        </p:nvSpPr>
        <p:spPr>
          <a:xfrm>
            <a:off x="8538806" y="4861648"/>
            <a:ext cx="1103187" cy="307777"/>
          </a:xfrm>
          <a:prstGeom prst="rect">
            <a:avLst/>
          </a:prstGeom>
          <a:noFill/>
        </p:spPr>
        <p:txBody>
          <a:bodyPr wrap="none" rtlCol="0">
            <a:spAutoFit/>
          </a:bodyPr>
          <a:lstStyle/>
          <a:p>
            <a:r>
              <a:rPr kumimoji="1" lang="en-US" altLang="ja-JP" sz="1400" dirty="0"/>
              <a:t>IEEE </a:t>
            </a:r>
            <a:r>
              <a:rPr kumimoji="1" lang="en-US" altLang="ja-JP" sz="1400" dirty="0" err="1"/>
              <a:t>Symp</a:t>
            </a:r>
            <a:endParaRPr kumimoji="1" lang="ja-JP" altLang="en-US" sz="1400" dirty="0"/>
          </a:p>
        </p:txBody>
      </p:sp>
      <p:sp>
        <p:nvSpPr>
          <p:cNvPr id="135" name="テキスト ボックス 134">
            <a:extLst>
              <a:ext uri="{FF2B5EF4-FFF2-40B4-BE49-F238E27FC236}">
                <a16:creationId xmlns:a16="http://schemas.microsoft.com/office/drawing/2014/main" id="{44EB6E4E-59E9-A5D8-0705-A7C0505D76C3}"/>
              </a:ext>
            </a:extLst>
          </p:cNvPr>
          <p:cNvSpPr txBox="1"/>
          <p:nvPr/>
        </p:nvSpPr>
        <p:spPr>
          <a:xfrm>
            <a:off x="9929426" y="4708261"/>
            <a:ext cx="1729704" cy="307777"/>
          </a:xfrm>
          <a:prstGeom prst="rect">
            <a:avLst/>
          </a:prstGeom>
          <a:noFill/>
        </p:spPr>
        <p:txBody>
          <a:bodyPr wrap="none" rtlCol="0">
            <a:spAutoFit/>
          </a:bodyPr>
          <a:lstStyle/>
          <a:p>
            <a:r>
              <a:rPr kumimoji="1" lang="en-US" altLang="ja-JP" sz="1400" dirty="0"/>
              <a:t>SICE Annual Conf </a:t>
            </a:r>
            <a:endParaRPr kumimoji="1" lang="ja-JP" altLang="en-US" sz="1400" dirty="0"/>
          </a:p>
        </p:txBody>
      </p:sp>
      <p:cxnSp>
        <p:nvCxnSpPr>
          <p:cNvPr id="136" name="直線矢印コネクタ 135">
            <a:extLst>
              <a:ext uri="{FF2B5EF4-FFF2-40B4-BE49-F238E27FC236}">
                <a16:creationId xmlns:a16="http://schemas.microsoft.com/office/drawing/2014/main" id="{09B331E9-D1FC-6761-2EF6-0748F8776F26}"/>
              </a:ext>
            </a:extLst>
          </p:cNvPr>
          <p:cNvCxnSpPr>
            <a:cxnSpLocks/>
          </p:cNvCxnSpPr>
          <p:nvPr/>
        </p:nvCxnSpPr>
        <p:spPr>
          <a:xfrm>
            <a:off x="2536568" y="5990178"/>
            <a:ext cx="94629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37" name="テキスト ボックス 136">
            <a:extLst>
              <a:ext uri="{FF2B5EF4-FFF2-40B4-BE49-F238E27FC236}">
                <a16:creationId xmlns:a16="http://schemas.microsoft.com/office/drawing/2014/main" id="{58551722-380A-C57B-4BCC-AA787B1F7F90}"/>
              </a:ext>
            </a:extLst>
          </p:cNvPr>
          <p:cNvSpPr txBox="1"/>
          <p:nvPr/>
        </p:nvSpPr>
        <p:spPr>
          <a:xfrm>
            <a:off x="1656511" y="5812588"/>
            <a:ext cx="902811" cy="307777"/>
          </a:xfrm>
          <a:prstGeom prst="rect">
            <a:avLst/>
          </a:prstGeom>
          <a:noFill/>
        </p:spPr>
        <p:txBody>
          <a:bodyPr wrap="none" rtlCol="0">
            <a:spAutoFit/>
          </a:bodyPr>
          <a:lstStyle/>
          <a:p>
            <a:r>
              <a:rPr kumimoji="1" lang="ja-JP" altLang="en-US" sz="1400" dirty="0"/>
              <a:t>投稿論文</a:t>
            </a:r>
          </a:p>
        </p:txBody>
      </p:sp>
      <p:sp>
        <p:nvSpPr>
          <p:cNvPr id="138" name="二等辺三角形 137">
            <a:extLst>
              <a:ext uri="{FF2B5EF4-FFF2-40B4-BE49-F238E27FC236}">
                <a16:creationId xmlns:a16="http://schemas.microsoft.com/office/drawing/2014/main" id="{2C356A00-FE1F-708F-8C49-F0E74662628F}"/>
              </a:ext>
            </a:extLst>
          </p:cNvPr>
          <p:cNvSpPr/>
          <p:nvPr/>
        </p:nvSpPr>
        <p:spPr>
          <a:xfrm rot="10800000">
            <a:off x="7187284" y="584317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9" name="二等辺三角形 138">
            <a:extLst>
              <a:ext uri="{FF2B5EF4-FFF2-40B4-BE49-F238E27FC236}">
                <a16:creationId xmlns:a16="http://schemas.microsoft.com/office/drawing/2014/main" id="{A67C11A3-50D6-BC81-C3D0-DB960E73DD0F}"/>
              </a:ext>
            </a:extLst>
          </p:cNvPr>
          <p:cNvSpPr/>
          <p:nvPr/>
        </p:nvSpPr>
        <p:spPr>
          <a:xfrm rot="10800000">
            <a:off x="9665437" y="584317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テキスト ボックス 139">
            <a:extLst>
              <a:ext uri="{FF2B5EF4-FFF2-40B4-BE49-F238E27FC236}">
                <a16:creationId xmlns:a16="http://schemas.microsoft.com/office/drawing/2014/main" id="{33C99B28-66A0-6319-7F0C-3A5495C31F1B}"/>
              </a:ext>
            </a:extLst>
          </p:cNvPr>
          <p:cNvSpPr txBox="1"/>
          <p:nvPr/>
        </p:nvSpPr>
        <p:spPr>
          <a:xfrm>
            <a:off x="6635947" y="5512994"/>
            <a:ext cx="1261884" cy="307777"/>
          </a:xfrm>
          <a:prstGeom prst="rect">
            <a:avLst/>
          </a:prstGeom>
          <a:noFill/>
        </p:spPr>
        <p:txBody>
          <a:bodyPr wrap="none" rtlCol="0">
            <a:spAutoFit/>
          </a:bodyPr>
          <a:lstStyle/>
          <a:p>
            <a:r>
              <a:rPr kumimoji="1" lang="ja-JP" altLang="en-US" sz="1400" dirty="0"/>
              <a:t>電気学会掲載</a:t>
            </a:r>
          </a:p>
        </p:txBody>
      </p:sp>
      <p:sp>
        <p:nvSpPr>
          <p:cNvPr id="141" name="二等辺三角形 140">
            <a:extLst>
              <a:ext uri="{FF2B5EF4-FFF2-40B4-BE49-F238E27FC236}">
                <a16:creationId xmlns:a16="http://schemas.microsoft.com/office/drawing/2014/main" id="{4E370E17-4C60-47DC-DF2E-022BAB9C6F78}"/>
              </a:ext>
            </a:extLst>
          </p:cNvPr>
          <p:cNvSpPr/>
          <p:nvPr/>
        </p:nvSpPr>
        <p:spPr>
          <a:xfrm rot="10800000">
            <a:off x="11388221" y="584317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2" name="テキスト ボックス 141">
            <a:extLst>
              <a:ext uri="{FF2B5EF4-FFF2-40B4-BE49-F238E27FC236}">
                <a16:creationId xmlns:a16="http://schemas.microsoft.com/office/drawing/2014/main" id="{DA2F59BB-5F8F-97B2-A98B-0455FDEBCEB7}"/>
              </a:ext>
            </a:extLst>
          </p:cNvPr>
          <p:cNvSpPr txBox="1"/>
          <p:nvPr/>
        </p:nvSpPr>
        <p:spPr>
          <a:xfrm>
            <a:off x="9124505" y="5512994"/>
            <a:ext cx="1261884" cy="307777"/>
          </a:xfrm>
          <a:prstGeom prst="rect">
            <a:avLst/>
          </a:prstGeom>
          <a:noFill/>
        </p:spPr>
        <p:txBody>
          <a:bodyPr wrap="none" rtlCol="0">
            <a:spAutoFit/>
          </a:bodyPr>
          <a:lstStyle/>
          <a:p>
            <a:r>
              <a:rPr kumimoji="1" lang="ja-JP" altLang="en-US" sz="1400" dirty="0"/>
              <a:t>電気学会掲載</a:t>
            </a:r>
          </a:p>
        </p:txBody>
      </p:sp>
      <p:sp>
        <p:nvSpPr>
          <p:cNvPr id="143" name="テキスト ボックス 142">
            <a:extLst>
              <a:ext uri="{FF2B5EF4-FFF2-40B4-BE49-F238E27FC236}">
                <a16:creationId xmlns:a16="http://schemas.microsoft.com/office/drawing/2014/main" id="{0FF83A71-9EBC-05C5-65AF-D987CC4BB9F3}"/>
              </a:ext>
            </a:extLst>
          </p:cNvPr>
          <p:cNvSpPr txBox="1"/>
          <p:nvPr/>
        </p:nvSpPr>
        <p:spPr>
          <a:xfrm>
            <a:off x="10836791" y="5512994"/>
            <a:ext cx="1261884" cy="307777"/>
          </a:xfrm>
          <a:prstGeom prst="rect">
            <a:avLst/>
          </a:prstGeom>
          <a:noFill/>
        </p:spPr>
        <p:txBody>
          <a:bodyPr wrap="none" rtlCol="0">
            <a:spAutoFit/>
          </a:bodyPr>
          <a:lstStyle/>
          <a:p>
            <a:r>
              <a:rPr kumimoji="1" lang="ja-JP" altLang="en-US" sz="1400" dirty="0"/>
              <a:t>電気学会投稿</a:t>
            </a:r>
          </a:p>
        </p:txBody>
      </p:sp>
      <p:pic>
        <p:nvPicPr>
          <p:cNvPr id="4" name="図 3" descr="名称未設定-4-21.png">
            <a:extLst>
              <a:ext uri="{FF2B5EF4-FFF2-40B4-BE49-F238E27FC236}">
                <a16:creationId xmlns:a16="http://schemas.microsoft.com/office/drawing/2014/main" id="{5DBDBA64-C840-1AF8-39EA-009469A0E8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8472" t="22188" b="34855"/>
          <a:stretch/>
        </p:blipFill>
        <p:spPr>
          <a:xfrm>
            <a:off x="44302" y="2072636"/>
            <a:ext cx="1432614" cy="249318"/>
          </a:xfrm>
          <a:prstGeom prst="rect">
            <a:avLst/>
          </a:prstGeom>
          <a:solidFill>
            <a:schemeClr val="bg1"/>
          </a:solidFill>
        </p:spPr>
      </p:pic>
      <p:pic>
        <p:nvPicPr>
          <p:cNvPr id="5" name="図 4">
            <a:extLst>
              <a:ext uri="{FF2B5EF4-FFF2-40B4-BE49-F238E27FC236}">
                <a16:creationId xmlns:a16="http://schemas.microsoft.com/office/drawing/2014/main" id="{C3CF3455-4249-D8DE-4393-427937E46C2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6604" y="3934670"/>
            <a:ext cx="1089570" cy="830567"/>
          </a:xfrm>
          <a:prstGeom prst="rect">
            <a:avLst/>
          </a:prstGeom>
          <a:solidFill>
            <a:schemeClr val="bg1"/>
          </a:solidFill>
        </p:spPr>
      </p:pic>
      <p:cxnSp>
        <p:nvCxnSpPr>
          <p:cNvPr id="11" name="直線コネクタ 10">
            <a:extLst>
              <a:ext uri="{FF2B5EF4-FFF2-40B4-BE49-F238E27FC236}">
                <a16:creationId xmlns:a16="http://schemas.microsoft.com/office/drawing/2014/main" id="{DA91960B-E4E8-F9EE-E5DA-12677722EB4B}"/>
              </a:ext>
            </a:extLst>
          </p:cNvPr>
          <p:cNvCxnSpPr>
            <a:cxnSpLocks/>
          </p:cNvCxnSpPr>
          <p:nvPr/>
        </p:nvCxnSpPr>
        <p:spPr>
          <a:xfrm flipH="1">
            <a:off x="116048" y="1934571"/>
            <a:ext cx="1191445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9EAD302-4CC7-2B92-66E6-0B229DAE57CA}"/>
              </a:ext>
            </a:extLst>
          </p:cNvPr>
          <p:cNvCxnSpPr>
            <a:cxnSpLocks/>
          </p:cNvCxnSpPr>
          <p:nvPr/>
        </p:nvCxnSpPr>
        <p:spPr>
          <a:xfrm flipH="1">
            <a:off x="116048" y="3808051"/>
            <a:ext cx="1191445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346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研究体制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9"/>
            <a:ext cx="11364723" cy="56374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下記の分担で進め、学生には研究テーマとして着手いただいた。</a:t>
            </a:r>
            <a:endParaRPr lang="en-US" altLang="ja-JP" sz="2800" dirty="0"/>
          </a:p>
        </p:txBody>
      </p:sp>
      <p:cxnSp>
        <p:nvCxnSpPr>
          <p:cNvPr id="10" name="直線コネクタ 9">
            <a:extLst>
              <a:ext uri="{FF2B5EF4-FFF2-40B4-BE49-F238E27FC236}">
                <a16:creationId xmlns:a16="http://schemas.microsoft.com/office/drawing/2014/main" id="{6AAB49B4-341C-4992-8802-3F1FB8CF3EDC}"/>
              </a:ext>
            </a:extLst>
          </p:cNvPr>
          <p:cNvCxnSpPr>
            <a:cxnSpLocks/>
          </p:cNvCxnSpPr>
          <p:nvPr/>
        </p:nvCxnSpPr>
        <p:spPr>
          <a:xfrm>
            <a:off x="5018031" y="1642747"/>
            <a:ext cx="0" cy="438136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8B9B0057-4549-4782-82CA-533243FAD4ED}"/>
              </a:ext>
            </a:extLst>
          </p:cNvPr>
          <p:cNvSpPr txBox="1"/>
          <p:nvPr/>
        </p:nvSpPr>
        <p:spPr>
          <a:xfrm>
            <a:off x="2199562" y="1726633"/>
            <a:ext cx="1218603" cy="461665"/>
          </a:xfrm>
          <a:prstGeom prst="rect">
            <a:avLst/>
          </a:prstGeom>
          <a:noFill/>
        </p:spPr>
        <p:txBody>
          <a:bodyPr wrap="none" rtlCol="0">
            <a:spAutoFit/>
          </a:bodyPr>
          <a:lstStyle/>
          <a:p>
            <a:r>
              <a:rPr kumimoji="1" lang="ja-JP" altLang="en-US" sz="2400" b="1" dirty="0"/>
              <a:t>メンバー</a:t>
            </a:r>
          </a:p>
        </p:txBody>
      </p:sp>
      <p:cxnSp>
        <p:nvCxnSpPr>
          <p:cNvPr id="16" name="直線コネクタ 15">
            <a:extLst>
              <a:ext uri="{FF2B5EF4-FFF2-40B4-BE49-F238E27FC236}">
                <a16:creationId xmlns:a16="http://schemas.microsoft.com/office/drawing/2014/main" id="{C33B81BC-C855-47CB-BE29-7F967020CE1B}"/>
              </a:ext>
            </a:extLst>
          </p:cNvPr>
          <p:cNvCxnSpPr>
            <a:cxnSpLocks/>
          </p:cNvCxnSpPr>
          <p:nvPr/>
        </p:nvCxnSpPr>
        <p:spPr>
          <a:xfrm flipH="1" flipV="1">
            <a:off x="551613" y="2223945"/>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667BC34E-DE05-498A-9E2B-258BC68B17AA}"/>
              </a:ext>
            </a:extLst>
          </p:cNvPr>
          <p:cNvSpPr txBox="1"/>
          <p:nvPr/>
        </p:nvSpPr>
        <p:spPr>
          <a:xfrm>
            <a:off x="7829754" y="2861136"/>
            <a:ext cx="3542181" cy="369332"/>
          </a:xfrm>
          <a:prstGeom prst="rect">
            <a:avLst/>
          </a:prstGeom>
          <a:noFill/>
        </p:spPr>
        <p:txBody>
          <a:bodyPr wrap="square" rtlCol="0">
            <a:spAutoFit/>
          </a:bodyPr>
          <a:lstStyle/>
          <a:p>
            <a:pPr algn="ctr"/>
            <a:r>
              <a:rPr kumimoji="1" lang="ja-JP" altLang="en-US" dirty="0"/>
              <a:t>問題分割に基づく制約対処法</a:t>
            </a:r>
            <a:endParaRPr kumimoji="1" lang="en-US" altLang="ja-JP" dirty="0"/>
          </a:p>
        </p:txBody>
      </p:sp>
      <p:sp>
        <p:nvSpPr>
          <p:cNvPr id="15" name="テキスト ボックス 14">
            <a:extLst>
              <a:ext uri="{FF2B5EF4-FFF2-40B4-BE49-F238E27FC236}">
                <a16:creationId xmlns:a16="http://schemas.microsoft.com/office/drawing/2014/main" id="{3896AE91-2FC7-4F87-8D34-BEFE4391D68C}"/>
              </a:ext>
            </a:extLst>
          </p:cNvPr>
          <p:cNvSpPr txBox="1"/>
          <p:nvPr/>
        </p:nvSpPr>
        <p:spPr>
          <a:xfrm>
            <a:off x="1741904" y="2845747"/>
            <a:ext cx="1085554" cy="400110"/>
          </a:xfrm>
          <a:prstGeom prst="rect">
            <a:avLst/>
          </a:prstGeom>
          <a:noFill/>
        </p:spPr>
        <p:txBody>
          <a:bodyPr wrap="none" rtlCol="0">
            <a:spAutoFit/>
          </a:bodyPr>
          <a:lstStyle/>
          <a:p>
            <a:pPr algn="ctr"/>
            <a:r>
              <a:rPr kumimoji="1" lang="ja-JP" altLang="en-US" sz="2000" dirty="0"/>
              <a:t>安田さん</a:t>
            </a:r>
          </a:p>
        </p:txBody>
      </p:sp>
      <p:sp>
        <p:nvSpPr>
          <p:cNvPr id="17" name="テキスト ボックス 16">
            <a:extLst>
              <a:ext uri="{FF2B5EF4-FFF2-40B4-BE49-F238E27FC236}">
                <a16:creationId xmlns:a16="http://schemas.microsoft.com/office/drawing/2014/main" id="{4578FA29-9645-4FFF-8653-278E802CA808}"/>
              </a:ext>
            </a:extLst>
          </p:cNvPr>
          <p:cNvSpPr txBox="1"/>
          <p:nvPr/>
        </p:nvSpPr>
        <p:spPr>
          <a:xfrm>
            <a:off x="1741904" y="4295453"/>
            <a:ext cx="1085554" cy="400110"/>
          </a:xfrm>
          <a:prstGeom prst="rect">
            <a:avLst/>
          </a:prstGeom>
          <a:noFill/>
        </p:spPr>
        <p:txBody>
          <a:bodyPr wrap="none" rtlCol="0">
            <a:spAutoFit/>
          </a:bodyPr>
          <a:lstStyle/>
          <a:p>
            <a:pPr algn="ctr"/>
            <a:r>
              <a:rPr kumimoji="1" lang="ja-JP" altLang="en-US" sz="2000" dirty="0"/>
              <a:t>佐藤さん</a:t>
            </a:r>
          </a:p>
        </p:txBody>
      </p:sp>
      <p:sp>
        <p:nvSpPr>
          <p:cNvPr id="26" name="テキスト ボックス 25">
            <a:extLst>
              <a:ext uri="{FF2B5EF4-FFF2-40B4-BE49-F238E27FC236}">
                <a16:creationId xmlns:a16="http://schemas.microsoft.com/office/drawing/2014/main" id="{DDDF7E4C-27F8-47A7-9480-64588854383A}"/>
              </a:ext>
            </a:extLst>
          </p:cNvPr>
          <p:cNvSpPr txBox="1"/>
          <p:nvPr/>
        </p:nvSpPr>
        <p:spPr>
          <a:xfrm>
            <a:off x="7897873" y="1719342"/>
            <a:ext cx="1415772" cy="461665"/>
          </a:xfrm>
          <a:prstGeom prst="rect">
            <a:avLst/>
          </a:prstGeom>
          <a:noFill/>
        </p:spPr>
        <p:txBody>
          <a:bodyPr wrap="none" rtlCol="0">
            <a:spAutoFit/>
          </a:bodyPr>
          <a:lstStyle/>
          <a:p>
            <a:r>
              <a:rPr kumimoji="1" lang="ja-JP" altLang="en-US" sz="2400" b="1" dirty="0"/>
              <a:t>研究担当</a:t>
            </a:r>
          </a:p>
        </p:txBody>
      </p:sp>
      <p:sp>
        <p:nvSpPr>
          <p:cNvPr id="33" name="テキスト ボックス 32">
            <a:extLst>
              <a:ext uri="{FF2B5EF4-FFF2-40B4-BE49-F238E27FC236}">
                <a16:creationId xmlns:a16="http://schemas.microsoft.com/office/drawing/2014/main" id="{24569B84-D4BB-4BA4-94B9-26F74139B6AD}"/>
              </a:ext>
            </a:extLst>
          </p:cNvPr>
          <p:cNvSpPr txBox="1"/>
          <p:nvPr/>
        </p:nvSpPr>
        <p:spPr>
          <a:xfrm>
            <a:off x="1741904" y="3824819"/>
            <a:ext cx="1342034" cy="400110"/>
          </a:xfrm>
          <a:prstGeom prst="rect">
            <a:avLst/>
          </a:prstGeom>
          <a:noFill/>
        </p:spPr>
        <p:txBody>
          <a:bodyPr wrap="none" rtlCol="0">
            <a:spAutoFit/>
          </a:bodyPr>
          <a:lstStyle/>
          <a:p>
            <a:pPr algn="ctr"/>
            <a:r>
              <a:rPr kumimoji="1" lang="ja-JP" altLang="en-US" sz="2000" dirty="0"/>
              <a:t>宇津本さん</a:t>
            </a:r>
            <a:endParaRPr kumimoji="1" lang="ja-JP" altLang="en-US" sz="2400" dirty="0"/>
          </a:p>
        </p:txBody>
      </p:sp>
      <p:sp>
        <p:nvSpPr>
          <p:cNvPr id="34" name="テキスト ボックス 33">
            <a:extLst>
              <a:ext uri="{FF2B5EF4-FFF2-40B4-BE49-F238E27FC236}">
                <a16:creationId xmlns:a16="http://schemas.microsoft.com/office/drawing/2014/main" id="{0FF6DB32-A844-427A-A56E-DC88612DB8FC}"/>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共同研究の概要</a:t>
            </a:r>
          </a:p>
        </p:txBody>
      </p:sp>
      <p:sp>
        <p:nvSpPr>
          <p:cNvPr id="7" name="テキスト ボックス 6">
            <a:extLst>
              <a:ext uri="{FF2B5EF4-FFF2-40B4-BE49-F238E27FC236}">
                <a16:creationId xmlns:a16="http://schemas.microsoft.com/office/drawing/2014/main" id="{621EE5E4-5BDE-E820-09E5-6316C2D74956}"/>
              </a:ext>
            </a:extLst>
          </p:cNvPr>
          <p:cNvSpPr txBox="1"/>
          <p:nvPr/>
        </p:nvSpPr>
        <p:spPr>
          <a:xfrm>
            <a:off x="1741904" y="3331165"/>
            <a:ext cx="1085554" cy="400110"/>
          </a:xfrm>
          <a:prstGeom prst="rect">
            <a:avLst/>
          </a:prstGeom>
          <a:noFill/>
        </p:spPr>
        <p:txBody>
          <a:bodyPr wrap="none" rtlCol="0">
            <a:spAutoFit/>
          </a:bodyPr>
          <a:lstStyle/>
          <a:p>
            <a:pPr algn="ctr"/>
            <a:r>
              <a:rPr kumimoji="1" lang="ja-JP" altLang="en-US" sz="2000" dirty="0"/>
              <a:t>小嶋さん</a:t>
            </a:r>
          </a:p>
        </p:txBody>
      </p:sp>
      <p:sp>
        <p:nvSpPr>
          <p:cNvPr id="18" name="テキスト ボックス 17">
            <a:extLst>
              <a:ext uri="{FF2B5EF4-FFF2-40B4-BE49-F238E27FC236}">
                <a16:creationId xmlns:a16="http://schemas.microsoft.com/office/drawing/2014/main" id="{4BEB5D92-262F-24A7-CC8E-B591C1D30FF0}"/>
              </a:ext>
            </a:extLst>
          </p:cNvPr>
          <p:cNvSpPr txBox="1"/>
          <p:nvPr/>
        </p:nvSpPr>
        <p:spPr>
          <a:xfrm>
            <a:off x="7440571" y="3346554"/>
            <a:ext cx="4307077" cy="369332"/>
          </a:xfrm>
          <a:prstGeom prst="rect">
            <a:avLst/>
          </a:prstGeom>
          <a:noFill/>
        </p:spPr>
        <p:txBody>
          <a:bodyPr wrap="square" rtlCol="0">
            <a:spAutoFit/>
          </a:bodyPr>
          <a:lstStyle/>
          <a:p>
            <a:pPr algn="ctr"/>
            <a:r>
              <a:rPr kumimoji="1" lang="ja-JP" altLang="en-US" dirty="0"/>
              <a:t>問題分割に基づく制約対処法の正規化</a:t>
            </a:r>
            <a:endParaRPr kumimoji="1" lang="en-US" altLang="ja-JP" dirty="0"/>
          </a:p>
        </p:txBody>
      </p:sp>
      <p:sp>
        <p:nvSpPr>
          <p:cNvPr id="19" name="テキスト ボックス 18">
            <a:extLst>
              <a:ext uri="{FF2B5EF4-FFF2-40B4-BE49-F238E27FC236}">
                <a16:creationId xmlns:a16="http://schemas.microsoft.com/office/drawing/2014/main" id="{3B064888-AA70-10FF-FC7E-F2ACC465EE44}"/>
              </a:ext>
            </a:extLst>
          </p:cNvPr>
          <p:cNvSpPr txBox="1"/>
          <p:nvPr/>
        </p:nvSpPr>
        <p:spPr>
          <a:xfrm>
            <a:off x="7652645" y="3840208"/>
            <a:ext cx="3896399" cy="369332"/>
          </a:xfrm>
          <a:prstGeom prst="rect">
            <a:avLst/>
          </a:prstGeom>
          <a:noFill/>
        </p:spPr>
        <p:txBody>
          <a:bodyPr wrap="square" rtlCol="0">
            <a:spAutoFit/>
          </a:bodyPr>
          <a:lstStyle/>
          <a:p>
            <a:pPr algn="ctr"/>
            <a:r>
              <a:rPr kumimoji="1" lang="ja-JP" altLang="en-US" dirty="0"/>
              <a:t>ハイブリッド制約対処法</a:t>
            </a:r>
            <a:endParaRPr kumimoji="1" lang="en-US" altLang="ja-JP" dirty="0"/>
          </a:p>
        </p:txBody>
      </p:sp>
      <p:sp>
        <p:nvSpPr>
          <p:cNvPr id="22" name="テキスト ボックス 21">
            <a:extLst>
              <a:ext uri="{FF2B5EF4-FFF2-40B4-BE49-F238E27FC236}">
                <a16:creationId xmlns:a16="http://schemas.microsoft.com/office/drawing/2014/main" id="{461DDB50-6DA2-67D8-FA20-645FC0477507}"/>
              </a:ext>
            </a:extLst>
          </p:cNvPr>
          <p:cNvSpPr txBox="1"/>
          <p:nvPr/>
        </p:nvSpPr>
        <p:spPr>
          <a:xfrm>
            <a:off x="7652645" y="4310842"/>
            <a:ext cx="3896399" cy="369332"/>
          </a:xfrm>
          <a:prstGeom prst="rect">
            <a:avLst/>
          </a:prstGeom>
          <a:noFill/>
        </p:spPr>
        <p:txBody>
          <a:bodyPr wrap="square" rtlCol="0">
            <a:spAutoFit/>
          </a:bodyPr>
          <a:lstStyle/>
          <a:p>
            <a:pPr algn="ctr"/>
            <a:r>
              <a:rPr kumimoji="1" lang="ja-JP" altLang="en-US" dirty="0"/>
              <a:t>有制約向け外部アーカイブによる改良</a:t>
            </a:r>
            <a:endParaRPr kumimoji="1" lang="en-US" altLang="ja-JP" dirty="0"/>
          </a:p>
        </p:txBody>
      </p:sp>
      <p:sp>
        <p:nvSpPr>
          <p:cNvPr id="4" name="テキスト ボックス 3">
            <a:extLst>
              <a:ext uri="{FF2B5EF4-FFF2-40B4-BE49-F238E27FC236}">
                <a16:creationId xmlns:a16="http://schemas.microsoft.com/office/drawing/2014/main" id="{ED39C945-9A71-6007-5346-8528F3A904BA}"/>
              </a:ext>
            </a:extLst>
          </p:cNvPr>
          <p:cNvSpPr txBox="1"/>
          <p:nvPr/>
        </p:nvSpPr>
        <p:spPr>
          <a:xfrm>
            <a:off x="1741904" y="2379447"/>
            <a:ext cx="1210588" cy="400110"/>
          </a:xfrm>
          <a:prstGeom prst="rect">
            <a:avLst/>
          </a:prstGeom>
          <a:noFill/>
        </p:spPr>
        <p:txBody>
          <a:bodyPr wrap="none" rtlCol="0">
            <a:spAutoFit/>
          </a:bodyPr>
          <a:lstStyle/>
          <a:p>
            <a:pPr algn="ctr"/>
            <a:r>
              <a:rPr kumimoji="1" lang="ja-JP" altLang="en-US" sz="2000" dirty="0"/>
              <a:t>安田先生</a:t>
            </a:r>
          </a:p>
        </p:txBody>
      </p:sp>
      <p:sp>
        <p:nvSpPr>
          <p:cNvPr id="5" name="テキスト ボックス 4">
            <a:extLst>
              <a:ext uri="{FF2B5EF4-FFF2-40B4-BE49-F238E27FC236}">
                <a16:creationId xmlns:a16="http://schemas.microsoft.com/office/drawing/2014/main" id="{909A295A-1CD3-2FB1-0627-05B0F6EA3096}"/>
              </a:ext>
            </a:extLst>
          </p:cNvPr>
          <p:cNvSpPr txBox="1"/>
          <p:nvPr/>
        </p:nvSpPr>
        <p:spPr>
          <a:xfrm>
            <a:off x="6373145" y="2379447"/>
            <a:ext cx="4465229" cy="400110"/>
          </a:xfrm>
          <a:prstGeom prst="rect">
            <a:avLst/>
          </a:prstGeom>
          <a:noFill/>
        </p:spPr>
        <p:txBody>
          <a:bodyPr wrap="square" rtlCol="0">
            <a:spAutoFit/>
          </a:bodyPr>
          <a:lstStyle/>
          <a:p>
            <a:pPr algn="ctr"/>
            <a:r>
              <a:rPr kumimoji="1" lang="ja-JP" altLang="en-US" sz="2000" dirty="0"/>
              <a:t>研究指導／都立大側の研究総括</a:t>
            </a:r>
            <a:endParaRPr kumimoji="1" lang="en-US" altLang="ja-JP" sz="2000" dirty="0"/>
          </a:p>
        </p:txBody>
      </p:sp>
      <p:pic>
        <p:nvPicPr>
          <p:cNvPr id="6" name="図 5">
            <a:extLst>
              <a:ext uri="{FF2B5EF4-FFF2-40B4-BE49-F238E27FC236}">
                <a16:creationId xmlns:a16="http://schemas.microsoft.com/office/drawing/2014/main" id="{1D79A2D3-FF49-8E25-A933-DD43C1F168D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2806" y="3084672"/>
            <a:ext cx="1089570" cy="830567"/>
          </a:xfrm>
          <a:prstGeom prst="rect">
            <a:avLst/>
          </a:prstGeom>
          <a:solidFill>
            <a:schemeClr val="bg1"/>
          </a:solidFill>
        </p:spPr>
      </p:pic>
      <p:sp>
        <p:nvSpPr>
          <p:cNvPr id="9" name="テキスト ボックス 8">
            <a:extLst>
              <a:ext uri="{FF2B5EF4-FFF2-40B4-BE49-F238E27FC236}">
                <a16:creationId xmlns:a16="http://schemas.microsoft.com/office/drawing/2014/main" id="{B33520B0-7117-525F-C5D0-AAAEC93DFB3A}"/>
              </a:ext>
            </a:extLst>
          </p:cNvPr>
          <p:cNvSpPr txBox="1"/>
          <p:nvPr/>
        </p:nvSpPr>
        <p:spPr>
          <a:xfrm>
            <a:off x="3283775" y="3346554"/>
            <a:ext cx="1620957" cy="369332"/>
          </a:xfrm>
          <a:prstGeom prst="rect">
            <a:avLst/>
          </a:prstGeom>
          <a:noFill/>
        </p:spPr>
        <p:txBody>
          <a:bodyPr wrap="none" rtlCol="0">
            <a:spAutoFit/>
          </a:bodyPr>
          <a:lstStyle/>
          <a:p>
            <a:pPr algn="ctr"/>
            <a:r>
              <a:rPr kumimoji="1" lang="en-US" altLang="ja-JP" dirty="0"/>
              <a:t>2022</a:t>
            </a:r>
            <a:r>
              <a:rPr kumimoji="1" lang="ja-JP" altLang="en-US" dirty="0"/>
              <a:t>年度修了</a:t>
            </a:r>
            <a:endParaRPr kumimoji="1" lang="ja-JP" altLang="en-US" sz="2000" dirty="0"/>
          </a:p>
        </p:txBody>
      </p:sp>
      <p:cxnSp>
        <p:nvCxnSpPr>
          <p:cNvPr id="11" name="直線コネクタ 10">
            <a:extLst>
              <a:ext uri="{FF2B5EF4-FFF2-40B4-BE49-F238E27FC236}">
                <a16:creationId xmlns:a16="http://schemas.microsoft.com/office/drawing/2014/main" id="{E2EE9247-3B94-3644-CC82-66B1E89BEB05}"/>
              </a:ext>
            </a:extLst>
          </p:cNvPr>
          <p:cNvCxnSpPr>
            <a:cxnSpLocks/>
          </p:cNvCxnSpPr>
          <p:nvPr/>
        </p:nvCxnSpPr>
        <p:spPr>
          <a:xfrm flipH="1" flipV="1">
            <a:off x="522300" y="4806798"/>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2CECD0E-7E3B-453A-0A49-110C1425CAA8}"/>
              </a:ext>
            </a:extLst>
          </p:cNvPr>
          <p:cNvSpPr txBox="1"/>
          <p:nvPr/>
        </p:nvSpPr>
        <p:spPr>
          <a:xfrm>
            <a:off x="1741904" y="5561448"/>
            <a:ext cx="889067" cy="400110"/>
          </a:xfrm>
          <a:prstGeom prst="rect">
            <a:avLst/>
          </a:prstGeom>
          <a:noFill/>
        </p:spPr>
        <p:txBody>
          <a:bodyPr wrap="square" rtlCol="0">
            <a:spAutoFit/>
          </a:bodyPr>
          <a:lstStyle/>
          <a:p>
            <a:r>
              <a:rPr kumimoji="1" lang="ja-JP" altLang="en-US" sz="2000" dirty="0"/>
              <a:t>熊谷</a:t>
            </a:r>
          </a:p>
        </p:txBody>
      </p:sp>
      <p:sp>
        <p:nvSpPr>
          <p:cNvPr id="14" name="テキスト ボックス 13">
            <a:extLst>
              <a:ext uri="{FF2B5EF4-FFF2-40B4-BE49-F238E27FC236}">
                <a16:creationId xmlns:a16="http://schemas.microsoft.com/office/drawing/2014/main" id="{295E18BD-DBC2-5126-18DB-8B57D6DAFF9D}"/>
              </a:ext>
            </a:extLst>
          </p:cNvPr>
          <p:cNvSpPr txBox="1"/>
          <p:nvPr/>
        </p:nvSpPr>
        <p:spPr>
          <a:xfrm>
            <a:off x="1741904" y="4973011"/>
            <a:ext cx="889067" cy="400110"/>
          </a:xfrm>
          <a:prstGeom prst="rect">
            <a:avLst/>
          </a:prstGeom>
          <a:noFill/>
        </p:spPr>
        <p:txBody>
          <a:bodyPr wrap="square" rtlCol="0">
            <a:spAutoFit/>
          </a:bodyPr>
          <a:lstStyle/>
          <a:p>
            <a:r>
              <a:rPr kumimoji="1" lang="ja-JP" altLang="en-US" sz="2000" dirty="0"/>
              <a:t>鎌田</a:t>
            </a:r>
          </a:p>
        </p:txBody>
      </p:sp>
      <p:pic>
        <p:nvPicPr>
          <p:cNvPr id="20" name="図 19" descr="名称未設定-4-21.png">
            <a:extLst>
              <a:ext uri="{FF2B5EF4-FFF2-40B4-BE49-F238E27FC236}">
                <a16:creationId xmlns:a16="http://schemas.microsoft.com/office/drawing/2014/main" id="{B1CE93BE-0483-B007-8702-C46CC570A7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472" t="22188" b="34855"/>
          <a:stretch/>
        </p:blipFill>
        <p:spPr>
          <a:xfrm>
            <a:off x="381284" y="5427680"/>
            <a:ext cx="1432614" cy="249318"/>
          </a:xfrm>
          <a:prstGeom prst="rect">
            <a:avLst/>
          </a:prstGeom>
          <a:solidFill>
            <a:schemeClr val="bg1"/>
          </a:solidFill>
        </p:spPr>
      </p:pic>
      <p:sp>
        <p:nvSpPr>
          <p:cNvPr id="21" name="テキスト ボックス 20">
            <a:extLst>
              <a:ext uri="{FF2B5EF4-FFF2-40B4-BE49-F238E27FC236}">
                <a16:creationId xmlns:a16="http://schemas.microsoft.com/office/drawing/2014/main" id="{63B95C3E-A000-674E-7A53-B380F82598EF}"/>
              </a:ext>
            </a:extLst>
          </p:cNvPr>
          <p:cNvSpPr txBox="1"/>
          <p:nvPr/>
        </p:nvSpPr>
        <p:spPr>
          <a:xfrm>
            <a:off x="3424839" y="2394836"/>
            <a:ext cx="1338828" cy="369332"/>
          </a:xfrm>
          <a:prstGeom prst="rect">
            <a:avLst/>
          </a:prstGeom>
          <a:noFill/>
        </p:spPr>
        <p:txBody>
          <a:bodyPr wrap="none" rtlCol="0">
            <a:spAutoFit/>
          </a:bodyPr>
          <a:lstStyle/>
          <a:p>
            <a:pPr algn="ctr"/>
            <a:r>
              <a:rPr kumimoji="1" lang="ja-JP" altLang="en-US" dirty="0"/>
              <a:t>研究代表者</a:t>
            </a:r>
            <a:endParaRPr kumimoji="1" lang="ja-JP" altLang="en-US" sz="2000" dirty="0"/>
          </a:p>
        </p:txBody>
      </p:sp>
      <p:sp>
        <p:nvSpPr>
          <p:cNvPr id="23" name="テキスト ボックス 22">
            <a:extLst>
              <a:ext uri="{FF2B5EF4-FFF2-40B4-BE49-F238E27FC236}">
                <a16:creationId xmlns:a16="http://schemas.microsoft.com/office/drawing/2014/main" id="{9C82A915-D24C-AA98-ADA4-63121C9D4AFA}"/>
              </a:ext>
            </a:extLst>
          </p:cNvPr>
          <p:cNvSpPr txBox="1"/>
          <p:nvPr/>
        </p:nvSpPr>
        <p:spPr>
          <a:xfrm>
            <a:off x="3424839" y="4988400"/>
            <a:ext cx="1338828" cy="369332"/>
          </a:xfrm>
          <a:prstGeom prst="rect">
            <a:avLst/>
          </a:prstGeom>
          <a:noFill/>
        </p:spPr>
        <p:txBody>
          <a:bodyPr wrap="none" rtlCol="0">
            <a:spAutoFit/>
          </a:bodyPr>
          <a:lstStyle/>
          <a:p>
            <a:pPr algn="ctr"/>
            <a:r>
              <a:rPr kumimoji="1" lang="ja-JP" altLang="en-US" dirty="0"/>
              <a:t>研究代表者</a:t>
            </a:r>
            <a:endParaRPr kumimoji="1" lang="ja-JP" altLang="en-US" sz="2000" dirty="0"/>
          </a:p>
        </p:txBody>
      </p:sp>
      <p:sp>
        <p:nvSpPr>
          <p:cNvPr id="24" name="テキスト ボックス 23">
            <a:extLst>
              <a:ext uri="{FF2B5EF4-FFF2-40B4-BE49-F238E27FC236}">
                <a16:creationId xmlns:a16="http://schemas.microsoft.com/office/drawing/2014/main" id="{E415CBB4-12AE-AD36-1A1B-6AE79F8F17D8}"/>
              </a:ext>
            </a:extLst>
          </p:cNvPr>
          <p:cNvSpPr txBox="1"/>
          <p:nvPr/>
        </p:nvSpPr>
        <p:spPr>
          <a:xfrm>
            <a:off x="3360720" y="2861136"/>
            <a:ext cx="1467068" cy="369332"/>
          </a:xfrm>
          <a:prstGeom prst="rect">
            <a:avLst/>
          </a:prstGeom>
          <a:noFill/>
        </p:spPr>
        <p:txBody>
          <a:bodyPr wrap="none" rtlCol="0">
            <a:spAutoFit/>
          </a:bodyPr>
          <a:lstStyle/>
          <a:p>
            <a:pPr algn="ctr"/>
            <a:r>
              <a:rPr kumimoji="1" lang="ja-JP" altLang="en-US" dirty="0"/>
              <a:t>博士課程</a:t>
            </a:r>
            <a:r>
              <a:rPr kumimoji="1" lang="en-US" altLang="ja-JP" dirty="0"/>
              <a:t>2</a:t>
            </a:r>
            <a:r>
              <a:rPr kumimoji="1" lang="ja-JP" altLang="en-US" dirty="0"/>
              <a:t>年</a:t>
            </a:r>
            <a:endParaRPr kumimoji="1" lang="ja-JP" altLang="en-US" sz="2000" dirty="0"/>
          </a:p>
        </p:txBody>
      </p:sp>
      <p:sp>
        <p:nvSpPr>
          <p:cNvPr id="25" name="テキスト ボックス 24">
            <a:extLst>
              <a:ext uri="{FF2B5EF4-FFF2-40B4-BE49-F238E27FC236}">
                <a16:creationId xmlns:a16="http://schemas.microsoft.com/office/drawing/2014/main" id="{1665E165-E6F8-FA59-FC3D-BE53F544B0B3}"/>
              </a:ext>
            </a:extLst>
          </p:cNvPr>
          <p:cNvSpPr txBox="1"/>
          <p:nvPr/>
        </p:nvSpPr>
        <p:spPr>
          <a:xfrm>
            <a:off x="3360717" y="4310842"/>
            <a:ext cx="1467069" cy="369332"/>
          </a:xfrm>
          <a:prstGeom prst="rect">
            <a:avLst/>
          </a:prstGeom>
          <a:noFill/>
        </p:spPr>
        <p:txBody>
          <a:bodyPr wrap="none" rtlCol="0">
            <a:spAutoFit/>
          </a:bodyPr>
          <a:lstStyle/>
          <a:p>
            <a:pPr algn="ctr"/>
            <a:r>
              <a:rPr kumimoji="1" lang="ja-JP" altLang="en-US" dirty="0"/>
              <a:t>修士課程</a:t>
            </a:r>
            <a:r>
              <a:rPr kumimoji="1" lang="en-US" altLang="ja-JP" dirty="0"/>
              <a:t>2</a:t>
            </a:r>
            <a:r>
              <a:rPr kumimoji="1" lang="ja-JP" altLang="en-US" dirty="0"/>
              <a:t>年</a:t>
            </a:r>
            <a:endParaRPr kumimoji="1" lang="ja-JP" altLang="en-US" sz="2000" dirty="0"/>
          </a:p>
        </p:txBody>
      </p:sp>
      <p:sp>
        <p:nvSpPr>
          <p:cNvPr id="27" name="テキスト ボックス 26">
            <a:extLst>
              <a:ext uri="{FF2B5EF4-FFF2-40B4-BE49-F238E27FC236}">
                <a16:creationId xmlns:a16="http://schemas.microsoft.com/office/drawing/2014/main" id="{C6B981F8-2B8D-80BA-9692-20E188C46AE1}"/>
              </a:ext>
            </a:extLst>
          </p:cNvPr>
          <p:cNvSpPr txBox="1"/>
          <p:nvPr/>
        </p:nvSpPr>
        <p:spPr>
          <a:xfrm>
            <a:off x="3360719" y="3840208"/>
            <a:ext cx="1467069" cy="369332"/>
          </a:xfrm>
          <a:prstGeom prst="rect">
            <a:avLst/>
          </a:prstGeom>
          <a:noFill/>
        </p:spPr>
        <p:txBody>
          <a:bodyPr wrap="none" rtlCol="0">
            <a:spAutoFit/>
          </a:bodyPr>
          <a:lstStyle/>
          <a:p>
            <a:pPr algn="ctr"/>
            <a:r>
              <a:rPr kumimoji="1" lang="ja-JP" altLang="en-US" dirty="0"/>
              <a:t>修士課程</a:t>
            </a:r>
            <a:r>
              <a:rPr kumimoji="1" lang="en-US" altLang="ja-JP" dirty="0"/>
              <a:t>1</a:t>
            </a:r>
            <a:r>
              <a:rPr kumimoji="1" lang="ja-JP" altLang="en-US" dirty="0"/>
              <a:t>年</a:t>
            </a:r>
          </a:p>
        </p:txBody>
      </p:sp>
      <p:sp>
        <p:nvSpPr>
          <p:cNvPr id="28" name="テキスト ボックス 27">
            <a:extLst>
              <a:ext uri="{FF2B5EF4-FFF2-40B4-BE49-F238E27FC236}">
                <a16:creationId xmlns:a16="http://schemas.microsoft.com/office/drawing/2014/main" id="{645DDFBC-7741-E1FF-2185-44B0FA7D624E}"/>
              </a:ext>
            </a:extLst>
          </p:cNvPr>
          <p:cNvSpPr txBox="1"/>
          <p:nvPr/>
        </p:nvSpPr>
        <p:spPr>
          <a:xfrm>
            <a:off x="6462740" y="4973011"/>
            <a:ext cx="4286039" cy="400110"/>
          </a:xfrm>
          <a:prstGeom prst="rect">
            <a:avLst/>
          </a:prstGeom>
          <a:noFill/>
        </p:spPr>
        <p:txBody>
          <a:bodyPr wrap="square" rtlCol="0">
            <a:spAutoFit/>
          </a:bodyPr>
          <a:lstStyle/>
          <a:p>
            <a:pPr algn="ctr"/>
            <a:r>
              <a:rPr kumimoji="1" lang="ja-JP" altLang="en-US" sz="2000" dirty="0"/>
              <a:t>社内研究テーマ管理</a:t>
            </a:r>
            <a:endParaRPr kumimoji="1" lang="en-US" altLang="ja-JP" sz="2000" dirty="0"/>
          </a:p>
        </p:txBody>
      </p:sp>
      <p:sp>
        <p:nvSpPr>
          <p:cNvPr id="30" name="テキスト ボックス 29">
            <a:extLst>
              <a:ext uri="{FF2B5EF4-FFF2-40B4-BE49-F238E27FC236}">
                <a16:creationId xmlns:a16="http://schemas.microsoft.com/office/drawing/2014/main" id="{089FA0E3-498A-D850-53CF-30008A23FFFB}"/>
              </a:ext>
            </a:extLst>
          </p:cNvPr>
          <p:cNvSpPr txBox="1"/>
          <p:nvPr/>
        </p:nvSpPr>
        <p:spPr>
          <a:xfrm>
            <a:off x="5816199" y="5407560"/>
            <a:ext cx="5579120" cy="707886"/>
          </a:xfrm>
          <a:prstGeom prst="rect">
            <a:avLst/>
          </a:prstGeom>
          <a:noFill/>
        </p:spPr>
        <p:txBody>
          <a:bodyPr wrap="square" rtlCol="0">
            <a:spAutoFit/>
          </a:bodyPr>
          <a:lstStyle/>
          <a:p>
            <a:pPr algn="ctr"/>
            <a:r>
              <a:rPr kumimoji="1" lang="ja-JP" altLang="en-US" sz="2000" dirty="0"/>
              <a:t>共同研究プロジェクト管理／横河側の研究総括</a:t>
            </a:r>
            <a:endParaRPr kumimoji="1" lang="en-US" altLang="ja-JP" sz="2000" dirty="0"/>
          </a:p>
          <a:p>
            <a:pPr algn="ctr"/>
            <a:r>
              <a:rPr kumimoji="1" lang="ja-JP" altLang="en-US" sz="2000" dirty="0"/>
              <a:t>実問題検証・評価／混合変数対処法</a:t>
            </a:r>
            <a:endParaRPr kumimoji="1" lang="en-US" altLang="ja-JP" sz="2000" dirty="0"/>
          </a:p>
        </p:txBody>
      </p:sp>
      <p:sp>
        <p:nvSpPr>
          <p:cNvPr id="31" name="テキスト ボックス 30">
            <a:extLst>
              <a:ext uri="{FF2B5EF4-FFF2-40B4-BE49-F238E27FC236}">
                <a16:creationId xmlns:a16="http://schemas.microsoft.com/office/drawing/2014/main" id="{FAB5CBF3-75F8-9475-08E0-F3BD525EBDB4}"/>
              </a:ext>
            </a:extLst>
          </p:cNvPr>
          <p:cNvSpPr txBox="1"/>
          <p:nvPr/>
        </p:nvSpPr>
        <p:spPr>
          <a:xfrm>
            <a:off x="4924078" y="3431798"/>
            <a:ext cx="2576228" cy="707886"/>
          </a:xfrm>
          <a:prstGeom prst="rect">
            <a:avLst/>
          </a:prstGeom>
          <a:noFill/>
        </p:spPr>
        <p:txBody>
          <a:bodyPr vert="horz" wrap="square" rtlCol="0">
            <a:spAutoFit/>
          </a:bodyPr>
          <a:lstStyle/>
          <a:p>
            <a:pPr algn="ctr"/>
            <a:r>
              <a:rPr kumimoji="1" lang="ja-JP" altLang="en-US" sz="2000" dirty="0"/>
              <a:t>アルゴリズム開発／</a:t>
            </a:r>
            <a:endParaRPr kumimoji="1" lang="en-US" altLang="ja-JP" sz="2000" dirty="0"/>
          </a:p>
          <a:p>
            <a:pPr algn="ctr"/>
            <a:r>
              <a:rPr kumimoji="1" lang="ja-JP" altLang="en-US" sz="2000" dirty="0"/>
              <a:t>ベンチマーク問題検証</a:t>
            </a:r>
            <a:endParaRPr kumimoji="1" lang="en-US" altLang="ja-JP" sz="2000" dirty="0"/>
          </a:p>
        </p:txBody>
      </p:sp>
      <p:sp>
        <p:nvSpPr>
          <p:cNvPr id="32" name="左中かっこ 31">
            <a:extLst>
              <a:ext uri="{FF2B5EF4-FFF2-40B4-BE49-F238E27FC236}">
                <a16:creationId xmlns:a16="http://schemas.microsoft.com/office/drawing/2014/main" id="{806967F1-96A5-B445-3B4C-7797276ED137}"/>
              </a:ext>
            </a:extLst>
          </p:cNvPr>
          <p:cNvSpPr/>
          <p:nvPr/>
        </p:nvSpPr>
        <p:spPr>
          <a:xfrm>
            <a:off x="7432645" y="2861285"/>
            <a:ext cx="192495" cy="1889492"/>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16410743"/>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noFill/>
        </a:ln>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db29ff9-328f-40bc-bdc5-3c7b0421d507}" enabled="1" method="Standard" siteId="{0da2a83b-13d9-4a35-965f-ec53a220ed9d}" contentBits="0" removed="0"/>
</clbl:labelList>
</file>

<file path=docProps/app.xml><?xml version="1.0" encoding="utf-8"?>
<Properties xmlns="http://schemas.openxmlformats.org/officeDocument/2006/extended-properties" xmlns:vt="http://schemas.openxmlformats.org/officeDocument/2006/docPropsVTypes">
  <Template>Yokogawa_Standard_PPTtemplate_2021N</Template>
  <TotalTime>7287</TotalTime>
  <Words>11026</Words>
  <Application>Microsoft Office PowerPoint</Application>
  <PresentationFormat>ワイド画面</PresentationFormat>
  <Paragraphs>1437</Paragraphs>
  <Slides>64</Slides>
  <Notes>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64</vt:i4>
      </vt:variant>
    </vt:vector>
  </HeadingPairs>
  <TitlesOfParts>
    <vt:vector size="72" baseType="lpstr">
      <vt:lpstr>Meiryo UI</vt:lpstr>
      <vt:lpstr>游ゴシック</vt:lpstr>
      <vt:lpstr>Arial</vt:lpstr>
      <vt:lpstr>Calibri</vt:lpstr>
      <vt:lpstr>Cambria Math</vt:lpstr>
      <vt:lpstr>Times New Roman</vt:lpstr>
      <vt:lpstr>Wingdings</vt:lpstr>
      <vt:lpstr>Yokogawa_Template_Standard</vt:lpstr>
      <vt:lpstr>メタヒューリスティクス最適化手法の 基礎アルゴリズム開発 最終成果報告資料</vt:lpstr>
      <vt:lpstr>今回（3/19）のお打合せの目的</vt:lpstr>
      <vt:lpstr>本打合せの目的</vt:lpstr>
      <vt:lpstr>共同研究クローズの経緯</vt:lpstr>
      <vt:lpstr>共同研究クローズ報告会</vt:lpstr>
      <vt:lpstr>研究目的・内容</vt:lpstr>
      <vt:lpstr>アプローチ</vt:lpstr>
      <vt:lpstr>共同研究のスケジュール</vt:lpstr>
      <vt:lpstr>研究体制</vt:lpstr>
      <vt:lpstr>成果概要</vt:lpstr>
      <vt:lpstr>検証項目</vt:lpstr>
      <vt:lpstr>制約対処法の分類</vt:lpstr>
      <vt:lpstr>問題分割に基づく制約対処法</vt:lpstr>
      <vt:lpstr>検証で用いた最適化方法</vt:lpstr>
      <vt:lpstr>最適化問題</vt:lpstr>
      <vt:lpstr>探索性能と計算時間</vt:lpstr>
      <vt:lpstr>探索性能：最良解の推移</vt:lpstr>
      <vt:lpstr>問題分割における正規化法と問題点</vt:lpstr>
      <vt:lpstr>新たな正規化法と探索性能</vt:lpstr>
      <vt:lpstr>問題性質とアルゴリズムの対応関係の仮説</vt:lpstr>
      <vt:lpstr>提案のハイブリッド制約対処法</vt:lpstr>
      <vt:lpstr>性能検証結果</vt:lpstr>
      <vt:lpstr>(f,v)空間における個体群の軌跡（最適解付近）</vt:lpstr>
      <vt:lpstr>違反量削減優先に基づく制約対処法（FR）の課題</vt:lpstr>
      <vt:lpstr>外部の違反解アーカイブ</vt:lpstr>
      <vt:lpstr>提案手法</vt:lpstr>
      <vt:lpstr>探索性能：先行研究との比較</vt:lpstr>
      <vt:lpstr>各機能が探索に与える影響</vt:lpstr>
      <vt:lpstr>プラント操業計画問題への適用</vt:lpstr>
      <vt:lpstr>最適化問題</vt:lpstr>
      <vt:lpstr>結果まとめ</vt:lpstr>
      <vt:lpstr>探索性能：最良解の推移</vt:lpstr>
      <vt:lpstr>算出された操作計画</vt:lpstr>
      <vt:lpstr>再生水プロセス・RO膜運転最適化</vt:lpstr>
      <vt:lpstr>探索結果：1週目最適化における最良解の推移</vt:lpstr>
      <vt:lpstr>算出された操作計画（抜粋）</vt:lpstr>
      <vt:lpstr>最適化問題</vt:lpstr>
      <vt:lpstr>結果まとめ</vt:lpstr>
      <vt:lpstr>探索性能：最良解の推移</vt:lpstr>
      <vt:lpstr>検証で用いた最適化手法</vt:lpstr>
      <vt:lpstr>ベンチマーク問題</vt:lpstr>
      <vt:lpstr>探索性能と計算時間</vt:lpstr>
      <vt:lpstr>まとめ</vt:lpstr>
      <vt:lpstr>外部発表</vt:lpstr>
      <vt:lpstr>外部発表リスト：国内会議①</vt:lpstr>
      <vt:lpstr>外部発表リスト：国内会議②</vt:lpstr>
      <vt:lpstr>外部発表リスト：国際会議・投稿論文</vt:lpstr>
      <vt:lpstr>今後の動向の確認</vt:lpstr>
      <vt:lpstr>契約条項・条文（抜粋）と解釈①</vt:lpstr>
      <vt:lpstr>契約条項・条文（抜粋）と解釈②</vt:lpstr>
      <vt:lpstr>双方の認識と今後の活動</vt:lpstr>
      <vt:lpstr>研究成果公表の事前通知方法</vt:lpstr>
      <vt:lpstr>今後の学生の研究</vt:lpstr>
      <vt:lpstr>まとめ</vt:lpstr>
      <vt:lpstr>PowerPoint プレゼンテーション</vt:lpstr>
      <vt:lpstr>問題規模</vt:lpstr>
      <vt:lpstr>提案手法：アーカイブ更新方法</vt:lpstr>
      <vt:lpstr>提案手法：近傍生成活用方法</vt:lpstr>
      <vt:lpstr>契約書 第2条　共同研究の題目等</vt:lpstr>
      <vt:lpstr>契約書 第5条　実積報告書の作成</vt:lpstr>
      <vt:lpstr>契約書 第6条　ノウハウの指定</vt:lpstr>
      <vt:lpstr>契約書 第14条　知的財産権の出願等</vt:lpstr>
      <vt:lpstr>契約書 第17条　秘密の保持</vt:lpstr>
      <vt:lpstr>契約書 第18条　研究成果の取り扱い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1395</cp:revision>
  <dcterms:created xsi:type="dcterms:W3CDTF">2022-01-26T00:23:42Z</dcterms:created>
  <dcterms:modified xsi:type="dcterms:W3CDTF">2024-03-12T07:18:12Z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